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13" r:id="rId2"/>
    <p:sldId id="316" r:id="rId3"/>
    <p:sldId id="315" r:id="rId4"/>
    <p:sldId id="314" r:id="rId5"/>
    <p:sldId id="320" r:id="rId6"/>
    <p:sldId id="323" r:id="rId7"/>
    <p:sldId id="319" r:id="rId8"/>
    <p:sldId id="321" r:id="rId9"/>
    <p:sldId id="322" r:id="rId10"/>
    <p:sldId id="31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FFF"/>
    <a:srgbClr val="FF9900"/>
    <a:srgbClr val="4B95BB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10" autoAdjust="0"/>
  </p:normalViewPr>
  <p:slideViewPr>
    <p:cSldViewPr snapToGrid="0" snapToObjects="1">
      <p:cViewPr>
        <p:scale>
          <a:sx n="80" d="100"/>
          <a:sy n="80" d="100"/>
        </p:scale>
        <p:origin x="-196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4"/>
            <a:ext cx="313944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21141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64008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32386" y="5999135"/>
            <a:ext cx="202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16, 2018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10" y="2085975"/>
            <a:ext cx="7887594" cy="3771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5" y="6368143"/>
            <a:ext cx="1286367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4" y="6455034"/>
            <a:ext cx="1627773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514" y="6464754"/>
            <a:ext cx="408467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458" y="6115734"/>
            <a:ext cx="1371600" cy="70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4" y="206994"/>
            <a:ext cx="8464378" cy="535531"/>
          </a:xfrm>
        </p:spPr>
        <p:txBody>
          <a:bodyPr>
            <a:spAutoFit/>
          </a:bodyPr>
          <a:lstStyle>
            <a:lvl1pPr>
              <a:defRPr sz="32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647" y="6467336"/>
            <a:ext cx="536158" cy="303364"/>
          </a:xfrm>
        </p:spPr>
        <p:txBody>
          <a:bodyPr/>
          <a:lstStyle>
            <a:lvl1pPr algn="ctr">
              <a:defRPr sz="1800" b="1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6641757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8919" y="6474651"/>
            <a:ext cx="548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07" y="6412920"/>
            <a:ext cx="804742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0805-2A93-DB4A-8729-BD7044A7AAA2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76720"/>
            <a:ext cx="8537609" cy="6178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Thoughts on the JLEIC Ion Injector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61665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Yuhong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Zhang, </a:t>
            </a:r>
            <a:r>
              <a:rPr lang="en-US" sz="2400" b="1" dirty="0" err="1" smtClean="0">
                <a:solidFill>
                  <a:schemeClr val="tx1"/>
                </a:solidFill>
              </a:rPr>
              <a:t>Jiquan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Guo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1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80561"/>
            <a:ext cx="8464378" cy="535531"/>
          </a:xfrm>
        </p:spPr>
        <p:txBody>
          <a:bodyPr/>
          <a:lstStyle/>
          <a:p>
            <a:r>
              <a:rPr lang="en-US" sz="3200" dirty="0" smtClean="0"/>
              <a:t>Design Considerations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180"/>
            <a:ext cx="9143999" cy="4231587"/>
          </a:xfrm>
        </p:spPr>
        <p:txBody>
          <a:bodyPr/>
          <a:lstStyle/>
          <a:p>
            <a:pPr marL="173038" indent="-173038">
              <a:spcAft>
                <a:spcPts val="1800"/>
              </a:spcAft>
            </a:pPr>
            <a:r>
              <a:rPr lang="en-US" dirty="0" smtClean="0"/>
              <a:t>Two space charge bottlenecks: injection into booster and collider rings</a:t>
            </a:r>
          </a:p>
          <a:p>
            <a:pPr marL="173038" indent="-173038">
              <a:spcAft>
                <a:spcPts val="1800"/>
              </a:spcAft>
            </a:pPr>
            <a:r>
              <a:rPr lang="en-US" dirty="0" smtClean="0"/>
              <a:t>Pre-cooling at </a:t>
            </a:r>
            <a:r>
              <a:rPr lang="en-US" dirty="0" smtClean="0"/>
              <a:t>lowest allowed </a:t>
            </a:r>
            <a:r>
              <a:rPr lang="en-US" dirty="0" smtClean="0"/>
              <a:t>beam energy</a:t>
            </a:r>
          </a:p>
          <a:p>
            <a:pPr marL="173038" indent="-173038">
              <a:spcAft>
                <a:spcPts val="1800"/>
              </a:spcAft>
            </a:pPr>
            <a:r>
              <a:rPr lang="en-US" dirty="0" smtClean="0"/>
              <a:t>Cooling during stacking to preserve pre-cooled emittance</a:t>
            </a:r>
          </a:p>
          <a:p>
            <a:pPr marL="173038" indent="-173038">
              <a:spcAft>
                <a:spcPts val="1800"/>
              </a:spcAft>
            </a:pPr>
            <a:r>
              <a:rPr lang="en-US" dirty="0" smtClean="0"/>
              <a:t>Avoid crossing of transition energy</a:t>
            </a:r>
          </a:p>
          <a:p>
            <a:pPr marL="173038" indent="-173038">
              <a:spcAft>
                <a:spcPts val="1800"/>
              </a:spcAft>
            </a:pPr>
            <a:r>
              <a:rPr lang="en-US" dirty="0" smtClean="0"/>
              <a:t>Reasonable beam formation time</a:t>
            </a:r>
          </a:p>
          <a:p>
            <a:pPr marL="173038" indent="-173038"/>
            <a:r>
              <a:rPr lang="en-US" dirty="0" smtClean="0"/>
              <a:t>Magnetized DC </a:t>
            </a:r>
            <a:r>
              <a:rPr lang="en-US" dirty="0" smtClean="0"/>
              <a:t>cooling not too challenging </a:t>
            </a:r>
            <a:endParaRPr lang="en-US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(R&amp;D:  4 </a:t>
            </a:r>
            <a:r>
              <a:rPr lang="en-US" dirty="0" smtClean="0"/>
              <a:t>MeV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1 star, </a:t>
            </a:r>
            <a:r>
              <a:rPr lang="en-US" dirty="0" smtClean="0"/>
              <a:t>6 </a:t>
            </a:r>
            <a:r>
              <a:rPr lang="en-US" dirty="0" smtClean="0"/>
              <a:t>MeV</a:t>
            </a:r>
            <a:r>
              <a:rPr lang="en-US" dirty="0" smtClean="0">
                <a:sym typeface="Wingdings" panose="05000000000000000000" pitchFamily="2" charset="2"/>
              </a:rPr>
              <a:t>2 star, </a:t>
            </a:r>
            <a:r>
              <a:rPr lang="en-US" dirty="0" smtClean="0"/>
              <a:t>8 MeV</a:t>
            </a:r>
            <a:r>
              <a:rPr lang="en-US" dirty="0" smtClean="0">
                <a:sym typeface="Wingdings" panose="05000000000000000000" pitchFamily="2" charset="2"/>
              </a:rPr>
              <a:t>3 star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173038" indent="-173038"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161"/>
            <a:ext cx="9143999" cy="507831"/>
          </a:xfrm>
        </p:spPr>
        <p:txBody>
          <a:bodyPr/>
          <a:lstStyle/>
          <a:p>
            <a:r>
              <a:rPr lang="en-US" sz="3000" dirty="0" smtClean="0"/>
              <a:t>Good Features of the Present Ion Injector Design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966055"/>
            <a:ext cx="8797493" cy="5381694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Simpl</a:t>
            </a:r>
            <a:r>
              <a:rPr lang="en-US" dirty="0" smtClean="0"/>
              <a:t>e, high efficiency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 smtClean="0"/>
              <a:t>Relatively </a:t>
            </a:r>
            <a:r>
              <a:rPr lang="en-US" dirty="0"/>
              <a:t>high injection energy into the first full size ring </a:t>
            </a:r>
            <a:endParaRPr lang="en-US" dirty="0" smtClean="0"/>
          </a:p>
          <a:p>
            <a:pPr marL="509588" lvl="1" indent="-2778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To </a:t>
            </a:r>
            <a:r>
              <a:rPr lang="en-US" sz="2000" dirty="0"/>
              <a:t>mitigate the </a:t>
            </a:r>
            <a:r>
              <a:rPr lang="en-US" sz="2000" dirty="0" smtClean="0"/>
              <a:t>space charge </a:t>
            </a:r>
            <a:r>
              <a:rPr lang="en-US" sz="2000" dirty="0"/>
              <a:t>effect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 smtClean="0"/>
              <a:t>Pre-cooling at the booster ring </a:t>
            </a:r>
          </a:p>
          <a:p>
            <a:pPr marL="568325" lvl="1" indent="-3365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reduce the emittance </a:t>
            </a:r>
            <a:r>
              <a:rPr lang="en-US" sz="2000" dirty="0" smtClean="0"/>
              <a:t>to </a:t>
            </a:r>
            <a:r>
              <a:rPr lang="en-US" sz="2000" dirty="0"/>
              <a:t>the design values </a:t>
            </a:r>
            <a:endParaRPr lang="en-US" sz="2000" dirty="0" smtClean="0"/>
          </a:p>
          <a:p>
            <a:pPr marL="568325" lvl="1" indent="-3365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At lowest energy (allowed by space charge) for high cooling efficiency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 smtClean="0"/>
              <a:t>Achieving the design value of emittance by pre-cooling</a:t>
            </a:r>
          </a:p>
          <a:p>
            <a:pPr marL="568325" lvl="1" indent="-336550">
              <a:spcAft>
                <a:spcPts val="300"/>
              </a:spcAft>
            </a:pPr>
            <a:r>
              <a:rPr lang="en-US" sz="2000" dirty="0" smtClean="0"/>
              <a:t>Space </a:t>
            </a:r>
            <a:r>
              <a:rPr lang="en-US" sz="2000" dirty="0"/>
              <a:t>charge </a:t>
            </a:r>
            <a:r>
              <a:rPr lang="en-US" sz="2000" dirty="0" smtClean="0"/>
              <a:t>is OK </a:t>
            </a:r>
            <a:r>
              <a:rPr lang="en-US" sz="2000" dirty="0"/>
              <a:t>at any stage of </a:t>
            </a:r>
            <a:r>
              <a:rPr lang="en-US" sz="2000" dirty="0" smtClean="0"/>
              <a:t>the beam formation process</a:t>
            </a:r>
            <a:endParaRPr lang="en-US" sz="2000" dirty="0"/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 smtClean="0"/>
              <a:t>A high </a:t>
            </a:r>
            <a:r>
              <a:rPr lang="en-US" dirty="0"/>
              <a:t>voltage DC cooling </a:t>
            </a:r>
            <a:r>
              <a:rPr lang="en-US" dirty="0" smtClean="0"/>
              <a:t>during beam stacking </a:t>
            </a:r>
          </a:p>
          <a:p>
            <a:pPr marL="568325" lvl="1" indent="-279400">
              <a:spcAft>
                <a:spcPts val="300"/>
              </a:spcAft>
            </a:pPr>
            <a:r>
              <a:rPr lang="en-US" sz="2000" dirty="0" smtClean="0"/>
              <a:t>Preserving beam emittance against IBS</a:t>
            </a:r>
          </a:p>
          <a:p>
            <a:pPr marL="568325" lvl="1" indent="-279400">
              <a:spcAft>
                <a:spcPts val="300"/>
              </a:spcAft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voltage </a:t>
            </a:r>
            <a:r>
              <a:rPr lang="en-US" sz="2000" dirty="0" smtClean="0"/>
              <a:t>is</a:t>
            </a:r>
            <a:r>
              <a:rPr lang="en-US" sz="2000" dirty="0" smtClean="0"/>
              <a:t> </a:t>
            </a:r>
            <a:r>
              <a:rPr lang="en-US" sz="2000" dirty="0"/>
              <a:t>not </a:t>
            </a:r>
            <a:r>
              <a:rPr lang="en-US" sz="2000" dirty="0" smtClean="0"/>
              <a:t>too </a:t>
            </a:r>
            <a:r>
              <a:rPr lang="en-US" sz="2000" dirty="0"/>
              <a:t>high to </a:t>
            </a:r>
            <a:r>
              <a:rPr lang="en-US" sz="2000" dirty="0" smtClean="0"/>
              <a:t>become</a:t>
            </a:r>
            <a:r>
              <a:rPr lang="en-US" sz="2000" dirty="0" smtClean="0"/>
              <a:t> </a:t>
            </a:r>
            <a:r>
              <a:rPr lang="en-US" sz="2000" dirty="0"/>
              <a:t>a technical </a:t>
            </a:r>
            <a:r>
              <a:rPr lang="en-US" sz="2000" dirty="0" smtClean="0"/>
              <a:t>risk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8" y="143744"/>
            <a:ext cx="8464378" cy="507831"/>
          </a:xfrm>
        </p:spPr>
        <p:txBody>
          <a:bodyPr/>
          <a:lstStyle/>
          <a:p>
            <a:r>
              <a:rPr lang="en-US" sz="3000" dirty="0" smtClean="0"/>
              <a:t>Single Booster Scheme:  Proton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32" y="6465952"/>
            <a:ext cx="2562697" cy="30107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46024" y="789439"/>
            <a:ext cx="8336621" cy="1280160"/>
            <a:chOff x="153524" y="895314"/>
            <a:chExt cx="8336621" cy="1280160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V="1">
              <a:off x="805088" y="1553439"/>
              <a:ext cx="61264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3364" y="1457698"/>
              <a:ext cx="302708" cy="20891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07786" y="1402383"/>
              <a:ext cx="916499" cy="26423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804976" y="1221838"/>
              <a:ext cx="670751" cy="670255"/>
              <a:chOff x="1676400" y="1295399"/>
              <a:chExt cx="609600" cy="609600"/>
            </a:xfrm>
          </p:grpSpPr>
          <p:cxnSp>
            <p:nvCxnSpPr>
              <p:cNvPr id="2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20"/>
                <p:cNvSpPr/>
                <p:nvPr/>
              </p:nvSpPr>
              <p:spPr bwMode="auto">
                <a:xfrm>
                  <a:off x="2981646" y="1297360"/>
                  <a:ext cx="295445" cy="3046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21"/>
                <p:cNvSpPr/>
                <p:nvPr/>
              </p:nvSpPr>
              <p:spPr bwMode="auto">
                <a:xfrm rot="162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66257" y="1293699"/>
                  <a:ext cx="314090" cy="30467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53524" y="1200846"/>
              <a:ext cx="12013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ion sources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518604" y="1140912"/>
              <a:ext cx="1109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SRF </a:t>
              </a:r>
              <a:r>
                <a:rPr lang="en-US" altLang="en-US" sz="1400" b="1" dirty="0" err="1"/>
                <a:t>linac</a:t>
              </a:r>
              <a:endParaRPr lang="en-US" altLang="en-US" sz="1400" b="1" dirty="0"/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270567" y="1177826"/>
              <a:ext cx="10129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booster</a:t>
              </a: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7104595" y="916216"/>
              <a:ext cx="1385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collider ring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191555" y="1499085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384584" y="1211764"/>
              <a:ext cx="1444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FF0000"/>
                  </a:solidFill>
                </a:rPr>
                <a:t>BB cooling</a:t>
              </a:r>
              <a:endParaRPr lang="en-US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Group 42"/>
            <p:cNvGrpSpPr>
              <a:grpSpLocks noChangeAspect="1"/>
            </p:cNvGrpSpPr>
            <p:nvPr/>
          </p:nvGrpSpPr>
          <p:grpSpPr bwMode="auto">
            <a:xfrm>
              <a:off x="5966996" y="895314"/>
              <a:ext cx="1280160" cy="1280160"/>
              <a:chOff x="1676400" y="1295399"/>
              <a:chExt cx="609600" cy="609600"/>
            </a:xfrm>
          </p:grpSpPr>
          <p:cxnSp>
            <p:nvCxnSpPr>
              <p:cNvPr id="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34147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4" name="Arc 43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6313841" y="1495722"/>
              <a:ext cx="182880" cy="123307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3961426" y="1575507"/>
              <a:ext cx="14171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1536181" y="2047180"/>
            <a:ext cx="2926080" cy="1109494"/>
          </a:xfrm>
          <a:prstGeom prst="wedgeRectCallout">
            <a:avLst>
              <a:gd name="adj1" fmla="val 33978"/>
              <a:gd name="adj2" fmla="val -74212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285 MeV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Ejection: 10.4 to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12.9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ccelerate to ~2 GeV, precooling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10.4 to 12.9 GeV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5463235" y="2137399"/>
            <a:ext cx="2822810" cy="1178296"/>
          </a:xfrm>
          <a:prstGeom prst="wedgeRectCallout">
            <a:avLst>
              <a:gd name="adj1" fmla="val 1973"/>
              <a:gd name="adj2" fmla="val -70345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10.4 to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12.9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Stacking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DC 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splitting at ~20 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to collision energy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beam cooling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6345" y="3757057"/>
            <a:ext cx="8503920" cy="2669140"/>
            <a:chOff x="136345" y="3757057"/>
            <a:chExt cx="8503920" cy="2669140"/>
          </a:xfrm>
        </p:grpSpPr>
        <p:grpSp>
          <p:nvGrpSpPr>
            <p:cNvPr id="20" name="Group 19"/>
            <p:cNvGrpSpPr/>
            <p:nvPr/>
          </p:nvGrpSpPr>
          <p:grpSpPr>
            <a:xfrm>
              <a:off x="136345" y="3757057"/>
              <a:ext cx="8503920" cy="2669140"/>
              <a:chOff x="136345" y="3780910"/>
              <a:chExt cx="8503920" cy="266914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36345" y="3798290"/>
                <a:ext cx="8503920" cy="265176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543454" y="3863853"/>
                <a:ext cx="0" cy="256032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350461" y="6256195"/>
                <a:ext cx="804672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573934" y="5872065"/>
                <a:ext cx="11887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818226" y="4978881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6620510" y="4403992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758821" y="5578193"/>
                <a:ext cx="208926" cy="29387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6169431" y="4393744"/>
                <a:ext cx="477258" cy="58513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517445" y="5164026"/>
                <a:ext cx="12468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94376" y="5305540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75199" y="4667896"/>
                <a:ext cx="1446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32483" y="5849314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285 MeV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969909" y="4955408"/>
                <a:ext cx="9527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67443" y="4411982"/>
                <a:ext cx="1386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200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89913" y="5456353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5.7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722604" y="4670743"/>
                <a:ext cx="1444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 ERL cooler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108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3355904" y="4034283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3361956" y="4050471"/>
                <a:ext cx="15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49978" y="4280124"/>
                <a:ext cx="10729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3349609" y="4344546"/>
                <a:ext cx="155448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 flipH="1">
                <a:off x="1870135" y="4563021"/>
                <a:ext cx="14630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1446322" y="3780910"/>
                <a:ext cx="1225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1971372" y="5592259"/>
                <a:ext cx="10058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2941117" y="5282991"/>
                <a:ext cx="229707" cy="3018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3283961" y="4563021"/>
                <a:ext cx="12873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019078" y="5584813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8780" y="5750370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3174520" y="5282990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3367414" y="5263740"/>
                <a:ext cx="10510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10.4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928782" y="4884188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4523628" y="4978881"/>
                <a:ext cx="294598" cy="32280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6352021" y="4095449"/>
                <a:ext cx="20691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2844560" y="5125526"/>
                <a:ext cx="214463" cy="2632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2" name="TextBox 91"/>
              <p:cNvSpPr txBox="1"/>
              <p:nvPr/>
            </p:nvSpPr>
            <p:spPr>
              <a:xfrm>
                <a:off x="510089" y="3835508"/>
                <a:ext cx="8153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Straight Arrow Connector 92"/>
              <p:cNvCxnSpPr/>
              <p:nvPr/>
            </p:nvCxnSpPr>
            <p:spPr bwMode="auto">
              <a:xfrm flipH="1">
                <a:off x="1846050" y="5125526"/>
                <a:ext cx="213104" cy="6131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4" name="TextBox 93"/>
            <p:cNvSpPr txBox="1"/>
            <p:nvPr/>
          </p:nvSpPr>
          <p:spPr>
            <a:xfrm>
              <a:off x="2138343" y="4491462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17.6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515238" y="4275505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17.6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79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43744"/>
            <a:ext cx="8464378" cy="507831"/>
          </a:xfrm>
        </p:spPr>
        <p:txBody>
          <a:bodyPr/>
          <a:lstStyle/>
          <a:p>
            <a:r>
              <a:rPr lang="en-US" sz="3000" dirty="0" smtClean="0"/>
              <a:t>Single Booster Scheme: Lead 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32" y="6465952"/>
            <a:ext cx="2562697" cy="30107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61138" y="641407"/>
            <a:ext cx="8392278" cy="1280160"/>
            <a:chOff x="153524" y="895314"/>
            <a:chExt cx="8392278" cy="1280160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V="1">
              <a:off x="805088" y="1553439"/>
              <a:ext cx="61264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3364" y="1457698"/>
              <a:ext cx="302708" cy="20891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07786" y="1402383"/>
              <a:ext cx="916499" cy="26423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804976" y="1221838"/>
              <a:ext cx="670751" cy="670255"/>
              <a:chOff x="1676400" y="1295399"/>
              <a:chExt cx="609600" cy="609600"/>
            </a:xfrm>
          </p:grpSpPr>
          <p:cxnSp>
            <p:nvCxnSpPr>
              <p:cNvPr id="2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20"/>
                <p:cNvSpPr/>
                <p:nvPr/>
              </p:nvSpPr>
              <p:spPr bwMode="auto">
                <a:xfrm>
                  <a:off x="2981646" y="1297360"/>
                  <a:ext cx="295445" cy="3046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21"/>
                <p:cNvSpPr/>
                <p:nvPr/>
              </p:nvSpPr>
              <p:spPr bwMode="auto">
                <a:xfrm rot="162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66257" y="1293699"/>
                  <a:ext cx="314090" cy="30467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53524" y="1200846"/>
              <a:ext cx="12013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ion sources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518604" y="1140912"/>
              <a:ext cx="1109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SRF </a:t>
              </a:r>
              <a:r>
                <a:rPr lang="en-US" altLang="en-US" sz="1400" b="1" dirty="0" err="1"/>
                <a:t>linac</a:t>
              </a:r>
              <a:endParaRPr lang="en-US" altLang="en-US" sz="1400" b="1" dirty="0"/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270567" y="1177826"/>
              <a:ext cx="10129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booster</a:t>
              </a: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7160252" y="916216"/>
              <a:ext cx="1385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/>
                <a:t>collider ring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191555" y="1499085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384584" y="1211764"/>
              <a:ext cx="1444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FF0000"/>
                  </a:solidFill>
                </a:rPr>
                <a:t>BB cooling</a:t>
              </a:r>
              <a:endParaRPr lang="en-US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Group 42"/>
            <p:cNvGrpSpPr>
              <a:grpSpLocks noChangeAspect="1"/>
            </p:cNvGrpSpPr>
            <p:nvPr/>
          </p:nvGrpSpPr>
          <p:grpSpPr bwMode="auto">
            <a:xfrm>
              <a:off x="5966996" y="895314"/>
              <a:ext cx="1280160" cy="1280160"/>
              <a:chOff x="1676400" y="1295399"/>
              <a:chExt cx="609600" cy="609600"/>
            </a:xfrm>
          </p:grpSpPr>
          <p:cxnSp>
            <p:nvCxnSpPr>
              <p:cNvPr id="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34147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4" name="Arc 43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6313841" y="1495722"/>
              <a:ext cx="182880" cy="123307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400" b="1"/>
            </a:p>
          </p:txBody>
        </p: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3961426" y="1575507"/>
              <a:ext cx="14171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1783414" y="1820846"/>
            <a:ext cx="2543170" cy="740788"/>
          </a:xfrm>
          <a:prstGeom prst="wedgeRectCallout">
            <a:avLst>
              <a:gd name="adj1" fmla="val 36468"/>
              <a:gd name="adj2" fmla="val -823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MeV/u, Pb</a:t>
            </a:r>
            <a:r>
              <a:rPr lang="en-US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+67</a:t>
            </a:r>
            <a:endParaRPr lang="en-US" sz="13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with DC 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ccelerate to 3.6 GeV/u</a:t>
            </a: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5820541" y="1960859"/>
            <a:ext cx="3269088" cy="1243518"/>
          </a:xfrm>
          <a:prstGeom prst="wedgeRectCallout">
            <a:avLst>
              <a:gd name="adj1" fmla="val 1973"/>
              <a:gd name="adj2" fmla="val -70345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GeV/u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+82</a:t>
            </a: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Stacking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DC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8 GeV/u, DC cooling</a:t>
            </a: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~20 GeV/u, bunch splitting</a:t>
            </a: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collision energy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beam cooling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7688" y="3405291"/>
            <a:ext cx="8503920" cy="3033293"/>
            <a:chOff x="297688" y="3405291"/>
            <a:chExt cx="8503920" cy="3033293"/>
          </a:xfrm>
        </p:grpSpPr>
        <p:grpSp>
          <p:nvGrpSpPr>
            <p:cNvPr id="18" name="Group 17"/>
            <p:cNvGrpSpPr/>
            <p:nvPr/>
          </p:nvGrpSpPr>
          <p:grpSpPr>
            <a:xfrm>
              <a:off x="297688" y="3405291"/>
              <a:ext cx="8503920" cy="3033293"/>
              <a:chOff x="297688" y="3367506"/>
              <a:chExt cx="8503920" cy="3033293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297688" y="3379980"/>
                <a:ext cx="8503920" cy="3020819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766115" y="3471421"/>
                <a:ext cx="0" cy="283464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555601" y="6173601"/>
                <a:ext cx="804672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796595" y="5479633"/>
                <a:ext cx="11887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5317621" y="4585280"/>
                <a:ext cx="10058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6820500" y="4011560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981482" y="5185761"/>
                <a:ext cx="208926" cy="29387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6331636" y="4001312"/>
                <a:ext cx="477258" cy="58513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740106" y="4771594"/>
                <a:ext cx="12468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134141" y="4617705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322947" y="4078982"/>
                <a:ext cx="917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47193" y="5448931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MeV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360732" y="4628248"/>
                <a:ext cx="9527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844762" y="3996879"/>
                <a:ext cx="1484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78.3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957033" y="5207867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2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839467" y="4198801"/>
                <a:ext cx="1444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 ERL cooler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42.6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2949320" y="3827741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2866335" y="3769125"/>
                <a:ext cx="15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56761" y="3978064"/>
                <a:ext cx="959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936633" y="4074648"/>
                <a:ext cx="155448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 flipH="1">
                <a:off x="1486280" y="4277772"/>
                <a:ext cx="14630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1467419" y="3367506"/>
                <a:ext cx="14519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 Ion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2194033" y="5199827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3989989" y="4918371"/>
                <a:ext cx="229707" cy="3018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2842051" y="4490688"/>
                <a:ext cx="12873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071722" y="5207867"/>
                <a:ext cx="9697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~3.6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21534" y="5646276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5.45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4219696" y="4921683"/>
                <a:ext cx="8229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4230245" y="4895492"/>
                <a:ext cx="743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02803" y="4645261"/>
                <a:ext cx="9847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5038312" y="4586450"/>
                <a:ext cx="279309" cy="32919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6774441" y="3488340"/>
                <a:ext cx="1556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Straight Arrow Connector 100"/>
              <p:cNvCxnSpPr>
                <a:endCxn id="86" idx="1"/>
              </p:cNvCxnSpPr>
              <p:nvPr/>
            </p:nvCxnSpPr>
            <p:spPr bwMode="auto">
              <a:xfrm>
                <a:off x="2071722" y="4953038"/>
                <a:ext cx="0" cy="4087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2" name="TextBox 91"/>
              <p:cNvSpPr txBox="1"/>
              <p:nvPr/>
            </p:nvSpPr>
            <p:spPr>
              <a:xfrm>
                <a:off x="713468" y="3406953"/>
                <a:ext cx="8153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23140" y="5119354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4.3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981149" y="4070059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17.8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93855" y="4273525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10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40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161"/>
            <a:ext cx="9143999" cy="507831"/>
          </a:xfrm>
        </p:spPr>
        <p:txBody>
          <a:bodyPr/>
          <a:lstStyle/>
          <a:p>
            <a:r>
              <a:rPr lang="en-US" sz="3000" dirty="0" smtClean="0"/>
              <a:t>Single Booster Scheme:  Analyses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846789"/>
            <a:ext cx="8797493" cy="5617625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800" dirty="0" smtClean="0"/>
              <a:t>Simpl</a:t>
            </a:r>
            <a:r>
              <a:rPr lang="en-US" sz="1800" dirty="0" smtClean="0"/>
              <a:t>e, high efficiency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1800" dirty="0" smtClean="0"/>
              <a:t>Relatively </a:t>
            </a:r>
            <a:r>
              <a:rPr lang="en-US" sz="1800" dirty="0"/>
              <a:t>high injection energy into the first full size ring </a:t>
            </a:r>
            <a:endParaRPr lang="en-US" sz="1800" dirty="0" smtClean="0"/>
          </a:p>
          <a:p>
            <a:pPr marL="509588" lvl="1" indent="-2778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10.4 to 12.9 GeV  is even higher</a:t>
            </a:r>
            <a:endParaRPr lang="en-US" dirty="0"/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1800" dirty="0" smtClean="0"/>
              <a:t>Pre-cooling at the booster ring </a:t>
            </a:r>
          </a:p>
          <a:p>
            <a:pPr marL="5683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reduce the emittance </a:t>
            </a:r>
            <a:r>
              <a:rPr lang="en-US" dirty="0" smtClean="0"/>
              <a:t>to </a:t>
            </a:r>
            <a:r>
              <a:rPr lang="en-US" dirty="0"/>
              <a:t>the design values </a:t>
            </a:r>
            <a:endParaRPr lang="en-US" dirty="0" smtClean="0"/>
          </a:p>
          <a:p>
            <a:pPr marL="5683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At lowest energy (allowed by space charge) for high cooling efficiency 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Achieving the design value of emittance by pre-cooling</a:t>
            </a:r>
          </a:p>
          <a:p>
            <a:pPr marL="5683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Space </a:t>
            </a:r>
            <a:r>
              <a:rPr lang="en-US" dirty="0"/>
              <a:t>charge </a:t>
            </a:r>
            <a:r>
              <a:rPr lang="en-US" dirty="0" smtClean="0"/>
              <a:t>is OK </a:t>
            </a:r>
            <a:r>
              <a:rPr lang="en-US" dirty="0"/>
              <a:t>at any stage of </a:t>
            </a:r>
            <a:r>
              <a:rPr lang="en-US" dirty="0" smtClean="0"/>
              <a:t>the beam formation process</a:t>
            </a:r>
            <a:endParaRPr lang="en-US" dirty="0"/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1800" dirty="0" smtClean="0"/>
              <a:t>A high </a:t>
            </a:r>
            <a:r>
              <a:rPr lang="en-US" sz="1800" dirty="0"/>
              <a:t>voltage DC cooling </a:t>
            </a:r>
            <a:r>
              <a:rPr lang="en-US" sz="1800" dirty="0" smtClean="0"/>
              <a:t>during </a:t>
            </a:r>
            <a:r>
              <a:rPr lang="en-US" sz="1800" dirty="0" smtClean="0"/>
              <a:t>beam stacking </a:t>
            </a:r>
          </a:p>
          <a:p>
            <a:pPr marL="568325" lvl="1" indent="-279400">
              <a:spcBef>
                <a:spcPts val="0"/>
              </a:spcBef>
            </a:pPr>
            <a:r>
              <a:rPr lang="en-US" dirty="0" smtClean="0"/>
              <a:t>DC cooler 5.7 MV voltage (for 10.4 GeV proton) is still acceptable </a:t>
            </a:r>
          </a:p>
          <a:p>
            <a:pPr marL="568325" lvl="1" indent="-279400">
              <a:spcBef>
                <a:spcPts val="0"/>
              </a:spcBef>
            </a:pPr>
            <a:r>
              <a:rPr lang="en-US" dirty="0" smtClean="0"/>
              <a:t>DC cooler 7 MV voltage is challenging but lower than FAIR </a:t>
            </a:r>
          </a:p>
          <a:p>
            <a:pPr marL="111125" indent="-279400">
              <a:spcBef>
                <a:spcPts val="1800"/>
              </a:spcBef>
            </a:pPr>
            <a:r>
              <a:rPr lang="en-US" sz="1800" dirty="0" smtClean="0"/>
              <a:t>Magnet field ramp range 17.8 is still acceptable</a:t>
            </a:r>
          </a:p>
          <a:p>
            <a:pPr marL="111125" indent="-279400">
              <a:spcBef>
                <a:spcPts val="1800"/>
              </a:spcBef>
            </a:pPr>
            <a:r>
              <a:rPr lang="en-US" sz="1800" dirty="0" smtClean="0"/>
              <a:t>Lead</a:t>
            </a:r>
            <a:r>
              <a:rPr lang="en-US" sz="1800" dirty="0" smtClean="0"/>
              <a:t> ion is more challenging (low charge state in the booster ring)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2918135" y="836001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6296795" y="1409047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3722534" y="2191480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6131780" y="3294276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5583140" y="4065552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zzljy.com/images/check/check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473" r="3930" b="28410"/>
          <a:stretch/>
        </p:blipFill>
        <p:spPr bwMode="auto">
          <a:xfrm>
            <a:off x="5583140" y="5133418"/>
            <a:ext cx="365760" cy="3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8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2" y="143744"/>
            <a:ext cx="8464378" cy="507831"/>
          </a:xfrm>
        </p:spPr>
        <p:txBody>
          <a:bodyPr/>
          <a:lstStyle/>
          <a:p>
            <a:r>
              <a:rPr lang="en-US" sz="3000" dirty="0" smtClean="0"/>
              <a:t>Two Booster Scheme:  Proton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32" y="6465952"/>
            <a:ext cx="2562697" cy="30107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3524" y="607675"/>
            <a:ext cx="8571648" cy="1589759"/>
            <a:chOff x="124649" y="713550"/>
            <a:chExt cx="8571648" cy="1589759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V="1">
              <a:off x="776213" y="1659314"/>
              <a:ext cx="758952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4489" y="1563573"/>
              <a:ext cx="302708" cy="20891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78911" y="1508258"/>
              <a:ext cx="916499" cy="26423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275601" y="1327713"/>
              <a:ext cx="670751" cy="670255"/>
              <a:chOff x="1676400" y="1295399"/>
              <a:chExt cx="609600" cy="609600"/>
            </a:xfrm>
          </p:grpSpPr>
          <p:cxnSp>
            <p:nvCxnSpPr>
              <p:cNvPr id="2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20"/>
                <p:cNvSpPr/>
                <p:nvPr/>
              </p:nvSpPr>
              <p:spPr bwMode="auto">
                <a:xfrm>
                  <a:off x="2981646" y="1297360"/>
                  <a:ext cx="295445" cy="3046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21"/>
                <p:cNvSpPr/>
                <p:nvPr/>
              </p:nvSpPr>
              <p:spPr bwMode="auto">
                <a:xfrm rot="162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66257" y="1293699"/>
                  <a:ext cx="314090" cy="30467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42"/>
            <p:cNvGrpSpPr>
              <a:grpSpLocks noChangeAspect="1"/>
            </p:cNvGrpSpPr>
            <p:nvPr/>
          </p:nvGrpSpPr>
          <p:grpSpPr bwMode="auto">
            <a:xfrm>
              <a:off x="4886121" y="1023149"/>
              <a:ext cx="1280160" cy="1280160"/>
              <a:chOff x="1676400" y="1295399"/>
              <a:chExt cx="609600" cy="609600"/>
            </a:xfrm>
          </p:grpSpPr>
          <p:cxnSp>
            <p:nvCxnSpPr>
              <p:cNvPr id="19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3" name="Arc 22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Arc 23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Arc 24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24649" y="1029950"/>
              <a:ext cx="12013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ion sources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414319" y="1160409"/>
              <a:ext cx="1109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SRF </a:t>
              </a:r>
              <a:r>
                <a:rPr lang="en-US" altLang="en-US" sz="1600" b="1" dirty="0" err="1"/>
                <a:t>linac</a:t>
              </a:r>
              <a:endParaRPr lang="en-US" altLang="en-US" sz="1600" b="1" dirty="0"/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129961" y="967783"/>
              <a:ext cx="13149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1</a:t>
              </a:r>
              <a:r>
                <a:rPr lang="en-US" altLang="en-US" sz="1600" b="1" baseline="30000" dirty="0" smtClean="0"/>
                <a:t>st</a:t>
              </a:r>
              <a:r>
                <a:rPr lang="en-US" altLang="en-US" sz="1600" b="1" dirty="0" smtClean="0"/>
                <a:t> booster</a:t>
              </a:r>
              <a:endParaRPr lang="en-US" altLang="en-US" sz="1600" b="1" dirty="0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7310747" y="713550"/>
              <a:ext cx="1385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collider ring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62180" y="1604960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641062" y="1603197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53179" y="1058633"/>
              <a:ext cx="9731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BB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5458186" y="1690881"/>
              <a:ext cx="967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Group 42"/>
            <p:cNvGrpSpPr>
              <a:grpSpLocks noChangeAspect="1"/>
            </p:cNvGrpSpPr>
            <p:nvPr/>
          </p:nvGrpSpPr>
          <p:grpSpPr bwMode="auto">
            <a:xfrm>
              <a:off x="7088646" y="1002298"/>
              <a:ext cx="1280160" cy="1280160"/>
              <a:chOff x="1676400" y="1295399"/>
              <a:chExt cx="609600" cy="609600"/>
            </a:xfrm>
          </p:grpSpPr>
          <p:cxnSp>
            <p:nvCxnSpPr>
              <p:cNvPr id="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34147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4" name="Arc 43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7401466" y="1611222"/>
              <a:ext cx="182880" cy="123307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51" name="TextBox 14"/>
            <p:cNvSpPr txBox="1">
              <a:spLocks noChangeArrowheads="1"/>
            </p:cNvSpPr>
            <p:nvPr/>
          </p:nvSpPr>
          <p:spPr bwMode="auto">
            <a:xfrm>
              <a:off x="4648924" y="782677"/>
              <a:ext cx="24528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2</a:t>
              </a:r>
              <a:r>
                <a:rPr lang="en-US" altLang="en-US" sz="1600" b="1" baseline="30000" dirty="0" smtClean="0"/>
                <a:t>nd</a:t>
              </a:r>
              <a:r>
                <a:rPr lang="en-US" altLang="en-US" sz="1600" b="1" dirty="0" smtClean="0"/>
                <a:t> booster (</a:t>
              </a:r>
              <a:r>
                <a:rPr lang="en-US" altLang="en-US" sz="1600" b="1" i="1" dirty="0" smtClean="0"/>
                <a:t>full size</a:t>
              </a:r>
              <a:r>
                <a:rPr lang="en-US" altLang="en-US" sz="1600" b="1" dirty="0" smtClean="0"/>
                <a:t>)</a:t>
              </a:r>
              <a:endParaRPr lang="en-US" altLang="en-US" sz="1600" b="1" dirty="0"/>
            </a:p>
          </p:txBody>
        </p: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3489252" y="1633928"/>
              <a:ext cx="967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548635" y="2129769"/>
            <a:ext cx="2906582" cy="885524"/>
          </a:xfrm>
          <a:prstGeom prst="wedgeRectCallout">
            <a:avLst>
              <a:gd name="adj1" fmla="val 44087"/>
              <a:gd name="adj2" fmla="val -83946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285 MeV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2 GeV, pre-cooling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8 GeV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3620641" y="2356599"/>
            <a:ext cx="2350374" cy="1149926"/>
          </a:xfrm>
          <a:prstGeom prst="wedgeRectCallout">
            <a:avLst>
              <a:gd name="adj1" fmla="val 12033"/>
              <a:gd name="adj2" fmla="val -64036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Stacking 56 long bunches with DC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~25 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(Bunch splitting)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6345030" y="2221846"/>
            <a:ext cx="2744599" cy="918919"/>
          </a:xfrm>
          <a:prstGeom prst="wedgeRectCallout">
            <a:avLst>
              <a:gd name="adj1" fmla="val 860"/>
              <a:gd name="adj2" fmla="val -71724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~25 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to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beam cooling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56448" y="3607567"/>
            <a:ext cx="8686800" cy="2862439"/>
            <a:chOff x="256448" y="3607567"/>
            <a:chExt cx="8686800" cy="2862439"/>
          </a:xfrm>
        </p:grpSpPr>
        <p:grpSp>
          <p:nvGrpSpPr>
            <p:cNvPr id="53" name="Group 52"/>
            <p:cNvGrpSpPr/>
            <p:nvPr/>
          </p:nvGrpSpPr>
          <p:grpSpPr>
            <a:xfrm>
              <a:off x="256448" y="3607567"/>
              <a:ext cx="8686800" cy="2862439"/>
              <a:chOff x="228503" y="3679126"/>
              <a:chExt cx="8686800" cy="2862439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228503" y="3706925"/>
                <a:ext cx="8686800" cy="283464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585986" y="3779184"/>
                <a:ext cx="0" cy="27432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408895" y="6314644"/>
                <a:ext cx="832104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616466" y="5930514"/>
                <a:ext cx="11887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968663" y="4943155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6875765" y="4425293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801353" y="5636642"/>
                <a:ext cx="208926" cy="29387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6345030" y="4425293"/>
                <a:ext cx="537024" cy="5266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559977" y="5222475"/>
                <a:ext cx="12468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25594" y="5348087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235035" y="4454100"/>
                <a:ext cx="9012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5015" y="5899812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285 MeV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242319" y="4951972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983538" y="4417559"/>
                <a:ext cx="1386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200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490812" y="5496930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4.3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906399" y="4708345"/>
                <a:ext cx="1444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 ERL cooler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109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3455217" y="3922302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5106295" y="3856091"/>
                <a:ext cx="15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22928" y="4289588"/>
                <a:ext cx="13155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5170867" y="4146014"/>
                <a:ext cx="155448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 flipH="1">
                <a:off x="1984226" y="4571195"/>
                <a:ext cx="14630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1188155" y="3679126"/>
                <a:ext cx="14519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2013904" y="5650708"/>
                <a:ext cx="10058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2983649" y="5341440"/>
                <a:ext cx="229707" cy="3018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3374199" y="4645323"/>
                <a:ext cx="12873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74149" y="5603507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05900" y="5808819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3217052" y="5341439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3594175" y="5322189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881455" y="4950731"/>
                <a:ext cx="1057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4566160" y="4952780"/>
                <a:ext cx="407007" cy="40735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5165176" y="3947736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6896580" y="3915688"/>
                <a:ext cx="1556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 flipH="1">
                <a:off x="3443347" y="4347432"/>
                <a:ext cx="17373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00" name="TextBox 99"/>
              <p:cNvSpPr txBox="1"/>
              <p:nvPr/>
            </p:nvSpPr>
            <p:spPr>
              <a:xfrm>
                <a:off x="3618751" y="4047756"/>
                <a:ext cx="13155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2887092" y="5183975"/>
                <a:ext cx="214463" cy="2632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555002" y="3720668"/>
                <a:ext cx="8153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 bwMode="auto">
              <a:xfrm flipH="1">
                <a:off x="1919811" y="5231565"/>
                <a:ext cx="78370" cy="5032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7" name="TextBox 96"/>
            <p:cNvSpPr txBox="1"/>
            <p:nvPr/>
          </p:nvSpPr>
          <p:spPr>
            <a:xfrm>
              <a:off x="2091450" y="4479805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11.2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1082" y="4213177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3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03711" y="4022321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7.8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3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2" y="129894"/>
            <a:ext cx="8464378" cy="535531"/>
          </a:xfrm>
        </p:spPr>
        <p:txBody>
          <a:bodyPr/>
          <a:lstStyle/>
          <a:p>
            <a:r>
              <a:rPr lang="en-US" sz="3200" dirty="0" smtClean="0"/>
              <a:t>Two Booster Scheme:  Ion Lead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32" y="6465952"/>
            <a:ext cx="2562697" cy="30107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3524" y="607675"/>
            <a:ext cx="8571648" cy="1589759"/>
            <a:chOff x="124649" y="713550"/>
            <a:chExt cx="8571648" cy="1589759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V="1">
              <a:off x="776213" y="1659314"/>
              <a:ext cx="758952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4489" y="1563573"/>
              <a:ext cx="302708" cy="20891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78911" y="1508258"/>
              <a:ext cx="916499" cy="26423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275601" y="1327713"/>
              <a:ext cx="670751" cy="670255"/>
              <a:chOff x="1676400" y="1295399"/>
              <a:chExt cx="609600" cy="609600"/>
            </a:xfrm>
          </p:grpSpPr>
          <p:cxnSp>
            <p:nvCxnSpPr>
              <p:cNvPr id="2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20"/>
                <p:cNvSpPr/>
                <p:nvPr/>
              </p:nvSpPr>
              <p:spPr bwMode="auto">
                <a:xfrm>
                  <a:off x="2981646" y="1297360"/>
                  <a:ext cx="295445" cy="3046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21"/>
                <p:cNvSpPr/>
                <p:nvPr/>
              </p:nvSpPr>
              <p:spPr bwMode="auto">
                <a:xfrm rot="162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7034" y="1301972"/>
                  <a:ext cx="304670" cy="295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66257" y="1293699"/>
                  <a:ext cx="314090" cy="30467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0966" y="1288990"/>
                  <a:ext cx="304671" cy="31409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42"/>
            <p:cNvGrpSpPr>
              <a:grpSpLocks noChangeAspect="1"/>
            </p:cNvGrpSpPr>
            <p:nvPr/>
          </p:nvGrpSpPr>
          <p:grpSpPr bwMode="auto">
            <a:xfrm>
              <a:off x="4886121" y="1023149"/>
              <a:ext cx="1280160" cy="1280160"/>
              <a:chOff x="1676400" y="1295399"/>
              <a:chExt cx="609600" cy="609600"/>
            </a:xfrm>
          </p:grpSpPr>
          <p:cxnSp>
            <p:nvCxnSpPr>
              <p:cNvPr id="19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3" name="Arc 22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Arc 23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Arc 24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24649" y="1029950"/>
              <a:ext cx="12013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ion sources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414319" y="1160409"/>
              <a:ext cx="1109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SRF </a:t>
              </a:r>
              <a:r>
                <a:rPr lang="en-US" altLang="en-US" sz="1600" b="1" dirty="0" err="1"/>
                <a:t>linac</a:t>
              </a:r>
              <a:endParaRPr lang="en-US" altLang="en-US" sz="1600" b="1" dirty="0"/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129961" y="967783"/>
              <a:ext cx="13149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1</a:t>
              </a:r>
              <a:r>
                <a:rPr lang="en-US" altLang="en-US" sz="1600" b="1" baseline="30000" dirty="0" smtClean="0"/>
                <a:t>st</a:t>
              </a:r>
              <a:r>
                <a:rPr lang="en-US" altLang="en-US" sz="1600" b="1" dirty="0" smtClean="0"/>
                <a:t> booster</a:t>
              </a:r>
              <a:endParaRPr lang="en-US" altLang="en-US" sz="1600" b="1" dirty="0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7310747" y="713550"/>
              <a:ext cx="1385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/>
                <a:t>collider ring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62180" y="1604960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641062" y="1603197"/>
              <a:ext cx="135394" cy="12330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53179" y="1058633"/>
              <a:ext cx="9731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BB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5458186" y="1690881"/>
              <a:ext cx="967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Group 42"/>
            <p:cNvGrpSpPr>
              <a:grpSpLocks noChangeAspect="1"/>
            </p:cNvGrpSpPr>
            <p:nvPr/>
          </p:nvGrpSpPr>
          <p:grpSpPr bwMode="auto">
            <a:xfrm>
              <a:off x="7088646" y="1002298"/>
              <a:ext cx="1280160" cy="1280160"/>
              <a:chOff x="1676400" y="1295399"/>
              <a:chExt cx="609600" cy="609600"/>
            </a:xfrm>
          </p:grpSpPr>
          <p:cxnSp>
            <p:nvCxnSpPr>
              <p:cNvPr id="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34147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2972193" y="1295400"/>
                  <a:ext cx="304705" cy="31117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162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 bwMode="auto">
                <a:xfrm rot="5400000">
                  <a:off x="2968961" y="1298632"/>
                  <a:ext cx="311170" cy="30470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4" name="Arc 43"/>
                <p:cNvSpPr/>
                <p:nvPr/>
              </p:nvSpPr>
              <p:spPr bwMode="auto">
                <a:xfrm>
                  <a:off x="2964508" y="1297532"/>
                  <a:ext cx="305855" cy="2997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162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 bwMode="auto">
                <a:xfrm rot="5400000">
                  <a:off x="2967570" y="1294469"/>
                  <a:ext cx="299730" cy="30585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6034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7401466" y="1611222"/>
              <a:ext cx="182880" cy="123307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/>
            </a:p>
          </p:txBody>
        </p:sp>
        <p:sp>
          <p:nvSpPr>
            <p:cNvPr id="51" name="TextBox 14"/>
            <p:cNvSpPr txBox="1">
              <a:spLocks noChangeArrowheads="1"/>
            </p:cNvSpPr>
            <p:nvPr/>
          </p:nvSpPr>
          <p:spPr bwMode="auto">
            <a:xfrm>
              <a:off x="4648924" y="782677"/>
              <a:ext cx="24528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2</a:t>
              </a:r>
              <a:r>
                <a:rPr lang="en-US" altLang="en-US" sz="1600" b="1" baseline="30000" dirty="0" smtClean="0"/>
                <a:t>nd</a:t>
              </a:r>
              <a:r>
                <a:rPr lang="en-US" altLang="en-US" sz="1600" b="1" dirty="0" smtClean="0"/>
                <a:t> booster (</a:t>
              </a:r>
              <a:r>
                <a:rPr lang="en-US" altLang="en-US" sz="1600" b="1" i="1" dirty="0" smtClean="0"/>
                <a:t>full size</a:t>
              </a:r>
              <a:r>
                <a:rPr lang="en-US" altLang="en-US" sz="1600" b="1" dirty="0" smtClean="0"/>
                <a:t>)</a:t>
              </a:r>
              <a:endParaRPr lang="en-US" altLang="en-US" sz="1600" b="1" dirty="0"/>
            </a:p>
          </p:txBody>
        </p: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3489252" y="1633928"/>
              <a:ext cx="967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FF0000"/>
                  </a:solidFill>
                </a:rPr>
                <a:t>DC cooling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962665" y="2112828"/>
            <a:ext cx="2409718" cy="684209"/>
          </a:xfrm>
          <a:prstGeom prst="wedgeRectCallout">
            <a:avLst>
              <a:gd name="adj1" fmla="val 43120"/>
              <a:gd name="adj2" fmla="val -831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100 MeV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with 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to 2 GeV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3684249" y="2364550"/>
            <a:ext cx="2377440" cy="1372563"/>
          </a:xfrm>
          <a:prstGeom prst="wedgeRectCallout">
            <a:avLst>
              <a:gd name="adj1" fmla="val 12033"/>
              <a:gd name="adj2" fmla="val -64036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2 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Stacking 56 long bunches with DC cooling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~8 GeV, then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re-cooling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to 9.35 GeV</a:t>
            </a:r>
          </a:p>
        </p:txBody>
      </p:sp>
      <p:sp>
        <p:nvSpPr>
          <p:cNvPr id="59" name="Rectangular Callout 58"/>
          <p:cNvSpPr/>
          <p:nvPr/>
        </p:nvSpPr>
        <p:spPr>
          <a:xfrm>
            <a:off x="6476603" y="2221846"/>
            <a:ext cx="2651760" cy="1406893"/>
          </a:xfrm>
          <a:prstGeom prst="wedgeRectCallout">
            <a:avLst>
              <a:gd name="adj1" fmla="val 860"/>
              <a:gd name="adj2" fmla="val -71724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Injection: 9.35 GeV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Bucket-to-bucket transfer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~25 GeV, then bunch splitting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to collision energy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beam cooling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1491" y="3751079"/>
            <a:ext cx="8595360" cy="2877947"/>
            <a:chOff x="271491" y="3751079"/>
            <a:chExt cx="8595360" cy="2877947"/>
          </a:xfrm>
        </p:grpSpPr>
        <p:grpSp>
          <p:nvGrpSpPr>
            <p:cNvPr id="60" name="Group 59"/>
            <p:cNvGrpSpPr/>
            <p:nvPr/>
          </p:nvGrpSpPr>
          <p:grpSpPr>
            <a:xfrm>
              <a:off x="271491" y="3751079"/>
              <a:ext cx="8595360" cy="2877947"/>
              <a:chOff x="176079" y="3814687"/>
              <a:chExt cx="8595360" cy="2877947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76079" y="3857994"/>
                <a:ext cx="8595360" cy="283464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585986" y="3922302"/>
                <a:ext cx="0" cy="27432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337336" y="6402105"/>
                <a:ext cx="832104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616466" y="5930514"/>
                <a:ext cx="11887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5904209" y="5042713"/>
                <a:ext cx="8229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7034785" y="4695627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801353" y="5636642"/>
                <a:ext cx="208926" cy="29387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6678660" y="4682093"/>
                <a:ext cx="393919" cy="36714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559977" y="5222475"/>
                <a:ext cx="12468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676914" y="5104988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853037" y="4539555"/>
                <a:ext cx="9012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5015" y="5907763"/>
                <a:ext cx="1002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MeV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852695" y="5024665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999440" y="4679942"/>
                <a:ext cx="1519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</a:t>
                </a:r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84.5 </a:t>
                </a:r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42327" y="5539262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4.3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977958" y="4978679"/>
                <a:ext cx="1444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 ERL cooler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42.6 </a:t>
                </a: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2289736" y="4266140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4953830" y="4028292"/>
                <a:ext cx="15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80172" y="4494763"/>
                <a:ext cx="13155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4962954" y="4301457"/>
                <a:ext cx="155448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 flipH="1">
                <a:off x="800673" y="4772292"/>
                <a:ext cx="14630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1293953" y="3814687"/>
                <a:ext cx="14519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 Ion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2013904" y="5650708"/>
                <a:ext cx="1463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3480378" y="5355068"/>
                <a:ext cx="229707" cy="3018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2243592" y="4951078"/>
                <a:ext cx="11895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373216" y="5628504"/>
                <a:ext cx="8716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22590" y="5794111"/>
                <a:ext cx="103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3712128" y="5377899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3751593" y="5336501"/>
                <a:ext cx="774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500213" y="5029367"/>
                <a:ext cx="811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4645392" y="5186560"/>
                <a:ext cx="203503" cy="20367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949590" y="3947736"/>
                <a:ext cx="0" cy="1920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7071502" y="4186022"/>
                <a:ext cx="1253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 flipH="1">
                <a:off x="2299278" y="4546864"/>
                <a:ext cx="26517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00" name="TextBox 99"/>
              <p:cNvSpPr txBox="1"/>
              <p:nvPr/>
            </p:nvSpPr>
            <p:spPr>
              <a:xfrm>
                <a:off x="2967360" y="4262453"/>
                <a:ext cx="13155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booster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1805186" y="5476077"/>
                <a:ext cx="114956" cy="31584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555002" y="3847884"/>
                <a:ext cx="8153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4830920" y="5205973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TextBox 97"/>
              <p:cNvSpPr txBox="1"/>
              <p:nvPr/>
            </p:nvSpPr>
            <p:spPr>
              <a:xfrm>
                <a:off x="4867137" y="5179663"/>
                <a:ext cx="9932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9.35 GeV</a:t>
                </a:r>
                <a:endParaRPr lang="en-US" sz="1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5744604" y="5022583"/>
                <a:ext cx="203503" cy="20367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TextBox 102"/>
              <p:cNvSpPr txBox="1"/>
              <p:nvPr/>
            </p:nvSpPr>
            <p:spPr>
              <a:xfrm>
                <a:off x="506130" y="6072185"/>
                <a:ext cx="1927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55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194781" y="4658555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6.4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24353" y="4447168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3.61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06469" y="4182350"/>
              <a:ext cx="1223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Ramp: 7.8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8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43744"/>
            <a:ext cx="8464378" cy="507831"/>
          </a:xfrm>
        </p:spPr>
        <p:txBody>
          <a:bodyPr/>
          <a:lstStyle/>
          <a:p>
            <a:r>
              <a:rPr lang="en-US" sz="3000" dirty="0" smtClean="0"/>
              <a:t>Two Booster </a:t>
            </a:r>
            <a:r>
              <a:rPr lang="en-US" sz="3000" dirty="0" smtClean="0"/>
              <a:t>Scheme: Analyses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" y="847022"/>
            <a:ext cx="9144000" cy="54093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High voltage DC </a:t>
            </a:r>
            <a:r>
              <a:rPr lang="en-US" sz="2200" dirty="0"/>
              <a:t>cooler is within the state-of-art (4 </a:t>
            </a:r>
            <a:r>
              <a:rPr lang="en-US" sz="2200" dirty="0" smtClean="0"/>
              <a:t>MeV)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 </a:t>
            </a:r>
            <a:r>
              <a:rPr lang="en-US" dirty="0"/>
              <a:t>need </a:t>
            </a:r>
            <a:r>
              <a:rPr lang="en-US" dirty="0" smtClean="0"/>
              <a:t>of 8 MeV DC </a:t>
            </a:r>
            <a:r>
              <a:rPr lang="en-US" dirty="0"/>
              <a:t>cooling for </a:t>
            </a:r>
            <a:r>
              <a:rPr lang="en-US" dirty="0" smtClean="0"/>
              <a:t>15 </a:t>
            </a:r>
            <a:r>
              <a:rPr lang="en-US" dirty="0"/>
              <a:t>GeV proton beams, </a:t>
            </a:r>
            <a:endParaRPr lang="en-US" dirty="0" smtClean="0"/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there </a:t>
            </a:r>
            <a:r>
              <a:rPr lang="en-US" dirty="0"/>
              <a:t>will be no technical </a:t>
            </a:r>
            <a:r>
              <a:rPr lang="en-US" dirty="0" smtClean="0"/>
              <a:t>risk for </a:t>
            </a:r>
            <a:r>
              <a:rPr lang="en-US" dirty="0"/>
              <a:t>DC </a:t>
            </a:r>
            <a:r>
              <a:rPr lang="en-US" dirty="0" smtClean="0"/>
              <a:t>cooling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200" dirty="0"/>
              <a:t>T</a:t>
            </a:r>
            <a:r>
              <a:rPr lang="en-US" sz="2200" dirty="0" smtClean="0"/>
              <a:t>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booster </a:t>
            </a:r>
            <a:r>
              <a:rPr lang="en-US" sz="2200" dirty="0"/>
              <a:t>ring </a:t>
            </a:r>
            <a:r>
              <a:rPr lang="en-US" sz="2200" dirty="0" smtClean="0"/>
              <a:t>ejection energy </a:t>
            </a:r>
            <a:r>
              <a:rPr lang="en-US" sz="2200" dirty="0"/>
              <a:t>can be much </a:t>
            </a:r>
            <a:r>
              <a:rPr lang="en-US" sz="2200" dirty="0" smtClean="0"/>
              <a:t>higher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20 </a:t>
            </a:r>
            <a:r>
              <a:rPr lang="en-US" dirty="0"/>
              <a:t>GeV or </a:t>
            </a:r>
            <a:r>
              <a:rPr lang="en-US" dirty="0" smtClean="0"/>
              <a:t>even 30 </a:t>
            </a:r>
            <a:r>
              <a:rPr lang="en-US" dirty="0"/>
              <a:t>GeV (about 1 T magnet), </a:t>
            </a:r>
            <a:endParaRPr lang="en-US" dirty="0" smtClean="0"/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ay eliminate </a:t>
            </a:r>
            <a:r>
              <a:rPr lang="en-US" dirty="0"/>
              <a:t>transition </a:t>
            </a:r>
            <a:r>
              <a:rPr lang="en-US" dirty="0" smtClean="0"/>
              <a:t>energy crossing </a:t>
            </a:r>
            <a:r>
              <a:rPr lang="en-US" dirty="0"/>
              <a:t>for </a:t>
            </a:r>
            <a:r>
              <a:rPr lang="en-US" dirty="0" smtClean="0"/>
              <a:t>all </a:t>
            </a:r>
            <a:r>
              <a:rPr lang="en-US" dirty="0"/>
              <a:t>ion species at the collider </a:t>
            </a:r>
            <a:r>
              <a:rPr lang="en-US" dirty="0" smtClean="0"/>
              <a:t>ring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200" dirty="0" smtClean="0"/>
              <a:t>Small aperture magnet</a:t>
            </a:r>
          </a:p>
          <a:p>
            <a:pPr marL="682625" lvl="1" indent="-336550">
              <a:lnSpc>
                <a:spcPct val="100000"/>
              </a:lnSpc>
              <a:spcBef>
                <a:spcPts val="400"/>
              </a:spcBef>
            </a:pPr>
            <a:r>
              <a:rPr lang="en-US" dirty="0" smtClean="0"/>
              <a:t>The </a:t>
            </a:r>
            <a:r>
              <a:rPr lang="en-US" dirty="0"/>
              <a:t>injected beam to the collider ring has small </a:t>
            </a:r>
            <a:r>
              <a:rPr lang="en-US" dirty="0" smtClean="0"/>
              <a:t>emittance/beam size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200" dirty="0" smtClean="0"/>
              <a:t>Stacking-cooling ring if no bunched beam ERL cooling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tored beam must be replaced frequently </a:t>
            </a:r>
            <a:r>
              <a:rPr lang="en-US" dirty="0"/>
              <a:t>due to </a:t>
            </a:r>
            <a:r>
              <a:rPr lang="en-US" dirty="0" smtClean="0"/>
              <a:t>IBS induced emittance growth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new beam </a:t>
            </a:r>
            <a:r>
              <a:rPr lang="en-US" dirty="0" smtClean="0"/>
              <a:t>could be formed while </a:t>
            </a:r>
            <a:r>
              <a:rPr lang="en-US" dirty="0"/>
              <a:t>the collider ring is in </a:t>
            </a:r>
            <a:r>
              <a:rPr lang="en-US" dirty="0" smtClean="0"/>
              <a:t>operation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When the </a:t>
            </a:r>
            <a:r>
              <a:rPr lang="en-US" dirty="0"/>
              <a:t>used beam is ejected, the already formed </a:t>
            </a:r>
            <a:r>
              <a:rPr lang="en-US" dirty="0" smtClean="0"/>
              <a:t>new beam </a:t>
            </a:r>
            <a:r>
              <a:rPr lang="en-US" dirty="0"/>
              <a:t>in </a:t>
            </a: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booster </a:t>
            </a:r>
            <a:r>
              <a:rPr lang="en-US" dirty="0"/>
              <a:t>can be transferred into the collider ring </a:t>
            </a:r>
            <a:r>
              <a:rPr lang="en-US" dirty="0" smtClean="0"/>
              <a:t>immediate</a:t>
            </a:r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ion beam formation time can reduced from ~30 min </a:t>
            </a:r>
            <a:r>
              <a:rPr lang="en-US" dirty="0" smtClean="0"/>
              <a:t>to ~1 </a:t>
            </a:r>
            <a:r>
              <a:rPr lang="en-US" dirty="0"/>
              <a:t>min. </a:t>
            </a:r>
            <a:endParaRPr lang="en-US" dirty="0" smtClean="0"/>
          </a:p>
          <a:p>
            <a:pPr marL="682625" lvl="1" indent="-33655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This </a:t>
            </a:r>
            <a:r>
              <a:rPr lang="en-US" dirty="0"/>
              <a:t>can increase the duty </a:t>
            </a:r>
            <a:r>
              <a:rPr lang="en-US" dirty="0" smtClean="0"/>
              <a:t>factor </a:t>
            </a:r>
            <a:r>
              <a:rPr lang="en-US" dirty="0"/>
              <a:t>and the integrated luminosity.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11879</TotalTime>
  <Words>1000</Words>
  <Application>Microsoft Office PowerPoint</Application>
  <PresentationFormat>On-screen Show (4:3)</PresentationFormat>
  <Paragraphs>234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Some Thoughts on the JLEIC Ion Injector</vt:lpstr>
      <vt:lpstr>Design Considerations </vt:lpstr>
      <vt:lpstr>Good Features of the Present Ion Injector Design</vt:lpstr>
      <vt:lpstr>Single Booster Scheme:  Proton</vt:lpstr>
      <vt:lpstr>Single Booster Scheme: Lead Ion</vt:lpstr>
      <vt:lpstr>Single Booster Scheme:  Analyses</vt:lpstr>
      <vt:lpstr>Two Booster Scheme:  Proton</vt:lpstr>
      <vt:lpstr>Two Booster Scheme:  Ion Lead</vt:lpstr>
      <vt:lpstr>Two Booster Scheme: Analyses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Yuhong Zhang</cp:lastModifiedBy>
  <cp:revision>224</cp:revision>
  <dcterms:created xsi:type="dcterms:W3CDTF">2018-03-13T17:56:41Z</dcterms:created>
  <dcterms:modified xsi:type="dcterms:W3CDTF">2018-05-25T15:42:49Z</dcterms:modified>
</cp:coreProperties>
</file>