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63" r:id="rId5"/>
    <p:sldId id="259" r:id="rId6"/>
    <p:sldId id="264" r:id="rId7"/>
    <p:sldId id="260" r:id="rId8"/>
    <p:sldId id="266" r:id="rId9"/>
    <p:sldId id="272" r:id="rId10"/>
    <p:sldId id="273" r:id="rId11"/>
    <p:sldId id="270" r:id="rId12"/>
    <p:sldId id="278" r:id="rId13"/>
    <p:sldId id="274" r:id="rId14"/>
    <p:sldId id="275" r:id="rId15"/>
    <p:sldId id="276" r:id="rId16"/>
    <p:sldId id="279" r:id="rId17"/>
    <p:sldId id="280" r:id="rId18"/>
    <p:sldId id="277" r:id="rId19"/>
    <p:sldId id="281" r:id="rId20"/>
    <p:sldId id="282" r:id="rId21"/>
    <p:sldId id="28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66"/>
    <a:srgbClr val="0000CC"/>
    <a:srgbClr val="3333FF"/>
    <a:srgbClr val="336600"/>
    <a:srgbClr val="003300"/>
    <a:srgbClr val="A50021"/>
    <a:srgbClr val="FF0000"/>
    <a:srgbClr val="FF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5226A-1929-4A58-9FD9-28714084A7A6}" type="datetimeFigureOut">
              <a:rPr lang="ru-RU" smtClean="0"/>
              <a:t>03.10.2015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831BD-3051-4361-A076-83B0E7934472}" type="slidenum">
              <a:rPr lang="ru-RU" smtClean="0"/>
              <a:t>‹#›</a:t>
            </a:fld>
            <a:endParaRPr lang="ru-RU"/>
          </a:p>
        </p:txBody>
      </p:sp>
    </p:spTree>
    <p:extLst>
      <p:ext uri="{BB962C8B-B14F-4D97-AF65-F5344CB8AC3E}">
        <p14:creationId xmlns:p14="http://schemas.microsoft.com/office/powerpoint/2010/main" val="28033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E7F24A-88C4-4B6B-8067-B4B9DAA631FD}" type="datetime1">
              <a:rPr lang="ru-RU" smtClean="0"/>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571869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143867-E78D-4BBF-ABA5-930E89F7C9CC}" type="datetime1">
              <a:rPr lang="ru-RU" smtClean="0"/>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283550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841231-5C27-45E4-9C3A-2355CF362228}" type="datetime1">
              <a:rPr lang="ru-RU" smtClean="0"/>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128332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D9D94D-4899-4708-8A7D-F4E230E3F823}" type="datetime1">
              <a:rPr lang="ru-RU" smtClean="0"/>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99662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0366B0-1EDC-4CCE-8F21-6AAB32E50E7B}" type="datetime1">
              <a:rPr lang="ru-RU" smtClean="0"/>
              <a:t>03.10.2015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263713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6DFF635-1988-4648-90A2-BA45CF6C00E0}" type="datetime1">
              <a:rPr lang="ru-RU" smtClean="0"/>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89067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C54D6DE-22C0-484A-A49C-9A5568E5C089}" type="datetime1">
              <a:rPr lang="ru-RU" smtClean="0"/>
              <a:t>03.10.2015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160697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91AE902-44C5-460B-9C0C-B146080E2098}" type="datetime1">
              <a:rPr lang="ru-RU" smtClean="0"/>
              <a:t>03.10.2015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380993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6F8BB8-450C-4293-B325-7D2505B5F5DD}" type="datetime1">
              <a:rPr lang="ru-RU" smtClean="0"/>
              <a:t>03.10.2015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387804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C2D155-4A8A-40CB-BE02-98F701A94976}" type="datetime1">
              <a:rPr lang="ru-RU" smtClean="0"/>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408797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B5FD16-70E7-4B67-8122-CFF2328F8BE6}" type="datetime1">
              <a:rPr lang="ru-RU" smtClean="0"/>
              <a:t>03.10.2015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0AB21-8A4E-4670-A57B-A94DA17D1F86}" type="slidenum">
              <a:rPr lang="ru-RU" smtClean="0"/>
              <a:t>‹#›</a:t>
            </a:fld>
            <a:endParaRPr lang="ru-RU"/>
          </a:p>
        </p:txBody>
      </p:sp>
    </p:spTree>
    <p:extLst>
      <p:ext uri="{BB962C8B-B14F-4D97-AF65-F5344CB8AC3E}">
        <p14:creationId xmlns:p14="http://schemas.microsoft.com/office/powerpoint/2010/main" val="257162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DDB1E-29AE-4032-8AAB-7F5F0C3836E8}" type="datetime1">
              <a:rPr lang="ru-RU" smtClean="0"/>
              <a:t>03.10.2015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0AB21-8A4E-4670-A57B-A94DA17D1F86}" type="slidenum">
              <a:rPr lang="ru-RU" smtClean="0"/>
              <a:t>‹#›</a:t>
            </a:fld>
            <a:endParaRPr lang="ru-RU"/>
          </a:p>
        </p:txBody>
      </p:sp>
    </p:spTree>
    <p:extLst>
      <p:ext uri="{BB962C8B-B14F-4D97-AF65-F5344CB8AC3E}">
        <p14:creationId xmlns:p14="http://schemas.microsoft.com/office/powerpoint/2010/main" val="330995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3.png"/><Relationship Id="rId7" Type="http://schemas.openxmlformats.org/officeDocument/2006/relationships/image" Target="../media/image24.w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accelconf.web.cern.ch/" TargetMode="External"/><Relationship Id="rId5" Type="http://schemas.openxmlformats.org/officeDocument/2006/relationships/image" Target="../media/image26.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png"/><Relationship Id="rId7"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21.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9"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 y="9083"/>
            <a:ext cx="9143941" cy="769441"/>
          </a:xfrm>
          <a:prstGeom prst="rect">
            <a:avLst/>
          </a:prstGeom>
          <a:noFill/>
        </p:spPr>
        <p:txBody>
          <a:bodyPr wrap="square" rtlCol="0">
            <a:spAutoFit/>
          </a:bodyPr>
          <a:lstStyle/>
          <a:p>
            <a:pPr algn="ctr"/>
            <a:r>
              <a:rPr lang="en-US" sz="2000" b="1" dirty="0" smtClean="0">
                <a:solidFill>
                  <a:srgbClr val="3333FF"/>
                </a:solidFill>
              </a:rPr>
              <a:t>International </a:t>
            </a:r>
            <a:r>
              <a:rPr lang="en-US" sz="2000" b="1" dirty="0">
                <a:solidFill>
                  <a:srgbClr val="3333FF"/>
                </a:solidFill>
              </a:rPr>
              <a:t>Workshop on Beam Cooling and Related </a:t>
            </a:r>
            <a:r>
              <a:rPr lang="en-US" sz="2000" b="1" dirty="0" smtClean="0">
                <a:solidFill>
                  <a:srgbClr val="3333FF"/>
                </a:solidFill>
              </a:rPr>
              <a:t>Topics </a:t>
            </a:r>
          </a:p>
          <a:p>
            <a:pPr algn="ctr"/>
            <a:r>
              <a:rPr lang="en-US" sz="2400" b="1" dirty="0" smtClean="0">
                <a:solidFill>
                  <a:srgbClr val="3333FF"/>
                </a:solidFill>
              </a:rPr>
              <a:t>COOL’15</a:t>
            </a:r>
            <a:r>
              <a:rPr lang="en-US" sz="2000" b="1" dirty="0" smtClean="0">
                <a:solidFill>
                  <a:srgbClr val="3333FF"/>
                </a:solidFill>
              </a:rPr>
              <a:t> </a:t>
            </a:r>
            <a:endParaRPr lang="ru-RU" sz="2000" b="1" dirty="0">
              <a:solidFill>
                <a:srgbClr val="3333FF"/>
              </a:solidFill>
            </a:endParaRPr>
          </a:p>
        </p:txBody>
      </p:sp>
      <p:sp>
        <p:nvSpPr>
          <p:cNvPr id="5" name="TextBox 4"/>
          <p:cNvSpPr txBox="1"/>
          <p:nvPr/>
        </p:nvSpPr>
        <p:spPr>
          <a:xfrm>
            <a:off x="569517" y="6309320"/>
            <a:ext cx="7632848" cy="369332"/>
          </a:xfrm>
          <a:prstGeom prst="rect">
            <a:avLst/>
          </a:prstGeom>
          <a:noFill/>
        </p:spPr>
        <p:txBody>
          <a:bodyPr wrap="square" rtlCol="0">
            <a:spAutoFit/>
          </a:bodyPr>
          <a:lstStyle/>
          <a:p>
            <a:pPr algn="ctr"/>
            <a:r>
              <a:rPr lang="en-US" b="1" dirty="0" smtClean="0">
                <a:solidFill>
                  <a:srgbClr val="3333FF"/>
                </a:solidFill>
              </a:rPr>
              <a:t>29 September 2015</a:t>
            </a:r>
            <a:endParaRPr lang="ru-RU" b="1" dirty="0">
              <a:solidFill>
                <a:srgbClr val="3333FF"/>
              </a:solidFill>
            </a:endParaRPr>
          </a:p>
        </p:txBody>
      </p:sp>
      <p:grpSp>
        <p:nvGrpSpPr>
          <p:cNvPr id="2" name="Группа 1"/>
          <p:cNvGrpSpPr/>
          <p:nvPr/>
        </p:nvGrpSpPr>
        <p:grpSpPr>
          <a:xfrm>
            <a:off x="0" y="2348880"/>
            <a:ext cx="9136987" cy="3535588"/>
            <a:chOff x="0" y="567892"/>
            <a:chExt cx="9144059" cy="3535588"/>
          </a:xfrm>
        </p:grpSpPr>
        <p:pic>
          <p:nvPicPr>
            <p:cNvPr id="7" name="Picture 10" descr="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8201"/>
              <a:ext cx="9144059" cy="353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bwMode="auto">
            <a:xfrm>
              <a:off x="0" y="567892"/>
              <a:ext cx="9144000" cy="3535363"/>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Text Box 13"/>
            <p:cNvSpPr txBox="1">
              <a:spLocks noChangeArrowheads="1"/>
            </p:cNvSpPr>
            <p:nvPr/>
          </p:nvSpPr>
          <p:spPr bwMode="auto">
            <a:xfrm rot="20650149">
              <a:off x="4417245" y="2474308"/>
              <a:ext cx="787405"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spcBef>
                  <a:spcPct val="50000"/>
                </a:spcBef>
              </a:pPr>
              <a:r>
                <a:rPr lang="en-US" altLang="ru-RU" sz="1600" b="1">
                  <a:solidFill>
                    <a:schemeClr val="bg1"/>
                  </a:solidFill>
                </a:rPr>
                <a:t>MPD</a:t>
              </a:r>
              <a:endParaRPr lang="ru-RU" altLang="ru-RU" sz="1600" b="1">
                <a:solidFill>
                  <a:schemeClr val="bg1"/>
                </a:solidFill>
              </a:endParaRPr>
            </a:p>
          </p:txBody>
        </p:sp>
        <p:sp>
          <p:nvSpPr>
            <p:cNvPr id="11" name="Text Box 13"/>
            <p:cNvSpPr txBox="1">
              <a:spLocks noChangeArrowheads="1"/>
            </p:cNvSpPr>
            <p:nvPr/>
          </p:nvSpPr>
          <p:spPr bwMode="auto">
            <a:xfrm rot="20650149">
              <a:off x="6676971" y="1825296"/>
              <a:ext cx="787405"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spcBef>
                  <a:spcPct val="50000"/>
                </a:spcBef>
              </a:pPr>
              <a:r>
                <a:rPr lang="en-US" altLang="ru-RU" sz="1600" b="1">
                  <a:solidFill>
                    <a:schemeClr val="bg1"/>
                  </a:solidFill>
                </a:rPr>
                <a:t>SPD</a:t>
              </a:r>
              <a:endParaRPr lang="ru-RU" altLang="ru-RU" sz="1600" b="1">
                <a:solidFill>
                  <a:schemeClr val="bg1"/>
                </a:solidFill>
              </a:endParaRPr>
            </a:p>
          </p:txBody>
        </p:sp>
        <p:sp>
          <p:nvSpPr>
            <p:cNvPr id="13" name="Text Box 13"/>
            <p:cNvSpPr txBox="1">
              <a:spLocks noChangeArrowheads="1"/>
            </p:cNvSpPr>
            <p:nvPr/>
          </p:nvSpPr>
          <p:spPr bwMode="auto">
            <a:xfrm rot="261870">
              <a:off x="2189125" y="1723458"/>
              <a:ext cx="1177365"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r">
                <a:spcBef>
                  <a:spcPct val="50000"/>
                </a:spcBef>
              </a:pPr>
              <a:r>
                <a:rPr lang="en-US" altLang="ru-RU" sz="1600" b="1">
                  <a:solidFill>
                    <a:schemeClr val="bg1"/>
                  </a:solidFill>
                </a:rPr>
                <a:t>Transfer</a:t>
              </a:r>
              <a:endParaRPr lang="ru-RU" altLang="ru-RU" sz="1600" b="1">
                <a:solidFill>
                  <a:schemeClr val="bg1"/>
                </a:solidFill>
              </a:endParaRPr>
            </a:p>
          </p:txBody>
        </p:sp>
        <p:sp>
          <p:nvSpPr>
            <p:cNvPr id="14" name="Text Box 13"/>
            <p:cNvSpPr txBox="1">
              <a:spLocks noChangeArrowheads="1"/>
            </p:cNvSpPr>
            <p:nvPr/>
          </p:nvSpPr>
          <p:spPr bwMode="auto">
            <a:xfrm rot="1466710">
              <a:off x="2070080" y="1937039"/>
              <a:ext cx="1177365" cy="33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r">
                <a:spcBef>
                  <a:spcPct val="50000"/>
                </a:spcBef>
              </a:pPr>
              <a:r>
                <a:rPr lang="en-US" altLang="ru-RU" sz="1600" b="1">
                  <a:solidFill>
                    <a:schemeClr val="bg1"/>
                  </a:solidFill>
                </a:rPr>
                <a:t>channels</a:t>
              </a:r>
              <a:endParaRPr lang="ru-RU" altLang="ru-RU" sz="1600" b="1">
                <a:solidFill>
                  <a:schemeClr val="bg1"/>
                </a:solidFill>
              </a:endParaRPr>
            </a:p>
          </p:txBody>
        </p:sp>
      </p:grpSp>
      <p:sp>
        <p:nvSpPr>
          <p:cNvPr id="22" name="Rectangle 81"/>
          <p:cNvSpPr>
            <a:spLocks noChangeArrowheads="1"/>
          </p:cNvSpPr>
          <p:nvPr/>
        </p:nvSpPr>
        <p:spPr bwMode="auto">
          <a:xfrm>
            <a:off x="22124" y="620688"/>
            <a:ext cx="9144000" cy="1661993"/>
          </a:xfrm>
          <a:prstGeom prst="rect">
            <a:avLst/>
          </a:prstGeom>
          <a:noFill/>
          <a:ln>
            <a:noFill/>
          </a:ln>
          <a:extLst/>
        </p:spPr>
        <p:txBody>
          <a:bodyPr>
            <a:spAutoFit/>
          </a:bodyPr>
          <a:lstStyle/>
          <a:p>
            <a:pPr algn="ctr"/>
            <a:r>
              <a:rPr lang="en-US" sz="3600" b="1" dirty="0">
                <a:solidFill>
                  <a:srgbClr val="3333FF"/>
                </a:solidFill>
              </a:rPr>
              <a:t>HV Electron Cooling System for NICA Collider</a:t>
            </a:r>
            <a:endParaRPr lang="ru-RU" sz="3600" b="1" dirty="0">
              <a:solidFill>
                <a:srgbClr val="3333FF"/>
              </a:solidFill>
            </a:endParaRPr>
          </a:p>
          <a:p>
            <a:pPr algn="ctr">
              <a:lnSpc>
                <a:spcPct val="150000"/>
              </a:lnSpc>
            </a:pPr>
            <a:r>
              <a:rPr lang="en-US" altLang="ru-RU" sz="2400" b="1" dirty="0" err="1" smtClean="0">
                <a:solidFill>
                  <a:srgbClr val="3333FF"/>
                </a:solidFill>
              </a:rPr>
              <a:t>I.Meshkov</a:t>
            </a:r>
            <a:r>
              <a:rPr lang="en-US" altLang="ru-RU" sz="2400" b="1" dirty="0" smtClean="0">
                <a:solidFill>
                  <a:srgbClr val="3333FF"/>
                </a:solidFill>
              </a:rPr>
              <a:t> for NICA Team</a:t>
            </a:r>
          </a:p>
          <a:p>
            <a:pPr algn="ctr">
              <a:lnSpc>
                <a:spcPct val="150000"/>
              </a:lnSpc>
            </a:pPr>
            <a:r>
              <a:rPr lang="en-US" altLang="ru-RU" sz="2000" b="1" dirty="0" smtClean="0">
                <a:solidFill>
                  <a:srgbClr val="3333FF"/>
                </a:solidFill>
              </a:rPr>
              <a:t>JINR</a:t>
            </a:r>
            <a:r>
              <a:rPr lang="en-US" altLang="ru-RU" sz="2000" b="1" dirty="0">
                <a:solidFill>
                  <a:srgbClr val="3333FF"/>
                </a:solidFill>
              </a:rPr>
              <a:t>, </a:t>
            </a:r>
            <a:r>
              <a:rPr lang="en-US" altLang="ru-RU" sz="2000" b="1" dirty="0" err="1">
                <a:solidFill>
                  <a:srgbClr val="3333FF"/>
                </a:solidFill>
              </a:rPr>
              <a:t>Dubna</a:t>
            </a:r>
            <a:endParaRPr lang="ru-RU" altLang="ru-RU" sz="2000" b="1" dirty="0">
              <a:solidFill>
                <a:srgbClr val="3333FF"/>
              </a:solidFill>
              <a:cs typeface="Arial" pitchFamily="34" charset="0"/>
            </a:endParaRPr>
          </a:p>
        </p:txBody>
      </p:sp>
      <p:sp>
        <p:nvSpPr>
          <p:cNvPr id="23" name="Text Box 13"/>
          <p:cNvSpPr txBox="1">
            <a:spLocks noChangeArrowheads="1"/>
          </p:cNvSpPr>
          <p:nvPr/>
        </p:nvSpPr>
        <p:spPr bwMode="auto">
          <a:xfrm rot="20197868">
            <a:off x="4538497" y="4715868"/>
            <a:ext cx="16053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r">
              <a:spcBef>
                <a:spcPct val="50000"/>
              </a:spcBef>
            </a:pPr>
            <a:r>
              <a:rPr lang="en-US" altLang="ru-RU" sz="1600" b="1" dirty="0" smtClean="0">
                <a:solidFill>
                  <a:schemeClr val="bg1"/>
                </a:solidFill>
              </a:rPr>
              <a:t>HV E-Cooler</a:t>
            </a:r>
            <a:endParaRPr lang="ru-RU" altLang="ru-RU" sz="1600" b="1" dirty="0">
              <a:solidFill>
                <a:schemeClr val="bg1"/>
              </a:solidFill>
            </a:endParaRPr>
          </a:p>
        </p:txBody>
      </p:sp>
    </p:spTree>
    <p:extLst>
      <p:ext uri="{BB962C8B-B14F-4D97-AF65-F5344CB8AC3E}">
        <p14:creationId xmlns:p14="http://schemas.microsoft.com/office/powerpoint/2010/main" val="247440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23"/>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grpId="1" nodeType="afterEffect">
                                  <p:stCondLst>
                                    <p:cond delay="0"/>
                                  </p:stCondLst>
                                  <p:childTnLst>
                                    <p:anim calcmode="discrete" valueType="str">
                                      <p:cBhvr>
                                        <p:cTn id="9" dur="1000" fill="hold"/>
                                        <p:tgtEl>
                                          <p:spTgt spid="23"/>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35" presetClass="emph" presetSubtype="0" fill="hold" grpId="2" nodeType="afterEffect">
                                  <p:stCondLst>
                                    <p:cond delay="0"/>
                                  </p:stCondLst>
                                  <p:childTnLst>
                                    <p:anim calcmode="discrete" valueType="str">
                                      <p:cBhvr>
                                        <p:cTn id="12" dur="1000" fill="hold"/>
                                        <p:tgtEl>
                                          <p:spTgt spid="2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9427" y="-6254"/>
            <a:ext cx="9182747" cy="3355101"/>
            <a:chOff x="-76253" y="359814"/>
            <a:chExt cx="9182747" cy="3355101"/>
          </a:xfrm>
        </p:grpSpPr>
        <p:sp>
          <p:nvSpPr>
            <p:cNvPr id="7" name="Rectangle 7"/>
            <p:cNvSpPr>
              <a:spLocks noChangeArrowheads="1"/>
            </p:cNvSpPr>
            <p:nvPr/>
          </p:nvSpPr>
          <p:spPr bwMode="auto">
            <a:xfrm>
              <a:off x="-76253" y="359814"/>
              <a:ext cx="917332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sz="1600" b="1" dirty="0">
                  <a:solidFill>
                    <a:srgbClr val="0000CC"/>
                  </a:solidFill>
                  <a:cs typeface="Arial" pitchFamily="34" charset="0"/>
                  <a:sym typeface="Symbol" pitchFamily="18" charset="2"/>
                </a:rPr>
                <a:t>3. The concepts for a HV e-cooler</a:t>
              </a:r>
              <a:r>
                <a:rPr kumimoji="1" lang="en-US" altLang="ru-RU" sz="1600" b="1" dirty="0" smtClean="0">
                  <a:solidFill>
                    <a:srgbClr val="0000CC"/>
                  </a:solidFill>
                  <a:cs typeface="Arial" pitchFamily="34" charset="0"/>
                  <a:sym typeface="Symbol" pitchFamily="18" charset="2"/>
                </a:rPr>
                <a:t> 	</a:t>
              </a:r>
            </a:p>
            <a:p>
              <a:pPr marL="342900" indent="-342900" algn="ctr" eaLnBrk="0" hangingPunct="0">
                <a:lnSpc>
                  <a:spcPct val="110000"/>
                </a:lnSpc>
                <a:defRPr/>
              </a:pPr>
              <a:r>
                <a:rPr kumimoji="1" lang="en-US" altLang="ru-RU" sz="2000" b="1" dirty="0" smtClean="0">
                  <a:solidFill>
                    <a:srgbClr val="0000CC"/>
                  </a:solidFill>
                  <a:cs typeface="Arial" pitchFamily="34" charset="0"/>
                  <a:sym typeface="Symbol" pitchFamily="18" charset="2"/>
                </a:rPr>
                <a:t>3.3. SC solenoids – what superconductor?</a:t>
              </a:r>
              <a:endParaRPr lang="en-US" altLang="ru-RU" sz="2000" b="1" dirty="0" smtClean="0">
                <a:solidFill>
                  <a:srgbClr val="0000CC"/>
                </a:solidFill>
              </a:endParaRPr>
            </a:p>
          </p:txBody>
        </p:sp>
        <p:pic>
          <p:nvPicPr>
            <p:cNvPr id="27" name="Рисунок 26"/>
            <p:cNvPicPr>
              <a:picLocks noChangeAspect="1"/>
            </p:cNvPicPr>
            <p:nvPr/>
          </p:nvPicPr>
          <p:blipFill rotWithShape="1">
            <a:blip r:embed="rId2" cstate="print">
              <a:extLst>
                <a:ext uri="{28A0092B-C50C-407E-A947-70E740481C1C}">
                  <a14:useLocalDpi xmlns:a14="http://schemas.microsoft.com/office/drawing/2010/main" val="0"/>
                </a:ext>
              </a:extLst>
            </a:blip>
            <a:srcRect l="5754" t="14748" r="6446" b="16999"/>
            <a:stretch/>
          </p:blipFill>
          <p:spPr>
            <a:xfrm>
              <a:off x="-23217" y="979652"/>
              <a:ext cx="4603750" cy="2530097"/>
            </a:xfrm>
            <a:prstGeom prst="rect">
              <a:avLst/>
            </a:prstGeom>
            <a:ln>
              <a:solidFill>
                <a:srgbClr val="FF0000"/>
              </a:solidFill>
            </a:ln>
          </p:spPr>
        </p:pic>
        <p:grpSp>
          <p:nvGrpSpPr>
            <p:cNvPr id="31" name="Group 10"/>
            <p:cNvGrpSpPr>
              <a:grpSpLocks/>
            </p:cNvGrpSpPr>
            <p:nvPr/>
          </p:nvGrpSpPr>
          <p:grpSpPr bwMode="auto">
            <a:xfrm>
              <a:off x="853189" y="1024671"/>
              <a:ext cx="3809161" cy="2200670"/>
              <a:chOff x="4688" y="1208"/>
              <a:chExt cx="4428" cy="2689"/>
            </a:xfrm>
          </p:grpSpPr>
          <p:sp>
            <p:nvSpPr>
              <p:cNvPr id="40" name="Line 11"/>
              <p:cNvSpPr>
                <a:spLocks noChangeShapeType="1"/>
              </p:cNvSpPr>
              <p:nvPr/>
            </p:nvSpPr>
            <p:spPr bwMode="auto">
              <a:xfrm flipH="1" flipV="1">
                <a:off x="5310" y="1958"/>
                <a:ext cx="278" cy="23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41" name="Line 13"/>
              <p:cNvSpPr>
                <a:spLocks noChangeShapeType="1"/>
              </p:cNvSpPr>
              <p:nvPr/>
            </p:nvSpPr>
            <p:spPr bwMode="auto">
              <a:xfrm flipV="1">
                <a:off x="5904" y="1525"/>
                <a:ext cx="1371" cy="79"/>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42" name="Text Box 14"/>
              <p:cNvSpPr txBox="1">
                <a:spLocks noChangeArrowheads="1"/>
              </p:cNvSpPr>
              <p:nvPr/>
            </p:nvSpPr>
            <p:spPr bwMode="auto">
              <a:xfrm rot="21271158">
                <a:off x="6361" y="1208"/>
                <a:ext cx="70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a:solidFill>
                      <a:srgbClr val="000000"/>
                    </a:solidFill>
                    <a:latin typeface="Arial" pitchFamily="34" charset="0"/>
                  </a:rPr>
                  <a:t>9</a:t>
                </a:r>
                <a:r>
                  <a:rPr lang="en-US" altLang="ru-RU" sz="1600" b="1" dirty="0" smtClean="0">
                    <a:solidFill>
                      <a:srgbClr val="000000"/>
                    </a:solidFill>
                    <a:latin typeface="Arial" pitchFamily="34" charset="0"/>
                  </a:rPr>
                  <a:t>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43" name="Line 17"/>
              <p:cNvSpPr>
                <a:spLocks noChangeShapeType="1"/>
              </p:cNvSpPr>
              <p:nvPr/>
            </p:nvSpPr>
            <p:spPr bwMode="auto">
              <a:xfrm>
                <a:off x="5204" y="2172"/>
                <a:ext cx="32" cy="1330"/>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44" name="Text Box 18"/>
              <p:cNvSpPr txBox="1">
                <a:spLocks noChangeArrowheads="1"/>
              </p:cNvSpPr>
              <p:nvPr/>
            </p:nvSpPr>
            <p:spPr bwMode="auto">
              <a:xfrm>
                <a:off x="8005" y="1488"/>
                <a:ext cx="91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smtClean="0">
                    <a:solidFill>
                      <a:srgbClr val="000000"/>
                    </a:solidFill>
                    <a:latin typeface="Arial" pitchFamily="34" charset="0"/>
                  </a:rPr>
                  <a:t>10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45" name="Text Box 20"/>
              <p:cNvSpPr txBox="1">
                <a:spLocks noChangeArrowheads="1"/>
              </p:cNvSpPr>
              <p:nvPr/>
            </p:nvSpPr>
            <p:spPr bwMode="auto">
              <a:xfrm>
                <a:off x="4688" y="2703"/>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r"/>
                <a:r>
                  <a:rPr lang="en-US" altLang="ru-RU" sz="1600" b="1" dirty="0" smtClean="0">
                    <a:solidFill>
                      <a:srgbClr val="000000"/>
                    </a:solidFill>
                    <a:latin typeface="Arial" pitchFamily="34" charset="0"/>
                  </a:rPr>
                  <a:t>7.0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46" name="Text Box 22"/>
              <p:cNvSpPr txBox="1">
                <a:spLocks noChangeArrowheads="1"/>
              </p:cNvSpPr>
              <p:nvPr/>
            </p:nvSpPr>
            <p:spPr bwMode="auto">
              <a:xfrm rot="21119189">
                <a:off x="7249" y="3588"/>
                <a:ext cx="73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a:solidFill>
                      <a:srgbClr val="000000"/>
                    </a:solidFill>
                    <a:latin typeface="Arial" pitchFamily="34" charset="0"/>
                  </a:rPr>
                  <a:t>6 m</a:t>
                </a:r>
                <a:endParaRPr lang="ru-RU" altLang="ru-RU" sz="1600" b="1" dirty="0">
                  <a:solidFill>
                    <a:srgbClr val="000000"/>
                  </a:solidFill>
                  <a:latin typeface="Arial" pitchFamily="34" charset="0"/>
                </a:endParaRPr>
              </a:p>
            </p:txBody>
          </p:sp>
          <p:sp>
            <p:nvSpPr>
              <p:cNvPr id="47" name="Text Box 25"/>
              <p:cNvSpPr txBox="1">
                <a:spLocks noChangeArrowheads="1"/>
              </p:cNvSpPr>
              <p:nvPr/>
            </p:nvSpPr>
            <p:spPr bwMode="auto">
              <a:xfrm>
                <a:off x="8209" y="3387"/>
                <a:ext cx="90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smtClean="0">
                    <a:solidFill>
                      <a:srgbClr val="000000"/>
                    </a:solidFill>
                    <a:latin typeface="Arial" pitchFamily="34" charset="0"/>
                  </a:rPr>
                  <a:t>1.5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grpSp>
        <p:sp>
          <p:nvSpPr>
            <p:cNvPr id="33" name="TextBox 94"/>
            <p:cNvSpPr txBox="1">
              <a:spLocks noChangeArrowheads="1"/>
            </p:cNvSpPr>
            <p:nvPr/>
          </p:nvSpPr>
          <p:spPr bwMode="auto">
            <a:xfrm>
              <a:off x="-15281" y="1179445"/>
              <a:ext cx="1222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smtClean="0">
                  <a:solidFill>
                    <a:srgbClr val="FF0000"/>
                  </a:solidFill>
                  <a:latin typeface="Arial" pitchFamily="34" charset="0"/>
                  <a:cs typeface="Arial" pitchFamily="34" charset="0"/>
                  <a:sym typeface="Symbol" pitchFamily="18" charset="2"/>
                </a:rPr>
                <a:t>JINR</a:t>
              </a:r>
              <a:endParaRPr kumimoji="1" lang="ru-RU" altLang="ru-RU" sz="1600" b="1" dirty="0">
                <a:solidFill>
                  <a:srgbClr val="FF0000"/>
                </a:solidFill>
                <a:latin typeface="Arial" pitchFamily="34" charset="0"/>
                <a:cs typeface="Arial" pitchFamily="34" charset="0"/>
                <a:sym typeface="Symbol" pitchFamily="18" charset="2"/>
              </a:endParaRPr>
            </a:p>
          </p:txBody>
        </p:sp>
        <p:sp>
          <p:nvSpPr>
            <p:cNvPr id="34" name="Line 116"/>
            <p:cNvSpPr>
              <a:spLocks noChangeShapeType="1"/>
            </p:cNvSpPr>
            <p:nvPr/>
          </p:nvSpPr>
          <p:spPr bwMode="auto">
            <a:xfrm flipV="1">
              <a:off x="3038189" y="2977192"/>
              <a:ext cx="584993" cy="76618"/>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 name="Line 19"/>
            <p:cNvSpPr>
              <a:spLocks noChangeShapeType="1"/>
            </p:cNvSpPr>
            <p:nvPr/>
          </p:nvSpPr>
          <p:spPr bwMode="auto">
            <a:xfrm>
              <a:off x="3783035" y="1157251"/>
              <a:ext cx="0" cy="1543251"/>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grpSp>
          <p:nvGrpSpPr>
            <p:cNvPr id="37" name="Группа 5"/>
            <p:cNvGrpSpPr>
              <a:grpSpLocks/>
            </p:cNvGrpSpPr>
            <p:nvPr/>
          </p:nvGrpSpPr>
          <p:grpSpPr bwMode="auto">
            <a:xfrm>
              <a:off x="4522445" y="979653"/>
              <a:ext cx="4584049" cy="2735262"/>
              <a:chOff x="4511521" y="1561619"/>
              <a:chExt cx="4585868" cy="2757065"/>
            </a:xfrm>
          </p:grpSpPr>
          <p:pic>
            <p:nvPicPr>
              <p:cNvPr id="38" name="Рисунок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61619"/>
                <a:ext cx="4525389" cy="27570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 name="TextBox 97"/>
              <p:cNvSpPr txBox="1">
                <a:spLocks noChangeArrowheads="1"/>
              </p:cNvSpPr>
              <p:nvPr/>
            </p:nvSpPr>
            <p:spPr bwMode="auto">
              <a:xfrm>
                <a:off x="4511521" y="1667100"/>
                <a:ext cx="1314449" cy="3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err="1" smtClean="0">
                    <a:solidFill>
                      <a:srgbClr val="FF0000"/>
                    </a:solidFill>
                    <a:latin typeface="Arial" pitchFamily="34" charset="0"/>
                    <a:cs typeface="Arial" pitchFamily="34" charset="0"/>
                    <a:sym typeface="Symbol" pitchFamily="18" charset="2"/>
                  </a:rPr>
                  <a:t>Budker</a:t>
                </a:r>
                <a:r>
                  <a:rPr kumimoji="1" lang="en-US" altLang="ru-RU" sz="1600" b="1" dirty="0" smtClean="0">
                    <a:solidFill>
                      <a:srgbClr val="FF0000"/>
                    </a:solidFill>
                    <a:latin typeface="Arial" pitchFamily="34" charset="0"/>
                    <a:cs typeface="Arial" pitchFamily="34" charset="0"/>
                    <a:sym typeface="Symbol" pitchFamily="18" charset="2"/>
                  </a:rPr>
                  <a:t> </a:t>
                </a:r>
                <a:r>
                  <a:rPr kumimoji="1" lang="en-US" altLang="ru-RU" sz="1600" b="1" dirty="0" err="1" smtClean="0">
                    <a:solidFill>
                      <a:srgbClr val="FF0000"/>
                    </a:solidFill>
                    <a:latin typeface="Arial" pitchFamily="34" charset="0"/>
                    <a:cs typeface="Arial" pitchFamily="34" charset="0"/>
                    <a:sym typeface="Symbol" pitchFamily="18" charset="2"/>
                  </a:rPr>
                  <a:t>iNP</a:t>
                </a:r>
                <a:endParaRPr kumimoji="1" lang="ru-RU" altLang="ru-RU" sz="1600" b="1" dirty="0">
                  <a:solidFill>
                    <a:srgbClr val="FF0000"/>
                  </a:solidFill>
                  <a:latin typeface="Arial" pitchFamily="34" charset="0"/>
                  <a:cs typeface="Arial" pitchFamily="34" charset="0"/>
                  <a:sym typeface="Symbol" pitchFamily="18" charset="2"/>
                </a:endParaRPr>
              </a:p>
            </p:txBody>
          </p:sp>
        </p:grpSp>
        <p:pic>
          <p:nvPicPr>
            <p:cNvPr id="62" name="Picture 2" descr="C:\Program Files\Microsoft Office\MEDIA\CAGCAT10\j03029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161" y="2272723"/>
              <a:ext cx="343662" cy="4817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xt Box 36"/>
          <p:cNvSpPr txBox="1">
            <a:spLocks noChangeArrowheads="1"/>
          </p:cNvSpPr>
          <p:nvPr/>
        </p:nvSpPr>
        <p:spPr bwMode="auto">
          <a:xfrm>
            <a:off x="-11432" y="4797152"/>
            <a:ext cx="9155432" cy="1138773"/>
          </a:xfrm>
          <a:prstGeom prst="rect">
            <a:avLst/>
          </a:prstGeom>
          <a:solidFill>
            <a:srgbClr val="CCFFFF"/>
          </a:solidFill>
          <a:ln w="9525">
            <a:solidFill>
              <a:srgbClr val="CC0000"/>
            </a:solidFill>
            <a:miter lim="800000"/>
            <a:headEnd/>
            <a:tailEnd/>
          </a:ln>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2000" b="1" dirty="0" smtClean="0">
                <a:latin typeface="Arial" pitchFamily="34" charset="0"/>
                <a:sym typeface="Symbol" pitchFamily="18" charset="2"/>
              </a:rPr>
              <a:t>	</a:t>
            </a:r>
            <a:r>
              <a:rPr lang="en-US" altLang="ru-RU" sz="2000" b="1" u="sng" dirty="0" smtClean="0">
                <a:latin typeface="Arial" pitchFamily="34" charset="0"/>
                <a:sym typeface="Symbol" pitchFamily="18" charset="2"/>
              </a:rPr>
              <a:t>JINR version</a:t>
            </a:r>
            <a:endParaRPr lang="ru-RU" altLang="ru-RU" sz="2000" b="1" u="sng" dirty="0" smtClean="0">
              <a:latin typeface="Arial" pitchFamily="34" charset="0"/>
              <a:sym typeface="Symbol" pitchFamily="18" charset="2"/>
            </a:endParaRPr>
          </a:p>
          <a:p>
            <a:r>
              <a:rPr lang="en-US" altLang="ru-RU" sz="2000" b="1" dirty="0" smtClean="0">
                <a:latin typeface="Arial" pitchFamily="34" charset="0"/>
                <a:sym typeface="Symbol" pitchFamily="18" charset="2"/>
              </a:rPr>
              <a:t>	</a:t>
            </a:r>
            <a:r>
              <a:rPr lang="en-US" altLang="ru-RU" sz="2000" b="1" dirty="0" err="1" smtClean="0">
                <a:latin typeface="Arial" pitchFamily="34" charset="0"/>
                <a:sym typeface="Symbol" pitchFamily="18" charset="2"/>
              </a:rPr>
              <a:t>NbTi</a:t>
            </a:r>
            <a:r>
              <a:rPr lang="en-US" altLang="ru-RU" sz="2000" b="1" dirty="0" smtClean="0">
                <a:latin typeface="Arial" pitchFamily="34" charset="0"/>
                <a:sym typeface="Symbol" pitchFamily="18" charset="2"/>
              </a:rPr>
              <a:t> cable </a:t>
            </a:r>
            <a:r>
              <a:rPr lang="ru-RU" altLang="ru-RU" sz="2000" b="1" dirty="0" smtClean="0">
                <a:latin typeface="Arial" pitchFamily="34" charset="0"/>
                <a:sym typeface="Symbol" pitchFamily="18" charset="2"/>
              </a:rPr>
              <a:t> </a:t>
            </a:r>
            <a:r>
              <a:rPr lang="ru-RU" altLang="ru-RU" sz="2000" b="1" i="1" dirty="0">
                <a:latin typeface="Arial" pitchFamily="34" charset="0"/>
                <a:sym typeface="Symbol" pitchFamily="18" charset="2"/>
              </a:rPr>
              <a:t> </a:t>
            </a:r>
            <a:r>
              <a:rPr lang="en-US" altLang="ru-RU" sz="2000" b="1" i="1" dirty="0">
                <a:latin typeface="Arial" pitchFamily="34" charset="0"/>
                <a:sym typeface="Symbol" pitchFamily="18" charset="2"/>
              </a:rPr>
              <a:t>0.5</a:t>
            </a:r>
            <a:r>
              <a:rPr lang="ru-RU" altLang="ru-RU" sz="2000" b="1" dirty="0">
                <a:latin typeface="Arial" pitchFamily="34" charset="0"/>
                <a:sym typeface="Symbol" pitchFamily="18" charset="2"/>
              </a:rPr>
              <a:t> мм  </a:t>
            </a:r>
            <a:r>
              <a:rPr lang="en-US" altLang="ru-RU" sz="2000" b="1" dirty="0" smtClean="0">
                <a:latin typeface="Arial" pitchFamily="34" charset="0"/>
                <a:sym typeface="Symbol" pitchFamily="18" charset="2"/>
              </a:rPr>
              <a:t>      0.9 $/m</a:t>
            </a:r>
            <a:r>
              <a:rPr lang="ru-RU" altLang="ru-RU" sz="2000" b="1" dirty="0" smtClean="0">
                <a:latin typeface="Arial" pitchFamily="34" charset="0"/>
                <a:sym typeface="Symbol" pitchFamily="18" charset="2"/>
              </a:rPr>
              <a:t>    </a:t>
            </a:r>
            <a:r>
              <a:rPr lang="en-US" altLang="ru-RU" sz="2000" b="1" dirty="0" smtClean="0">
                <a:latin typeface="Arial" pitchFamily="34" charset="0"/>
                <a:sym typeface="Symbol" pitchFamily="18" charset="2"/>
              </a:rPr>
              <a:t>L </a:t>
            </a:r>
            <a:r>
              <a:rPr lang="en-US" altLang="ru-RU" sz="2000" b="1" dirty="0">
                <a:latin typeface="Arial" pitchFamily="34" charset="0"/>
                <a:sym typeface="Symbol" pitchFamily="18" charset="2"/>
              </a:rPr>
              <a:t>=</a:t>
            </a:r>
            <a:r>
              <a:rPr lang="ru-RU" altLang="ru-RU" sz="2000" b="1" dirty="0">
                <a:latin typeface="Arial" pitchFamily="34" charset="0"/>
                <a:sym typeface="Symbol" pitchFamily="18" charset="2"/>
              </a:rPr>
              <a:t> </a:t>
            </a:r>
            <a:r>
              <a:rPr lang="en-US" altLang="ru-RU" sz="2000" b="1" dirty="0">
                <a:latin typeface="Arial" pitchFamily="34" charset="0"/>
                <a:sym typeface="Symbol" pitchFamily="18" charset="2"/>
              </a:rPr>
              <a:t>275 km</a:t>
            </a:r>
            <a:r>
              <a:rPr lang="ru-RU" altLang="ru-RU" sz="2000" b="1" dirty="0">
                <a:latin typeface="Arial" pitchFamily="34" charset="0"/>
                <a:sym typeface="Symbol" pitchFamily="18" charset="2"/>
              </a:rPr>
              <a:t>   </a:t>
            </a:r>
            <a:r>
              <a:rPr lang="en-US" altLang="ru-RU" sz="2000" b="1" dirty="0" smtClean="0">
                <a:latin typeface="Arial" pitchFamily="34" charset="0"/>
                <a:sym typeface="Symbol" pitchFamily="18" charset="2"/>
              </a:rPr>
              <a:t>  $250 k</a:t>
            </a:r>
            <a:endParaRPr lang="ru-RU" altLang="ru-RU" sz="2000" b="1" dirty="0">
              <a:latin typeface="Arial" pitchFamily="34" charset="0"/>
              <a:sym typeface="Symbol" pitchFamily="18" charset="2"/>
            </a:endParaRPr>
          </a:p>
          <a:p>
            <a:r>
              <a:rPr lang="ru-RU" altLang="ru-RU" sz="800" b="1" i="1" dirty="0">
                <a:latin typeface="Arial" pitchFamily="34" charset="0"/>
                <a:sym typeface="Symbol" pitchFamily="18" charset="2"/>
              </a:rPr>
              <a:t>                             </a:t>
            </a:r>
            <a:endParaRPr lang="ru-RU" altLang="ru-RU" sz="800" b="1" dirty="0">
              <a:latin typeface="Arial" pitchFamily="34" charset="0"/>
              <a:sym typeface="Symbol" pitchFamily="18" charset="2"/>
            </a:endParaRPr>
          </a:p>
          <a:p>
            <a:r>
              <a:rPr lang="en-US" altLang="ru-RU" sz="2000" b="1" dirty="0" smtClean="0">
                <a:latin typeface="Arial" pitchFamily="34" charset="0"/>
                <a:sym typeface="Symbol" pitchFamily="18" charset="2"/>
              </a:rPr>
              <a:t>	HTSC</a:t>
            </a:r>
            <a:r>
              <a:rPr lang="ru-RU" altLang="ru-RU" sz="2000" b="1" dirty="0" smtClean="0">
                <a:latin typeface="Arial" pitchFamily="34" charset="0"/>
                <a:sym typeface="Symbol" pitchFamily="18" charset="2"/>
              </a:rPr>
              <a:t> </a:t>
            </a:r>
            <a:r>
              <a:rPr lang="en-US" altLang="ru-RU" sz="2000" b="1" dirty="0" smtClean="0">
                <a:latin typeface="Arial" pitchFamily="34" charset="0"/>
                <a:sym typeface="Symbol" pitchFamily="18" charset="2"/>
              </a:rPr>
              <a:t>tape</a:t>
            </a:r>
            <a:r>
              <a:rPr lang="ru-RU" altLang="ru-RU" sz="2000" b="1" dirty="0" smtClean="0">
                <a:latin typeface="Arial" pitchFamily="34" charset="0"/>
                <a:sym typeface="Symbol" pitchFamily="18" charset="2"/>
              </a:rPr>
              <a:t> </a:t>
            </a:r>
            <a:r>
              <a:rPr lang="en-US" altLang="ru-RU" sz="2000" b="1" dirty="0">
                <a:latin typeface="Arial" pitchFamily="34" charset="0"/>
                <a:sym typeface="Symbol" pitchFamily="18" charset="2"/>
              </a:rPr>
              <a:t>12 </a:t>
            </a:r>
            <a:r>
              <a:rPr lang="ru-RU" altLang="ru-RU" sz="2000" b="1" dirty="0">
                <a:latin typeface="Arial" pitchFamily="34" charset="0"/>
                <a:sym typeface="Symbol" pitchFamily="18" charset="2"/>
              </a:rPr>
              <a:t>х </a:t>
            </a:r>
            <a:r>
              <a:rPr lang="en-US" altLang="ru-RU" sz="2000" b="1" dirty="0">
                <a:latin typeface="Arial" pitchFamily="34" charset="0"/>
                <a:sym typeface="Symbol" pitchFamily="18" charset="2"/>
              </a:rPr>
              <a:t>0.5</a:t>
            </a:r>
            <a:r>
              <a:rPr lang="ru-RU" altLang="ru-RU" sz="2000" b="1" dirty="0">
                <a:latin typeface="Arial" pitchFamily="34" charset="0"/>
                <a:sym typeface="Symbol" pitchFamily="18" charset="2"/>
              </a:rPr>
              <a:t> мм</a:t>
            </a:r>
            <a:r>
              <a:rPr lang="en-US" altLang="ru-RU" sz="2000" b="1" baseline="30000" dirty="0">
                <a:latin typeface="Arial" pitchFamily="34" charset="0"/>
                <a:sym typeface="Symbol" pitchFamily="18" charset="2"/>
              </a:rPr>
              <a:t>2</a:t>
            </a:r>
            <a:r>
              <a:rPr lang="ru-RU" altLang="ru-RU" sz="2000" b="1" dirty="0">
                <a:latin typeface="Arial" pitchFamily="34" charset="0"/>
                <a:sym typeface="Symbol" pitchFamily="18" charset="2"/>
              </a:rPr>
              <a:t>   </a:t>
            </a:r>
            <a:r>
              <a:rPr lang="en-US" altLang="ru-RU" sz="2000" b="1" dirty="0" smtClean="0">
                <a:latin typeface="Arial" pitchFamily="34" charset="0"/>
                <a:sym typeface="Symbol" pitchFamily="18" charset="2"/>
              </a:rPr>
              <a:t>30 $/m   </a:t>
            </a:r>
            <a:r>
              <a:rPr lang="ru-RU" altLang="ru-RU" sz="2000" b="1" dirty="0" smtClean="0">
                <a:latin typeface="Arial" pitchFamily="34" charset="0"/>
                <a:sym typeface="Symbol" pitchFamily="18" charset="2"/>
              </a:rPr>
              <a:t>  </a:t>
            </a:r>
            <a:r>
              <a:rPr lang="en-US" altLang="ru-RU" sz="2000" b="1" dirty="0">
                <a:latin typeface="Arial" pitchFamily="34" charset="0"/>
                <a:sym typeface="Symbol" pitchFamily="18" charset="2"/>
              </a:rPr>
              <a:t>L</a:t>
            </a:r>
            <a:r>
              <a:rPr lang="ru-RU" altLang="ru-RU" sz="2000" b="1" dirty="0">
                <a:latin typeface="Arial" pitchFamily="34" charset="0"/>
                <a:sym typeface="Symbol" pitchFamily="18" charset="2"/>
              </a:rPr>
              <a:t> </a:t>
            </a:r>
            <a:r>
              <a:rPr lang="ru-RU" altLang="ru-RU" sz="2000" b="1" dirty="0" smtClean="0">
                <a:latin typeface="Arial" pitchFamily="34" charset="0"/>
                <a:sym typeface="Symbol"/>
              </a:rPr>
              <a:t></a:t>
            </a:r>
            <a:r>
              <a:rPr lang="ru-RU" altLang="ru-RU" sz="2000" b="1" dirty="0" smtClean="0">
                <a:latin typeface="Arial" pitchFamily="34" charset="0"/>
                <a:sym typeface="Symbol" pitchFamily="18" charset="2"/>
              </a:rPr>
              <a:t> 1</a:t>
            </a:r>
            <a:r>
              <a:rPr lang="en-US" altLang="ru-RU" sz="2000" b="1" dirty="0" smtClean="0">
                <a:latin typeface="Arial" pitchFamily="34" charset="0"/>
                <a:sym typeface="Symbol" pitchFamily="18" charset="2"/>
              </a:rPr>
              <a:t>1</a:t>
            </a:r>
            <a:r>
              <a:rPr lang="ru-RU" altLang="ru-RU" sz="2000" b="1" dirty="0" smtClean="0">
                <a:latin typeface="Arial" pitchFamily="34" charset="0"/>
                <a:sym typeface="Symbol" pitchFamily="18" charset="2"/>
              </a:rPr>
              <a:t>.5</a:t>
            </a:r>
            <a:r>
              <a:rPr lang="en-US" altLang="ru-RU" sz="2000" b="1" dirty="0" smtClean="0">
                <a:latin typeface="Arial" pitchFamily="34" charset="0"/>
                <a:sym typeface="Symbol" pitchFamily="18" charset="2"/>
              </a:rPr>
              <a:t> </a:t>
            </a:r>
            <a:r>
              <a:rPr lang="en-US" altLang="ru-RU" sz="2000" b="1" dirty="0">
                <a:latin typeface="Arial" pitchFamily="34" charset="0"/>
                <a:sym typeface="Symbol" pitchFamily="18" charset="2"/>
              </a:rPr>
              <a:t>km</a:t>
            </a:r>
            <a:r>
              <a:rPr lang="ru-RU" altLang="ru-RU" sz="2000" b="1" dirty="0">
                <a:latin typeface="Arial" pitchFamily="34" charset="0"/>
                <a:sym typeface="Symbol" pitchFamily="18" charset="2"/>
              </a:rPr>
              <a:t>   </a:t>
            </a:r>
            <a:r>
              <a:rPr lang="en-US" altLang="ru-RU" sz="2000" b="1" dirty="0" smtClean="0">
                <a:latin typeface="Arial" pitchFamily="34" charset="0"/>
                <a:sym typeface="Symbol" pitchFamily="18" charset="2"/>
              </a:rPr>
              <a:t> $350 k</a:t>
            </a:r>
            <a:endParaRPr lang="en-US" altLang="ru-RU" sz="2000" b="1" dirty="0">
              <a:latin typeface="Arial" pitchFamily="34" charset="0"/>
              <a:sym typeface="Symbol" pitchFamily="18" charset="2"/>
            </a:endParaRPr>
          </a:p>
        </p:txBody>
      </p:sp>
      <p:grpSp>
        <p:nvGrpSpPr>
          <p:cNvPr id="48" name="Группа 47"/>
          <p:cNvGrpSpPr/>
          <p:nvPr/>
        </p:nvGrpSpPr>
        <p:grpSpPr>
          <a:xfrm>
            <a:off x="72260" y="1511608"/>
            <a:ext cx="3094038" cy="3038475"/>
            <a:chOff x="22225" y="1878013"/>
            <a:chExt cx="3094038" cy="3038475"/>
          </a:xfrm>
        </p:grpSpPr>
        <p:grpSp>
          <p:nvGrpSpPr>
            <p:cNvPr id="49" name="Group 118"/>
            <p:cNvGrpSpPr>
              <a:grpSpLocks/>
            </p:cNvGrpSpPr>
            <p:nvPr/>
          </p:nvGrpSpPr>
          <p:grpSpPr bwMode="auto">
            <a:xfrm>
              <a:off x="22225" y="1878013"/>
              <a:ext cx="3094038" cy="3038475"/>
              <a:chOff x="-102" y="182"/>
              <a:chExt cx="1949" cy="1914"/>
            </a:xfrm>
          </p:grpSpPr>
          <p:sp>
            <p:nvSpPr>
              <p:cNvPr id="51" name="Line 119"/>
              <p:cNvSpPr>
                <a:spLocks noChangeShapeType="1"/>
              </p:cNvSpPr>
              <p:nvPr/>
            </p:nvSpPr>
            <p:spPr bwMode="auto">
              <a:xfrm flipV="1">
                <a:off x="649" y="378"/>
                <a:ext cx="455" cy="150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2" name="Text Box 36"/>
              <p:cNvSpPr txBox="1">
                <a:spLocks noChangeArrowheads="1"/>
              </p:cNvSpPr>
              <p:nvPr/>
            </p:nvSpPr>
            <p:spPr bwMode="auto">
              <a:xfrm>
                <a:off x="-102" y="1863"/>
                <a:ext cx="1501" cy="233"/>
              </a:xfrm>
              <a:prstGeom prst="rect">
                <a:avLst/>
              </a:prstGeom>
              <a:solidFill>
                <a:srgbClr val="CCFFFF"/>
              </a:solidFill>
              <a:ln w="9525">
                <a:solidFill>
                  <a:srgbClr val="CC0000"/>
                </a:solidFill>
                <a:miter lim="800000"/>
                <a:headEnd/>
                <a:tailEnd/>
              </a:ln>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spcBef>
                    <a:spcPct val="50000"/>
                  </a:spcBef>
                </a:pPr>
                <a:r>
                  <a:rPr lang="en-US" altLang="ru-RU" sz="1800" b="1" dirty="0" smtClean="0">
                    <a:latin typeface="Arial" pitchFamily="34" charset="0"/>
                    <a:sym typeface="Symbol" pitchFamily="18" charset="2"/>
                  </a:rPr>
                  <a:t>SC solenoids</a:t>
                </a:r>
                <a:endParaRPr lang="en-US" altLang="ru-RU" sz="1600" b="1" dirty="0">
                  <a:latin typeface="Arial" pitchFamily="34" charset="0"/>
                  <a:sym typeface="Symbol" pitchFamily="18" charset="2"/>
                </a:endParaRPr>
              </a:p>
            </p:txBody>
          </p:sp>
          <p:sp>
            <p:nvSpPr>
              <p:cNvPr id="53" name="Line 121"/>
              <p:cNvSpPr>
                <a:spLocks noChangeShapeType="1"/>
              </p:cNvSpPr>
              <p:nvPr/>
            </p:nvSpPr>
            <p:spPr bwMode="auto">
              <a:xfrm flipV="1">
                <a:off x="659" y="806"/>
                <a:ext cx="639" cy="10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4" name="Line 122"/>
              <p:cNvSpPr>
                <a:spLocks noChangeShapeType="1"/>
              </p:cNvSpPr>
              <p:nvPr/>
            </p:nvSpPr>
            <p:spPr bwMode="auto">
              <a:xfrm flipV="1">
                <a:off x="665" y="182"/>
                <a:ext cx="1182" cy="168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50" name="Line 117"/>
            <p:cNvSpPr>
              <a:spLocks noChangeShapeType="1"/>
            </p:cNvSpPr>
            <p:nvPr/>
          </p:nvSpPr>
          <p:spPr bwMode="auto">
            <a:xfrm flipV="1">
              <a:off x="1239838" y="2926856"/>
              <a:ext cx="1697044" cy="162926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55" name="Группа 54"/>
          <p:cNvGrpSpPr/>
          <p:nvPr/>
        </p:nvGrpSpPr>
        <p:grpSpPr>
          <a:xfrm>
            <a:off x="1269158" y="1386833"/>
            <a:ext cx="6645730" cy="2822275"/>
            <a:chOff x="1239838" y="1752901"/>
            <a:chExt cx="6645730" cy="2822275"/>
          </a:xfrm>
        </p:grpSpPr>
        <p:sp>
          <p:nvSpPr>
            <p:cNvPr id="56" name="Line 117"/>
            <p:cNvSpPr>
              <a:spLocks noChangeShapeType="1"/>
            </p:cNvSpPr>
            <p:nvPr/>
          </p:nvSpPr>
          <p:spPr bwMode="auto">
            <a:xfrm flipV="1">
              <a:off x="1244600" y="2250831"/>
              <a:ext cx="3864084" cy="2292166"/>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7" name="Line 117"/>
            <p:cNvSpPr>
              <a:spLocks noChangeShapeType="1"/>
            </p:cNvSpPr>
            <p:nvPr/>
          </p:nvSpPr>
          <p:spPr bwMode="auto">
            <a:xfrm flipV="1">
              <a:off x="1239838" y="1752901"/>
              <a:ext cx="5823915" cy="2790095"/>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8" name="Line 117"/>
            <p:cNvSpPr>
              <a:spLocks noChangeShapeType="1"/>
            </p:cNvSpPr>
            <p:nvPr/>
          </p:nvSpPr>
          <p:spPr bwMode="auto">
            <a:xfrm flipV="1">
              <a:off x="1244600" y="2743199"/>
              <a:ext cx="5174307" cy="1831977"/>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9" name="Line 117"/>
            <p:cNvSpPr>
              <a:spLocks noChangeShapeType="1"/>
            </p:cNvSpPr>
            <p:nvPr/>
          </p:nvSpPr>
          <p:spPr bwMode="auto">
            <a:xfrm flipV="1">
              <a:off x="1277805" y="2834587"/>
              <a:ext cx="6607763" cy="1740589"/>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0" name="Line 117"/>
            <p:cNvSpPr>
              <a:spLocks noChangeShapeType="1"/>
            </p:cNvSpPr>
            <p:nvPr/>
          </p:nvSpPr>
          <p:spPr bwMode="auto">
            <a:xfrm flipV="1">
              <a:off x="1277805" y="3212307"/>
              <a:ext cx="6300313" cy="1330689"/>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Tree>
    <p:extLst>
      <p:ext uri="{BB962C8B-B14F-4D97-AF65-F5344CB8AC3E}">
        <p14:creationId xmlns:p14="http://schemas.microsoft.com/office/powerpoint/2010/main" val="2434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l="5754" t="14748" r="6446" b="16999"/>
          <a:stretch/>
        </p:blipFill>
        <p:spPr>
          <a:xfrm>
            <a:off x="-1" y="1"/>
            <a:ext cx="2627785" cy="1444160"/>
          </a:xfrm>
          <a:prstGeom prst="rect">
            <a:avLst/>
          </a:prstGeom>
          <a:ln>
            <a:noFill/>
          </a:ln>
        </p:spPr>
      </p:pic>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7"/>
          <p:cNvSpPr>
            <a:spLocks noChangeArrowheads="1"/>
          </p:cNvSpPr>
          <p:nvPr/>
        </p:nvSpPr>
        <p:spPr bwMode="auto">
          <a:xfrm>
            <a:off x="0" y="0"/>
            <a:ext cx="9135424"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0" hangingPunct="0">
              <a:lnSpc>
                <a:spcPct val="110000"/>
              </a:lnSpc>
              <a:defRPr/>
            </a:pPr>
            <a:r>
              <a:rPr kumimoji="1" lang="en-US" altLang="ru-RU" sz="2000" b="1" dirty="0" smtClean="0">
                <a:solidFill>
                  <a:srgbClr val="0000CC"/>
                </a:solidFill>
                <a:cs typeface="Arial" pitchFamily="34" charset="0"/>
                <a:sym typeface="Symbol" pitchFamily="18" charset="2"/>
              </a:rPr>
              <a:t>4.</a:t>
            </a:r>
            <a:r>
              <a:rPr lang="en-US" altLang="ru-RU" sz="2000" b="1" dirty="0" smtClean="0">
                <a:solidFill>
                  <a:srgbClr val="0000CC"/>
                </a:solidFill>
              </a:rPr>
              <a:t> NICA Electron Cooler Design</a:t>
            </a:r>
          </a:p>
          <a:p>
            <a:pPr marL="342900" indent="-342900" algn="ctr" eaLnBrk="0" hangingPunct="0">
              <a:lnSpc>
                <a:spcPct val="110000"/>
              </a:lnSpc>
              <a:defRPr/>
            </a:pPr>
            <a:r>
              <a:rPr lang="en-US" altLang="ru-RU" sz="2400" b="1" dirty="0" smtClean="0">
                <a:solidFill>
                  <a:srgbClr val="0000CC"/>
                </a:solidFill>
              </a:rPr>
              <a:t>4.1. The General View</a:t>
            </a:r>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4337" y="941071"/>
            <a:ext cx="6732240" cy="4758752"/>
          </a:xfrm>
          <a:prstGeom prst="rect">
            <a:avLst/>
          </a:prstGeom>
        </p:spPr>
      </p:pic>
      <p:grpSp>
        <p:nvGrpSpPr>
          <p:cNvPr id="11" name="Группа 10"/>
          <p:cNvGrpSpPr/>
          <p:nvPr/>
        </p:nvGrpSpPr>
        <p:grpSpPr>
          <a:xfrm>
            <a:off x="-7876" y="1967156"/>
            <a:ext cx="7620132" cy="830997"/>
            <a:chOff x="-23796" y="1437110"/>
            <a:chExt cx="7620132" cy="830997"/>
          </a:xfrm>
        </p:grpSpPr>
        <p:sp>
          <p:nvSpPr>
            <p:cNvPr id="4" name="TextBox 3"/>
            <p:cNvSpPr txBox="1"/>
            <p:nvPr/>
          </p:nvSpPr>
          <p:spPr>
            <a:xfrm>
              <a:off x="-23796" y="1437110"/>
              <a:ext cx="2448271" cy="830997"/>
            </a:xfrm>
            <a:prstGeom prst="rect">
              <a:avLst/>
            </a:prstGeom>
            <a:noFill/>
            <a:ln>
              <a:solidFill>
                <a:schemeClr val="accent1"/>
              </a:solidFill>
            </a:ln>
          </p:spPr>
          <p:txBody>
            <a:bodyPr wrap="square" rtlCol="0">
              <a:spAutoFit/>
            </a:bodyPr>
            <a:lstStyle/>
            <a:p>
              <a:r>
                <a:rPr lang="en-US" sz="1600" b="1" dirty="0" smtClean="0">
                  <a:solidFill>
                    <a:srgbClr val="3333FF"/>
                  </a:solidFill>
                </a:rPr>
                <a:t>Tanks with the acceleration/deceleration tubes</a:t>
              </a:r>
              <a:endParaRPr lang="ru-RU" sz="1600" b="1" dirty="0">
                <a:solidFill>
                  <a:srgbClr val="3333FF"/>
                </a:solidFill>
              </a:endParaRPr>
            </a:p>
          </p:txBody>
        </p:sp>
        <p:cxnSp>
          <p:nvCxnSpPr>
            <p:cNvPr id="6" name="Прямая со стрелкой 5"/>
            <p:cNvCxnSpPr/>
            <p:nvPr/>
          </p:nvCxnSpPr>
          <p:spPr>
            <a:xfrm flipV="1">
              <a:off x="622169" y="2073897"/>
              <a:ext cx="2653687" cy="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622169" y="2073897"/>
              <a:ext cx="6974167" cy="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Группа 17"/>
          <p:cNvGrpSpPr/>
          <p:nvPr/>
        </p:nvGrpSpPr>
        <p:grpSpPr>
          <a:xfrm>
            <a:off x="4249" y="2792283"/>
            <a:ext cx="7463991" cy="338554"/>
            <a:chOff x="-40591" y="1182117"/>
            <a:chExt cx="7463991" cy="338554"/>
          </a:xfrm>
        </p:grpSpPr>
        <p:sp>
          <p:nvSpPr>
            <p:cNvPr id="19" name="TextBox 18"/>
            <p:cNvSpPr txBox="1"/>
            <p:nvPr/>
          </p:nvSpPr>
          <p:spPr>
            <a:xfrm>
              <a:off x="-40591" y="1182117"/>
              <a:ext cx="1775360" cy="338554"/>
            </a:xfrm>
            <a:prstGeom prst="rect">
              <a:avLst/>
            </a:prstGeom>
            <a:noFill/>
            <a:ln>
              <a:solidFill>
                <a:srgbClr val="008000"/>
              </a:solidFill>
            </a:ln>
          </p:spPr>
          <p:txBody>
            <a:bodyPr wrap="square" rtlCol="0">
              <a:spAutoFit/>
            </a:bodyPr>
            <a:lstStyle/>
            <a:p>
              <a:r>
                <a:rPr lang="en-US" sz="1600" b="1" dirty="0" smtClean="0">
                  <a:solidFill>
                    <a:srgbClr val="008000"/>
                  </a:solidFill>
                </a:rPr>
                <a:t>SC conic solenoids</a:t>
              </a:r>
              <a:endParaRPr lang="ru-RU" sz="1600" b="1" dirty="0">
                <a:solidFill>
                  <a:srgbClr val="008000"/>
                </a:solidFill>
              </a:endParaRPr>
            </a:p>
          </p:txBody>
        </p:sp>
        <p:cxnSp>
          <p:nvCxnSpPr>
            <p:cNvPr id="20" name="Прямая со стрелкой 19"/>
            <p:cNvCxnSpPr>
              <a:stCxn id="19" idx="3"/>
            </p:cNvCxnSpPr>
            <p:nvPr/>
          </p:nvCxnSpPr>
          <p:spPr>
            <a:xfrm>
              <a:off x="1734769" y="1351394"/>
              <a:ext cx="1368151" cy="0"/>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9" idx="3"/>
            </p:cNvCxnSpPr>
            <p:nvPr/>
          </p:nvCxnSpPr>
          <p:spPr>
            <a:xfrm>
              <a:off x="1734769" y="1351394"/>
              <a:ext cx="5688631" cy="0"/>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Группа 34"/>
          <p:cNvGrpSpPr/>
          <p:nvPr/>
        </p:nvGrpSpPr>
        <p:grpSpPr>
          <a:xfrm>
            <a:off x="15920" y="3850493"/>
            <a:ext cx="7630198" cy="338554"/>
            <a:chOff x="-33862" y="1904621"/>
            <a:chExt cx="7630198" cy="338554"/>
          </a:xfrm>
        </p:grpSpPr>
        <p:sp>
          <p:nvSpPr>
            <p:cNvPr id="36" name="TextBox 35"/>
            <p:cNvSpPr txBox="1"/>
            <p:nvPr/>
          </p:nvSpPr>
          <p:spPr>
            <a:xfrm>
              <a:off x="-33862" y="1904621"/>
              <a:ext cx="1763689" cy="338554"/>
            </a:xfrm>
            <a:prstGeom prst="rect">
              <a:avLst/>
            </a:prstGeom>
            <a:noFill/>
            <a:ln>
              <a:solidFill>
                <a:schemeClr val="accent1"/>
              </a:solidFill>
            </a:ln>
          </p:spPr>
          <p:txBody>
            <a:bodyPr wrap="square" rtlCol="0">
              <a:spAutoFit/>
            </a:bodyPr>
            <a:lstStyle/>
            <a:p>
              <a:r>
                <a:rPr lang="en-US" sz="1600" b="1" dirty="0" err="1" smtClean="0">
                  <a:solidFill>
                    <a:srgbClr val="336600"/>
                  </a:solidFill>
                </a:rPr>
                <a:t>Toroidal</a:t>
              </a:r>
              <a:r>
                <a:rPr lang="en-US" sz="1600" b="1" dirty="0" smtClean="0">
                  <a:solidFill>
                    <a:srgbClr val="336600"/>
                  </a:solidFill>
                </a:rPr>
                <a:t> solenoids</a:t>
              </a:r>
              <a:endParaRPr lang="ru-RU" sz="1600" b="1" dirty="0">
                <a:solidFill>
                  <a:srgbClr val="336600"/>
                </a:solidFill>
              </a:endParaRPr>
            </a:p>
          </p:txBody>
        </p:sp>
        <p:cxnSp>
          <p:nvCxnSpPr>
            <p:cNvPr id="37" name="Прямая со стрелкой 36"/>
            <p:cNvCxnSpPr>
              <a:stCxn id="36" idx="3"/>
            </p:cNvCxnSpPr>
            <p:nvPr/>
          </p:nvCxnSpPr>
          <p:spPr>
            <a:xfrm>
              <a:off x="1729827" y="2073898"/>
              <a:ext cx="1546029" cy="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1729827" y="2073898"/>
              <a:ext cx="5866509" cy="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Группа 24"/>
          <p:cNvGrpSpPr/>
          <p:nvPr/>
        </p:nvGrpSpPr>
        <p:grpSpPr>
          <a:xfrm>
            <a:off x="-7876" y="4535110"/>
            <a:ext cx="5099852" cy="570132"/>
            <a:chOff x="-57658" y="1472573"/>
            <a:chExt cx="5099852" cy="570132"/>
          </a:xfrm>
        </p:grpSpPr>
        <p:sp>
          <p:nvSpPr>
            <p:cNvPr id="26" name="TextBox 25"/>
            <p:cNvSpPr txBox="1"/>
            <p:nvPr/>
          </p:nvSpPr>
          <p:spPr>
            <a:xfrm>
              <a:off x="-57658" y="1704151"/>
              <a:ext cx="1547664" cy="338554"/>
            </a:xfrm>
            <a:prstGeom prst="rect">
              <a:avLst/>
            </a:prstGeom>
            <a:noFill/>
            <a:ln>
              <a:solidFill>
                <a:schemeClr val="accent1"/>
              </a:solidFill>
            </a:ln>
          </p:spPr>
          <p:txBody>
            <a:bodyPr wrap="square" rtlCol="0">
              <a:spAutoFit/>
            </a:bodyPr>
            <a:lstStyle/>
            <a:p>
              <a:r>
                <a:rPr lang="en-US" sz="1600" b="1" dirty="0" smtClean="0">
                  <a:solidFill>
                    <a:srgbClr val="336600"/>
                  </a:solidFill>
                </a:rPr>
                <a:t>Cooling  section</a:t>
              </a:r>
              <a:endParaRPr lang="ru-RU" sz="1600" b="1" dirty="0">
                <a:solidFill>
                  <a:srgbClr val="336600"/>
                </a:solidFill>
              </a:endParaRPr>
            </a:p>
          </p:txBody>
        </p:sp>
        <p:cxnSp>
          <p:nvCxnSpPr>
            <p:cNvPr id="27" name="Прямая со стрелкой 26"/>
            <p:cNvCxnSpPr>
              <a:stCxn id="26" idx="3"/>
            </p:cNvCxnSpPr>
            <p:nvPr/>
          </p:nvCxnSpPr>
          <p:spPr>
            <a:xfrm flipV="1">
              <a:off x="1490006" y="1472573"/>
              <a:ext cx="3552188" cy="400855"/>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85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Группа 57"/>
          <p:cNvGrpSpPr/>
          <p:nvPr/>
        </p:nvGrpSpPr>
        <p:grpSpPr>
          <a:xfrm>
            <a:off x="27648" y="9489"/>
            <a:ext cx="9156667" cy="6099142"/>
            <a:chOff x="-12667" y="0"/>
            <a:chExt cx="9156667" cy="6099142"/>
          </a:xfrm>
        </p:grpSpPr>
        <p:pic>
          <p:nvPicPr>
            <p:cNvPr id="5" name="Рисунок 4"/>
            <p:cNvPicPr>
              <a:picLocks noChangeAspect="1"/>
            </p:cNvPicPr>
            <p:nvPr/>
          </p:nvPicPr>
          <p:blipFill rotWithShape="1">
            <a:blip r:embed="rId4" cstate="print">
              <a:extLst>
                <a:ext uri="{28A0092B-C50C-407E-A947-70E740481C1C}">
                  <a14:useLocalDpi xmlns:a14="http://schemas.microsoft.com/office/drawing/2010/main" val="0"/>
                </a:ext>
              </a:extLst>
            </a:blip>
            <a:srcRect t="5233" b="8752"/>
            <a:stretch/>
          </p:blipFill>
          <p:spPr>
            <a:xfrm>
              <a:off x="2585996" y="754144"/>
              <a:ext cx="4392488" cy="5344998"/>
            </a:xfrm>
            <a:prstGeom prst="rect">
              <a:avLst/>
            </a:prstGeom>
            <a:ln>
              <a:solidFill>
                <a:schemeClr val="accent1"/>
              </a:solidFill>
            </a:ln>
          </p:spPr>
        </p:pic>
        <p:grpSp>
          <p:nvGrpSpPr>
            <p:cNvPr id="11" name="Группа 10"/>
            <p:cNvGrpSpPr/>
            <p:nvPr/>
          </p:nvGrpSpPr>
          <p:grpSpPr>
            <a:xfrm>
              <a:off x="-12667" y="1412776"/>
              <a:ext cx="3659692" cy="830997"/>
              <a:chOff x="-23796" y="1437110"/>
              <a:chExt cx="3659692" cy="830997"/>
            </a:xfrm>
          </p:grpSpPr>
          <p:sp>
            <p:nvSpPr>
              <p:cNvPr id="4" name="TextBox 3"/>
              <p:cNvSpPr txBox="1"/>
              <p:nvPr/>
            </p:nvSpPr>
            <p:spPr>
              <a:xfrm>
                <a:off x="-23796" y="1437110"/>
                <a:ext cx="2448271" cy="830997"/>
              </a:xfrm>
              <a:prstGeom prst="rect">
                <a:avLst/>
              </a:prstGeom>
              <a:noFill/>
              <a:ln>
                <a:solidFill>
                  <a:schemeClr val="accent1"/>
                </a:solidFill>
              </a:ln>
            </p:spPr>
            <p:txBody>
              <a:bodyPr wrap="square" rtlCol="0">
                <a:spAutoFit/>
              </a:bodyPr>
              <a:lstStyle/>
              <a:p>
                <a:r>
                  <a:rPr lang="en-US" sz="1600" b="1" dirty="0" smtClean="0">
                    <a:solidFill>
                      <a:srgbClr val="3333FF"/>
                    </a:solidFill>
                  </a:rPr>
                  <a:t>The tank with the acceleration/deceleration tubes…</a:t>
                </a:r>
                <a:endParaRPr lang="ru-RU" sz="1600" b="1" dirty="0">
                  <a:solidFill>
                    <a:srgbClr val="3333FF"/>
                  </a:solidFill>
                </a:endParaRPr>
              </a:p>
            </p:txBody>
          </p:sp>
          <p:cxnSp>
            <p:nvCxnSpPr>
              <p:cNvPr id="6" name="Прямая со стрелкой 5"/>
              <p:cNvCxnSpPr/>
              <p:nvPr/>
            </p:nvCxnSpPr>
            <p:spPr>
              <a:xfrm flipV="1">
                <a:off x="622169" y="2073898"/>
                <a:ext cx="3013727" cy="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5754" t="14748" r="6446" b="16999"/>
            <a:stretch/>
          </p:blipFill>
          <p:spPr>
            <a:xfrm>
              <a:off x="0" y="1"/>
              <a:ext cx="2424476" cy="1332427"/>
            </a:xfrm>
            <a:prstGeom prst="rect">
              <a:avLst/>
            </a:prstGeom>
            <a:ln>
              <a:noFill/>
            </a:ln>
          </p:spPr>
        </p:pic>
        <p:sp>
          <p:nvSpPr>
            <p:cNvPr id="57" name="Rectangle 7"/>
            <p:cNvSpPr>
              <a:spLocks noChangeArrowheads="1"/>
            </p:cNvSpPr>
            <p:nvPr/>
          </p:nvSpPr>
          <p:spPr bwMode="auto">
            <a:xfrm>
              <a:off x="2028032" y="258025"/>
              <a:ext cx="7115968" cy="498598"/>
            </a:xfrm>
            <a:prstGeom prst="rect">
              <a:avLst/>
            </a:prstGeom>
            <a:noFill/>
            <a:ln>
              <a:noFill/>
            </a:ln>
            <a:extLst/>
          </p:spPr>
          <p:txBody>
            <a:bodyPr wrap="square">
              <a:spAutoFit/>
            </a:bodyPr>
            <a:lstStyle/>
            <a:p>
              <a:pPr marL="342900" indent="-342900" eaLnBrk="0" hangingPunct="0">
                <a:lnSpc>
                  <a:spcPct val="110000"/>
                </a:lnSpc>
                <a:defRPr/>
              </a:pPr>
              <a:r>
                <a:rPr kumimoji="1" lang="en-US" altLang="ru-RU" sz="2400" b="1" dirty="0" smtClean="0">
                  <a:solidFill>
                    <a:srgbClr val="0000CC"/>
                  </a:solidFill>
                  <a:cs typeface="Arial" pitchFamily="34" charset="0"/>
                  <a:sym typeface="Symbol" pitchFamily="18" charset="2"/>
                </a:rPr>
                <a:t>4.2. The tank with the acceleration/</a:t>
              </a:r>
              <a:r>
                <a:rPr kumimoji="1" lang="en-US" altLang="ru-RU" sz="2400" b="1" dirty="0" err="1" smtClean="0">
                  <a:solidFill>
                    <a:srgbClr val="0000CC"/>
                  </a:solidFill>
                  <a:cs typeface="Arial" pitchFamily="34" charset="0"/>
                  <a:sym typeface="Symbol" pitchFamily="18" charset="2"/>
                </a:rPr>
                <a:t>decelaration</a:t>
              </a:r>
              <a:r>
                <a:rPr kumimoji="1" lang="en-US" altLang="ru-RU" sz="2400" b="1" dirty="0" smtClean="0">
                  <a:solidFill>
                    <a:srgbClr val="0000CC"/>
                  </a:solidFill>
                  <a:cs typeface="Arial" pitchFamily="34" charset="0"/>
                  <a:sym typeface="Symbol" pitchFamily="18" charset="2"/>
                </a:rPr>
                <a:t> tubes</a:t>
              </a:r>
              <a:endParaRPr lang="en-US" altLang="ru-RU" sz="2400" b="1" dirty="0" smtClean="0">
                <a:solidFill>
                  <a:srgbClr val="0000CC"/>
                </a:solidFill>
              </a:endParaRPr>
            </a:p>
          </p:txBody>
        </p:sp>
        <p:sp>
          <p:nvSpPr>
            <p:cNvPr id="7" name="Rectangle 7"/>
            <p:cNvSpPr>
              <a:spLocks noChangeArrowheads="1"/>
            </p:cNvSpPr>
            <p:nvPr/>
          </p:nvSpPr>
          <p:spPr bwMode="auto">
            <a:xfrm>
              <a:off x="0" y="0"/>
              <a:ext cx="9135424" cy="363176"/>
            </a:xfrm>
            <a:prstGeom prst="rect">
              <a:avLst/>
            </a:prstGeom>
            <a:noFill/>
            <a:ln>
              <a:noFill/>
            </a:ln>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p:txBody>
        </p:sp>
      </p:grpSp>
      <p:grpSp>
        <p:nvGrpSpPr>
          <p:cNvPr id="59" name="Группа 58"/>
          <p:cNvGrpSpPr/>
          <p:nvPr/>
        </p:nvGrpSpPr>
        <p:grpSpPr>
          <a:xfrm>
            <a:off x="5788989" y="2982319"/>
            <a:ext cx="3064310" cy="1077218"/>
            <a:chOff x="-1149939" y="1182117"/>
            <a:chExt cx="2884708" cy="1077218"/>
          </a:xfrm>
        </p:grpSpPr>
        <p:sp>
          <p:nvSpPr>
            <p:cNvPr id="60" name="TextBox 59"/>
            <p:cNvSpPr txBox="1"/>
            <p:nvPr/>
          </p:nvSpPr>
          <p:spPr>
            <a:xfrm>
              <a:off x="-40591" y="1182117"/>
              <a:ext cx="1775360" cy="1077218"/>
            </a:xfrm>
            <a:prstGeom prst="rect">
              <a:avLst/>
            </a:prstGeom>
            <a:noFill/>
            <a:ln>
              <a:solidFill>
                <a:srgbClr val="008000"/>
              </a:solidFill>
            </a:ln>
          </p:spPr>
          <p:txBody>
            <a:bodyPr wrap="square" rtlCol="0">
              <a:spAutoFit/>
            </a:bodyPr>
            <a:lstStyle/>
            <a:p>
              <a:r>
                <a:rPr lang="en-US" sz="1600" b="1" dirty="0" smtClean="0">
                  <a:solidFill>
                    <a:srgbClr val="008000"/>
                  </a:solidFill>
                </a:rPr>
                <a:t>Magnetic shield decreasing the magnetic field on the HTSC winding</a:t>
              </a:r>
              <a:endParaRPr lang="ru-RU" sz="1600" b="1" dirty="0">
                <a:solidFill>
                  <a:srgbClr val="008000"/>
                </a:solidFill>
              </a:endParaRPr>
            </a:p>
          </p:txBody>
        </p:sp>
        <p:cxnSp>
          <p:nvCxnSpPr>
            <p:cNvPr id="61" name="Прямая со стрелкой 60"/>
            <p:cNvCxnSpPr/>
            <p:nvPr/>
          </p:nvCxnSpPr>
          <p:spPr>
            <a:xfrm>
              <a:off x="-1149939" y="1351394"/>
              <a:ext cx="1038281" cy="0"/>
            </a:xfrm>
            <a:prstGeom prst="straightConnector1">
              <a:avLst/>
            </a:prstGeom>
            <a:ln w="28575">
              <a:solidFill>
                <a:srgbClr val="008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2" name="Группа 61"/>
          <p:cNvGrpSpPr/>
          <p:nvPr/>
        </p:nvGrpSpPr>
        <p:grpSpPr>
          <a:xfrm>
            <a:off x="5274879" y="4213359"/>
            <a:ext cx="3234068" cy="830997"/>
            <a:chOff x="-1744062" y="1591558"/>
            <a:chExt cx="3234068" cy="830997"/>
          </a:xfrm>
        </p:grpSpPr>
        <p:sp>
          <p:nvSpPr>
            <p:cNvPr id="63" name="TextBox 62"/>
            <p:cNvSpPr txBox="1"/>
            <p:nvPr/>
          </p:nvSpPr>
          <p:spPr>
            <a:xfrm>
              <a:off x="-57658" y="1591558"/>
              <a:ext cx="1547664" cy="830997"/>
            </a:xfrm>
            <a:prstGeom prst="rect">
              <a:avLst/>
            </a:prstGeom>
            <a:noFill/>
            <a:ln>
              <a:solidFill>
                <a:schemeClr val="accent1"/>
              </a:solidFill>
            </a:ln>
          </p:spPr>
          <p:txBody>
            <a:bodyPr wrap="square" rtlCol="0">
              <a:spAutoFit/>
            </a:bodyPr>
            <a:lstStyle/>
            <a:p>
              <a:r>
                <a:rPr lang="en-US" sz="1600" b="1" dirty="0" smtClean="0">
                  <a:solidFill>
                    <a:srgbClr val="FF0000"/>
                  </a:solidFill>
                </a:rPr>
                <a:t>Electrostatic pressurizable screen </a:t>
              </a:r>
              <a:endParaRPr lang="ru-RU" sz="1600" b="1" dirty="0">
                <a:solidFill>
                  <a:srgbClr val="FF0000"/>
                </a:solidFill>
              </a:endParaRPr>
            </a:p>
          </p:txBody>
        </p:sp>
        <p:cxnSp>
          <p:nvCxnSpPr>
            <p:cNvPr id="64" name="Прямая со стрелкой 63"/>
            <p:cNvCxnSpPr>
              <a:endCxn id="63" idx="1"/>
            </p:cNvCxnSpPr>
            <p:nvPr/>
          </p:nvCxnSpPr>
          <p:spPr>
            <a:xfrm>
              <a:off x="-1744062" y="1873428"/>
              <a:ext cx="1686404" cy="133629"/>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5" name="Группа 64"/>
          <p:cNvGrpSpPr/>
          <p:nvPr/>
        </p:nvGrpSpPr>
        <p:grpSpPr>
          <a:xfrm>
            <a:off x="-23796" y="3474762"/>
            <a:ext cx="4998197" cy="584775"/>
            <a:chOff x="-646" y="1554880"/>
            <a:chExt cx="4998197" cy="584775"/>
          </a:xfrm>
        </p:grpSpPr>
        <p:sp>
          <p:nvSpPr>
            <p:cNvPr id="66" name="TextBox 65"/>
            <p:cNvSpPr txBox="1"/>
            <p:nvPr/>
          </p:nvSpPr>
          <p:spPr>
            <a:xfrm>
              <a:off x="-646" y="1554880"/>
              <a:ext cx="2827370" cy="584775"/>
            </a:xfrm>
            <a:prstGeom prst="rect">
              <a:avLst/>
            </a:prstGeom>
            <a:noFill/>
            <a:ln>
              <a:solidFill>
                <a:schemeClr val="accent1"/>
              </a:solidFill>
            </a:ln>
          </p:spPr>
          <p:txBody>
            <a:bodyPr wrap="square" rtlCol="0">
              <a:spAutoFit/>
            </a:bodyPr>
            <a:lstStyle/>
            <a:p>
              <a:r>
                <a:rPr lang="en-US" sz="1600" b="1" dirty="0" smtClean="0">
                  <a:solidFill>
                    <a:srgbClr val="3333FF"/>
                  </a:solidFill>
                </a:rPr>
                <a:t>The acceleration/deceleration tubes</a:t>
              </a:r>
              <a:endParaRPr lang="ru-RU" sz="1600" b="1" dirty="0">
                <a:solidFill>
                  <a:srgbClr val="3333FF"/>
                </a:solidFill>
              </a:endParaRPr>
            </a:p>
          </p:txBody>
        </p:sp>
        <p:cxnSp>
          <p:nvCxnSpPr>
            <p:cNvPr id="67" name="Прямая со стрелкой 66"/>
            <p:cNvCxnSpPr/>
            <p:nvPr/>
          </p:nvCxnSpPr>
          <p:spPr>
            <a:xfrm flipV="1">
              <a:off x="2869072" y="1847267"/>
              <a:ext cx="2128479" cy="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68" name="Прямая со стрелкой 67"/>
            <p:cNvCxnSpPr/>
            <p:nvPr/>
          </p:nvCxnSpPr>
          <p:spPr>
            <a:xfrm>
              <a:off x="2812994" y="1847266"/>
              <a:ext cx="1777868" cy="0"/>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grpSp>
        <p:nvGrpSpPr>
          <p:cNvPr id="69" name="Группа 68"/>
          <p:cNvGrpSpPr/>
          <p:nvPr/>
        </p:nvGrpSpPr>
        <p:grpSpPr>
          <a:xfrm>
            <a:off x="0" y="2268107"/>
            <a:ext cx="4499992" cy="1077218"/>
            <a:chOff x="-7001918" y="2714943"/>
            <a:chExt cx="4499992" cy="1077218"/>
          </a:xfrm>
        </p:grpSpPr>
        <p:sp>
          <p:nvSpPr>
            <p:cNvPr id="70" name="TextBox 69"/>
            <p:cNvSpPr txBox="1"/>
            <p:nvPr/>
          </p:nvSpPr>
          <p:spPr>
            <a:xfrm>
              <a:off x="-7001918" y="2714943"/>
              <a:ext cx="2191164" cy="1077218"/>
            </a:xfrm>
            <a:prstGeom prst="rect">
              <a:avLst/>
            </a:prstGeom>
            <a:noFill/>
            <a:ln>
              <a:solidFill>
                <a:schemeClr val="accent1"/>
              </a:solidFill>
            </a:ln>
          </p:spPr>
          <p:txBody>
            <a:bodyPr wrap="square" rtlCol="0">
              <a:spAutoFit/>
            </a:bodyPr>
            <a:lstStyle/>
            <a:p>
              <a:r>
                <a:rPr lang="en-US" sz="1600" b="1" dirty="0" smtClean="0">
                  <a:solidFill>
                    <a:srgbClr val="FF0000"/>
                  </a:solidFill>
                </a:rPr>
                <a:t>HV terminal with the </a:t>
              </a:r>
              <a:r>
                <a:rPr lang="en-US" sz="1600" b="1" dirty="0" smtClean="0">
                  <a:solidFill>
                    <a:srgbClr val="3333FF"/>
                  </a:solidFill>
                </a:rPr>
                <a:t>gun of the upper beam </a:t>
              </a:r>
              <a:r>
                <a:rPr lang="en-US" sz="1600" b="1" dirty="0" smtClean="0">
                  <a:solidFill>
                    <a:srgbClr val="FF0000"/>
                  </a:solidFill>
                </a:rPr>
                <a:t>and the collector of the lower beam</a:t>
              </a:r>
              <a:endParaRPr lang="en-US" sz="1600" b="1" dirty="0" smtClean="0">
                <a:solidFill>
                  <a:srgbClr val="3333FF"/>
                </a:solidFill>
              </a:endParaRPr>
            </a:p>
          </p:txBody>
        </p:sp>
        <p:cxnSp>
          <p:nvCxnSpPr>
            <p:cNvPr id="71" name="Прямая со стрелкой 70"/>
            <p:cNvCxnSpPr/>
            <p:nvPr/>
          </p:nvCxnSpPr>
          <p:spPr>
            <a:xfrm flipH="1">
              <a:off x="-4825326" y="3188391"/>
              <a:ext cx="2323400" cy="1"/>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2" name="Группа 71"/>
          <p:cNvGrpSpPr/>
          <p:nvPr/>
        </p:nvGrpSpPr>
        <p:grpSpPr>
          <a:xfrm>
            <a:off x="5365691" y="1412776"/>
            <a:ext cx="3548079" cy="751389"/>
            <a:chOff x="-1640331" y="1606408"/>
            <a:chExt cx="3548079" cy="751389"/>
          </a:xfrm>
        </p:grpSpPr>
        <p:sp>
          <p:nvSpPr>
            <p:cNvPr id="73" name="TextBox 72"/>
            <p:cNvSpPr txBox="1"/>
            <p:nvPr/>
          </p:nvSpPr>
          <p:spPr>
            <a:xfrm>
              <a:off x="-27538" y="1606408"/>
              <a:ext cx="1935286" cy="584775"/>
            </a:xfrm>
            <a:prstGeom prst="rect">
              <a:avLst/>
            </a:prstGeom>
            <a:noFill/>
            <a:ln>
              <a:solidFill>
                <a:schemeClr val="accent1"/>
              </a:solidFill>
            </a:ln>
          </p:spPr>
          <p:txBody>
            <a:bodyPr wrap="square" rtlCol="0">
              <a:spAutoFit/>
            </a:bodyPr>
            <a:lstStyle/>
            <a:p>
              <a:r>
                <a:rPr lang="en-US" sz="1600" b="1" dirty="0" smtClean="0">
                  <a:solidFill>
                    <a:srgbClr val="FF0000"/>
                  </a:solidFill>
                </a:rPr>
                <a:t>HV coaxial transmission line</a:t>
              </a:r>
              <a:endParaRPr lang="ru-RU" sz="1600" b="1" dirty="0">
                <a:solidFill>
                  <a:srgbClr val="FF0000"/>
                </a:solidFill>
              </a:endParaRPr>
            </a:p>
          </p:txBody>
        </p:sp>
        <p:cxnSp>
          <p:nvCxnSpPr>
            <p:cNvPr id="74" name="Прямая со стрелкой 73"/>
            <p:cNvCxnSpPr>
              <a:endCxn id="73" idx="1"/>
            </p:cNvCxnSpPr>
            <p:nvPr/>
          </p:nvCxnSpPr>
          <p:spPr>
            <a:xfrm flipV="1">
              <a:off x="-1640331" y="1898796"/>
              <a:ext cx="1612793" cy="459001"/>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0" name="Группа 29"/>
          <p:cNvGrpSpPr/>
          <p:nvPr/>
        </p:nvGrpSpPr>
        <p:grpSpPr>
          <a:xfrm>
            <a:off x="-33748" y="4628858"/>
            <a:ext cx="4023136" cy="584775"/>
            <a:chOff x="-89825" y="1554880"/>
            <a:chExt cx="4023136" cy="584775"/>
          </a:xfrm>
        </p:grpSpPr>
        <p:sp>
          <p:nvSpPr>
            <p:cNvPr id="31" name="TextBox 30"/>
            <p:cNvSpPr txBox="1"/>
            <p:nvPr/>
          </p:nvSpPr>
          <p:spPr>
            <a:xfrm>
              <a:off x="-89825" y="1554880"/>
              <a:ext cx="1956925" cy="584775"/>
            </a:xfrm>
            <a:prstGeom prst="rect">
              <a:avLst/>
            </a:prstGeom>
            <a:noFill/>
            <a:ln>
              <a:solidFill>
                <a:schemeClr val="accent1"/>
              </a:solidFill>
            </a:ln>
          </p:spPr>
          <p:txBody>
            <a:bodyPr wrap="square" rtlCol="0">
              <a:spAutoFit/>
            </a:bodyPr>
            <a:lstStyle/>
            <a:p>
              <a:r>
                <a:rPr lang="en-US" sz="1600" b="1" dirty="0" smtClean="0">
                  <a:solidFill>
                    <a:srgbClr val="008000"/>
                  </a:solidFill>
                </a:rPr>
                <a:t>Vacuum space (thermal insulation)</a:t>
              </a:r>
              <a:endParaRPr lang="ru-RU" sz="1600" b="1" dirty="0">
                <a:solidFill>
                  <a:srgbClr val="008000"/>
                </a:solidFill>
              </a:endParaRPr>
            </a:p>
          </p:txBody>
        </p:sp>
        <p:cxnSp>
          <p:nvCxnSpPr>
            <p:cNvPr id="32" name="Прямая со стрелкой 31"/>
            <p:cNvCxnSpPr>
              <a:stCxn id="31" idx="3"/>
            </p:cNvCxnSpPr>
            <p:nvPr/>
          </p:nvCxnSpPr>
          <p:spPr>
            <a:xfrm>
              <a:off x="1867100" y="1847268"/>
              <a:ext cx="2066211" cy="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3804058" y="908720"/>
            <a:ext cx="2088232" cy="830997"/>
          </a:xfrm>
          <a:prstGeom prst="rect">
            <a:avLst/>
          </a:prstGeom>
          <a:noFill/>
          <a:ln>
            <a:noFill/>
          </a:ln>
        </p:spPr>
        <p:txBody>
          <a:bodyPr wrap="square" rtlCol="0">
            <a:spAutoFit/>
          </a:bodyPr>
          <a:lstStyle/>
          <a:p>
            <a:r>
              <a:rPr lang="en-US" sz="1600" b="1" dirty="0" smtClean="0">
                <a:solidFill>
                  <a:srgbClr val="3333FF"/>
                </a:solidFill>
              </a:rPr>
              <a:t>…filled with SF6</a:t>
            </a:r>
          </a:p>
          <a:p>
            <a:r>
              <a:rPr lang="en-US" sz="1600" b="1" dirty="0" smtClean="0">
                <a:solidFill>
                  <a:srgbClr val="3333FF"/>
                </a:solidFill>
              </a:rPr>
              <a:t> HV insulation of 6 bar pressure</a:t>
            </a:r>
            <a:endParaRPr lang="ru-RU" sz="1600" b="1" dirty="0">
              <a:solidFill>
                <a:srgbClr val="3333FF"/>
              </a:solidFill>
            </a:endParaRPr>
          </a:p>
        </p:txBody>
      </p:sp>
      <p:grpSp>
        <p:nvGrpSpPr>
          <p:cNvPr id="41" name="Группа 40"/>
          <p:cNvGrpSpPr/>
          <p:nvPr/>
        </p:nvGrpSpPr>
        <p:grpSpPr>
          <a:xfrm>
            <a:off x="0" y="4059537"/>
            <a:ext cx="4173700" cy="338554"/>
            <a:chOff x="-77089" y="1141192"/>
            <a:chExt cx="3691163" cy="338554"/>
          </a:xfrm>
        </p:grpSpPr>
        <p:sp>
          <p:nvSpPr>
            <p:cNvPr id="42" name="TextBox 41"/>
            <p:cNvSpPr txBox="1"/>
            <p:nvPr/>
          </p:nvSpPr>
          <p:spPr>
            <a:xfrm>
              <a:off x="-77089" y="1141192"/>
              <a:ext cx="1775360" cy="338554"/>
            </a:xfrm>
            <a:prstGeom prst="rect">
              <a:avLst/>
            </a:prstGeom>
            <a:noFill/>
            <a:ln>
              <a:solidFill>
                <a:srgbClr val="008000"/>
              </a:solidFill>
            </a:ln>
          </p:spPr>
          <p:txBody>
            <a:bodyPr wrap="square" rtlCol="0">
              <a:spAutoFit/>
            </a:bodyPr>
            <a:lstStyle/>
            <a:p>
              <a:r>
                <a:rPr lang="en-US" sz="1600" b="1" dirty="0" smtClean="0">
                  <a:solidFill>
                    <a:srgbClr val="008000"/>
                  </a:solidFill>
                </a:rPr>
                <a:t>Conic HTSC solenoid</a:t>
              </a:r>
            </a:p>
          </p:txBody>
        </p:sp>
        <p:cxnSp>
          <p:nvCxnSpPr>
            <p:cNvPr id="43" name="Прямая со стрелкой 42"/>
            <p:cNvCxnSpPr/>
            <p:nvPr/>
          </p:nvCxnSpPr>
          <p:spPr>
            <a:xfrm>
              <a:off x="1681061" y="1310469"/>
              <a:ext cx="1933013" cy="0"/>
            </a:xfrm>
            <a:prstGeom prst="straightConnector1">
              <a:avLst/>
            </a:prstGeom>
            <a:ln w="28575">
              <a:solidFill>
                <a:srgbClr val="008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1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wipe(left)">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right)">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right)">
                                      <p:cBhvr>
                                        <p:cTn id="4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Группа 23"/>
          <p:cNvGrpSpPr/>
          <p:nvPr/>
        </p:nvGrpSpPr>
        <p:grpSpPr>
          <a:xfrm>
            <a:off x="0" y="0"/>
            <a:ext cx="9135424" cy="6446125"/>
            <a:chOff x="0" y="0"/>
            <a:chExt cx="9135424" cy="6446125"/>
          </a:xfrm>
        </p:grpSpPr>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302" y="1356898"/>
              <a:ext cx="7182803" cy="5089227"/>
            </a:xfrm>
            <a:prstGeom prst="rect">
              <a:avLst/>
            </a:prstGeom>
          </p:spPr>
        </p:pic>
        <p:sp>
          <p:nvSpPr>
            <p:cNvPr id="7" name="Rectangle 7"/>
            <p:cNvSpPr>
              <a:spLocks noChangeArrowheads="1"/>
            </p:cNvSpPr>
            <p:nvPr/>
          </p:nvSpPr>
          <p:spPr bwMode="auto">
            <a:xfrm>
              <a:off x="0" y="0"/>
              <a:ext cx="91354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a:p>
              <a:pPr marL="342900" indent="-342900" algn="ctr" eaLnBrk="0" hangingPunct="0">
                <a:lnSpc>
                  <a:spcPct val="110000"/>
                </a:lnSpc>
                <a:defRPr/>
              </a:pPr>
              <a:r>
                <a:rPr lang="en-US" altLang="ru-RU" sz="2000" b="1" dirty="0" smtClean="0">
                  <a:solidFill>
                    <a:srgbClr val="0000CC"/>
                  </a:solidFill>
                </a:rPr>
                <a:t>4.3. The conic solenoid</a:t>
              </a:r>
            </a:p>
          </p:txBody>
        </p:sp>
        <p:sp>
          <p:nvSpPr>
            <p:cNvPr id="28" name="TextBox 27"/>
            <p:cNvSpPr txBox="1"/>
            <p:nvPr/>
          </p:nvSpPr>
          <p:spPr>
            <a:xfrm>
              <a:off x="8079560" y="1978154"/>
              <a:ext cx="956935" cy="707886"/>
            </a:xfrm>
            <a:prstGeom prst="rect">
              <a:avLst/>
            </a:prstGeom>
            <a:noFill/>
            <a:ln>
              <a:noFill/>
            </a:ln>
          </p:spPr>
          <p:txBody>
            <a:bodyPr wrap="square" rtlCol="0">
              <a:spAutoFit/>
            </a:bodyPr>
            <a:lstStyle/>
            <a:p>
              <a:r>
                <a:rPr lang="en-US" sz="2000" b="1" i="1" dirty="0" err="1" smtClean="0">
                  <a:solidFill>
                    <a:srgbClr val="FF0000"/>
                  </a:solidFill>
                </a:rPr>
                <a:t>N</a:t>
              </a:r>
              <a:r>
                <a:rPr lang="en-US" sz="2000" b="1" baseline="-25000" dirty="0" err="1" smtClean="0">
                  <a:solidFill>
                    <a:srgbClr val="FF0000"/>
                  </a:solidFill>
                </a:rPr>
                <a:t>turn</a:t>
              </a:r>
              <a:r>
                <a:rPr lang="en-US" sz="2000" b="1" dirty="0" err="1" smtClean="0">
                  <a:solidFill>
                    <a:srgbClr val="FF0000"/>
                  </a:solidFill>
                  <a:sym typeface="Symbol"/>
                </a:rPr>
                <a:t></a:t>
              </a:r>
              <a:r>
                <a:rPr lang="en-US" sz="2000" b="1" i="1" dirty="0" err="1" smtClean="0">
                  <a:solidFill>
                    <a:srgbClr val="FF0000"/>
                  </a:solidFill>
                  <a:sym typeface="Symbol"/>
                </a:rPr>
                <a:t>I</a:t>
              </a:r>
              <a:endParaRPr lang="en-US" sz="2000" b="1" i="1" dirty="0" smtClean="0">
                <a:solidFill>
                  <a:srgbClr val="FF0000"/>
                </a:solidFill>
              </a:endParaRPr>
            </a:p>
            <a:p>
              <a:r>
                <a:rPr lang="en-US" sz="2000" b="1" dirty="0" smtClean="0">
                  <a:solidFill>
                    <a:srgbClr val="FF0000"/>
                  </a:solidFill>
                </a:rPr>
                <a:t>[kA]</a:t>
              </a:r>
              <a:endParaRPr lang="ru-RU" sz="2000" b="1" dirty="0">
                <a:solidFill>
                  <a:srgbClr val="FF0000"/>
                </a:solidFill>
              </a:endParaRPr>
            </a:p>
          </p:txBody>
        </p:sp>
        <p:grpSp>
          <p:nvGrpSpPr>
            <p:cNvPr id="22" name="Группа 21"/>
            <p:cNvGrpSpPr/>
            <p:nvPr/>
          </p:nvGrpSpPr>
          <p:grpSpPr>
            <a:xfrm>
              <a:off x="1319549" y="1772816"/>
              <a:ext cx="2659673" cy="4633299"/>
              <a:chOff x="1319549" y="1772816"/>
              <a:chExt cx="2659673" cy="4633299"/>
            </a:xfrm>
          </p:grpSpPr>
          <p:sp>
            <p:nvSpPr>
              <p:cNvPr id="19" name="TextBox 18"/>
              <p:cNvSpPr txBox="1"/>
              <p:nvPr/>
            </p:nvSpPr>
            <p:spPr>
              <a:xfrm>
                <a:off x="1322048" y="1772816"/>
                <a:ext cx="551436" cy="707886"/>
              </a:xfrm>
              <a:prstGeom prst="rect">
                <a:avLst/>
              </a:prstGeom>
              <a:noFill/>
              <a:ln>
                <a:noFill/>
              </a:ln>
            </p:spPr>
            <p:txBody>
              <a:bodyPr wrap="square" rtlCol="0">
                <a:spAutoFit/>
              </a:bodyPr>
              <a:lstStyle/>
              <a:p>
                <a:r>
                  <a:rPr lang="en-US" sz="2000" b="1" i="1" dirty="0" smtClean="0">
                    <a:solidFill>
                      <a:srgbClr val="000066"/>
                    </a:solidFill>
                  </a:rPr>
                  <a:t>B</a:t>
                </a:r>
              </a:p>
              <a:p>
                <a:r>
                  <a:rPr lang="en-US" sz="2000" b="1" dirty="0">
                    <a:solidFill>
                      <a:srgbClr val="000066"/>
                    </a:solidFill>
                  </a:rPr>
                  <a:t>[</a:t>
                </a:r>
                <a:r>
                  <a:rPr lang="en-US" sz="2000" b="1" dirty="0" smtClean="0">
                    <a:solidFill>
                      <a:srgbClr val="000066"/>
                    </a:solidFill>
                  </a:rPr>
                  <a:t>G]</a:t>
                </a:r>
                <a:endParaRPr lang="ru-RU" sz="2000" b="1" dirty="0">
                  <a:solidFill>
                    <a:srgbClr val="000066"/>
                  </a:solidFill>
                </a:endParaRPr>
              </a:p>
            </p:txBody>
          </p:sp>
          <p:grpSp>
            <p:nvGrpSpPr>
              <p:cNvPr id="25" name="Группа 24"/>
              <p:cNvGrpSpPr/>
              <p:nvPr/>
            </p:nvGrpSpPr>
            <p:grpSpPr>
              <a:xfrm>
                <a:off x="1319549" y="5812110"/>
                <a:ext cx="2659673" cy="594005"/>
                <a:chOff x="-57659" y="-1792572"/>
                <a:chExt cx="2659673" cy="594005"/>
              </a:xfrm>
            </p:grpSpPr>
            <p:sp>
              <p:nvSpPr>
                <p:cNvPr id="26" name="TextBox 25"/>
                <p:cNvSpPr txBox="1"/>
                <p:nvPr/>
              </p:nvSpPr>
              <p:spPr>
                <a:xfrm>
                  <a:off x="-57659" y="-1537121"/>
                  <a:ext cx="2659673" cy="338554"/>
                </a:xfrm>
                <a:prstGeom prst="rect">
                  <a:avLst/>
                </a:prstGeom>
                <a:noFill/>
                <a:ln>
                  <a:solidFill>
                    <a:schemeClr val="accent1"/>
                  </a:solidFill>
                </a:ln>
              </p:spPr>
              <p:txBody>
                <a:bodyPr wrap="square" rtlCol="0">
                  <a:spAutoFit/>
                </a:bodyPr>
                <a:lstStyle/>
                <a:p>
                  <a:r>
                    <a:rPr lang="en-US" sz="1600" b="1" dirty="0" smtClean="0">
                      <a:solidFill>
                        <a:srgbClr val="3333FF"/>
                      </a:solidFill>
                    </a:rPr>
                    <a:t>The gun cathode location</a:t>
                  </a:r>
                  <a:endParaRPr lang="ru-RU" sz="1600" b="1" dirty="0">
                    <a:solidFill>
                      <a:srgbClr val="3333FF"/>
                    </a:solidFill>
                  </a:endParaRPr>
                </a:p>
              </p:txBody>
            </p:sp>
            <p:cxnSp>
              <p:nvCxnSpPr>
                <p:cNvPr id="27" name="Прямая со стрелкой 26"/>
                <p:cNvCxnSpPr/>
                <p:nvPr/>
              </p:nvCxnSpPr>
              <p:spPr>
                <a:xfrm flipH="1" flipV="1">
                  <a:off x="890536" y="-1792572"/>
                  <a:ext cx="360040" cy="255451"/>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cxnSp>
            <p:nvCxnSpPr>
              <p:cNvPr id="18" name="Прямая со стрелкой 17"/>
              <p:cNvCxnSpPr/>
              <p:nvPr/>
            </p:nvCxnSpPr>
            <p:spPr>
              <a:xfrm flipV="1">
                <a:off x="2267744" y="1772816"/>
                <a:ext cx="0" cy="4032448"/>
              </a:xfrm>
              <a:prstGeom prst="straightConnector1">
                <a:avLst/>
              </a:prstGeom>
              <a:ln w="28575">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89303" y="836712"/>
              <a:ext cx="7183736" cy="707886"/>
            </a:xfrm>
            <a:prstGeom prst="rect">
              <a:avLst/>
            </a:prstGeom>
            <a:solidFill>
              <a:schemeClr val="bg1"/>
            </a:solidFill>
            <a:ln>
              <a:solidFill>
                <a:schemeClr val="accent1"/>
              </a:solidFill>
            </a:ln>
          </p:spPr>
          <p:txBody>
            <a:bodyPr wrap="square" rtlCol="0">
              <a:spAutoFit/>
            </a:bodyPr>
            <a:lstStyle/>
            <a:p>
              <a:pPr algn="ctr"/>
              <a:r>
                <a:rPr lang="en-US" sz="2000" b="1" dirty="0" smtClean="0">
                  <a:solidFill>
                    <a:srgbClr val="3333FF"/>
                  </a:solidFill>
                </a:rPr>
                <a:t>Magnetic field on the conic solenoid axis and</a:t>
              </a:r>
            </a:p>
            <a:p>
              <a:pPr algn="ctr"/>
              <a:r>
                <a:rPr lang="en-US" sz="2000" b="1" dirty="0" smtClean="0">
                  <a:solidFill>
                    <a:srgbClr val="3333FF"/>
                  </a:solidFill>
                </a:rPr>
                <a:t> </a:t>
              </a:r>
              <a:r>
                <a:rPr lang="en-US" sz="2000" b="1" dirty="0" smtClean="0">
                  <a:solidFill>
                    <a:srgbClr val="FF0000"/>
                  </a:solidFill>
                </a:rPr>
                <a:t>the current distribution (</a:t>
              </a:r>
              <a:r>
                <a:rPr lang="en-US" sz="2000" b="1" dirty="0" err="1" smtClean="0">
                  <a:solidFill>
                    <a:srgbClr val="FF0000"/>
                  </a:solidFill>
                </a:rPr>
                <a:t>kAxTurns</a:t>
              </a:r>
              <a:r>
                <a:rPr lang="en-US" sz="2000" b="1" dirty="0" smtClean="0">
                  <a:solidFill>
                    <a:srgbClr val="FF0000"/>
                  </a:solidFill>
                </a:rPr>
                <a:t>) in HTSC coils </a:t>
              </a:r>
              <a:endParaRPr lang="ru-RU" sz="2000" b="1" dirty="0">
                <a:solidFill>
                  <a:srgbClr val="FF0000"/>
                </a:solidFill>
              </a:endParaRPr>
            </a:p>
          </p:txBody>
        </p:sp>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5754" t="14748" r="6446" b="16999"/>
            <a:stretch/>
          </p:blipFill>
          <p:spPr>
            <a:xfrm>
              <a:off x="0" y="1"/>
              <a:ext cx="1873484" cy="1029617"/>
            </a:xfrm>
            <a:prstGeom prst="rect">
              <a:avLst/>
            </a:prstGeom>
            <a:ln>
              <a:noFill/>
            </a:ln>
          </p:spPr>
        </p:pic>
      </p:grpSp>
    </p:spTree>
    <p:extLst>
      <p:ext uri="{BB962C8B-B14F-4D97-AF65-F5344CB8AC3E}">
        <p14:creationId xmlns:p14="http://schemas.microsoft.com/office/powerpoint/2010/main" val="1448332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485169" y="1700808"/>
            <a:ext cx="8386155" cy="1077218"/>
          </a:xfrm>
          <a:prstGeom prst="rect">
            <a:avLst/>
          </a:prstGeom>
          <a:solidFill>
            <a:schemeClr val="bg1"/>
          </a:solidFill>
          <a:ln>
            <a:solidFill>
              <a:schemeClr val="accent1"/>
            </a:solidFill>
          </a:ln>
        </p:spPr>
        <p:txBody>
          <a:bodyPr wrap="square" rtlCol="0">
            <a:spAutoFit/>
          </a:bodyPr>
          <a:lstStyle/>
          <a:p>
            <a:pPr algn="ctr"/>
            <a:r>
              <a:rPr lang="en-US" sz="2400" b="1" dirty="0" smtClean="0">
                <a:solidFill>
                  <a:srgbClr val="3333FF"/>
                </a:solidFill>
              </a:rPr>
              <a:t>The HTSC winding </a:t>
            </a:r>
          </a:p>
          <a:p>
            <a:r>
              <a:rPr lang="en-US" sz="2000" b="1" dirty="0" smtClean="0">
                <a:solidFill>
                  <a:srgbClr val="3333FF"/>
                </a:solidFill>
              </a:rPr>
              <a:t>Critical magnetic field for the HTSC tapes at 77 K (LN</a:t>
            </a:r>
            <a:r>
              <a:rPr lang="en-US" sz="2000" b="1" baseline="-25000" dirty="0" smtClean="0">
                <a:solidFill>
                  <a:srgbClr val="3333FF"/>
                </a:solidFill>
              </a:rPr>
              <a:t>2</a:t>
            </a:r>
            <a:r>
              <a:rPr lang="en-US" sz="2000" b="1" dirty="0" smtClean="0">
                <a:solidFill>
                  <a:srgbClr val="3333FF"/>
                </a:solidFill>
              </a:rPr>
              <a:t>)                              </a:t>
            </a:r>
            <a:r>
              <a:rPr lang="en-US" sz="2000" b="1" dirty="0" smtClean="0">
                <a:solidFill>
                  <a:srgbClr val="FF0000"/>
                </a:solidFill>
              </a:rPr>
              <a:t>1.0 T</a:t>
            </a:r>
          </a:p>
          <a:p>
            <a:r>
              <a:rPr lang="en-US" sz="2000" b="1" dirty="0" smtClean="0">
                <a:solidFill>
                  <a:srgbClr val="3333FF"/>
                </a:solidFill>
              </a:rPr>
              <a:t>Maximum magnetic field on the HTSC winding of the conic solenoid	 0.4 T</a:t>
            </a:r>
            <a:endParaRPr lang="ru-RU" sz="2000" b="1" dirty="0">
              <a:solidFill>
                <a:srgbClr val="3333FF"/>
              </a:solidFill>
            </a:endParaRPr>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12992" y="46536"/>
            <a:ext cx="2308626" cy="1268759"/>
          </a:xfrm>
          <a:prstGeom prst="rect">
            <a:avLst/>
          </a:prstGeom>
          <a:ln>
            <a:noFill/>
          </a:ln>
        </p:spPr>
      </p:pic>
      <p:sp>
        <p:nvSpPr>
          <p:cNvPr id="20" name="Rectangle 7"/>
          <p:cNvSpPr>
            <a:spLocks noChangeArrowheads="1"/>
          </p:cNvSpPr>
          <p:nvPr/>
        </p:nvSpPr>
        <p:spPr bwMode="auto">
          <a:xfrm>
            <a:off x="0" y="0"/>
            <a:ext cx="91354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a:p>
            <a:pPr marL="342900" indent="-342900" algn="ctr" eaLnBrk="0" hangingPunct="0">
              <a:lnSpc>
                <a:spcPct val="110000"/>
              </a:lnSpc>
              <a:defRPr/>
            </a:pPr>
            <a:r>
              <a:rPr lang="en-US" altLang="ru-RU" sz="2400" b="1" dirty="0" smtClean="0">
                <a:solidFill>
                  <a:srgbClr val="0000CC"/>
                </a:solidFill>
              </a:rPr>
              <a:t>4.3. The conic solenoid</a:t>
            </a:r>
          </a:p>
        </p:txBody>
      </p:sp>
    </p:spTree>
    <p:extLst>
      <p:ext uri="{BB962C8B-B14F-4D97-AF65-F5344CB8AC3E}">
        <p14:creationId xmlns:p14="http://schemas.microsoft.com/office/powerpoint/2010/main" val="320365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Группа 23"/>
          <p:cNvGrpSpPr/>
          <p:nvPr/>
        </p:nvGrpSpPr>
        <p:grpSpPr>
          <a:xfrm>
            <a:off x="-12992" y="-34179"/>
            <a:ext cx="9148416" cy="5489152"/>
            <a:chOff x="-12992" y="0"/>
            <a:chExt cx="9148416" cy="5489152"/>
          </a:xfrm>
        </p:grpSpPr>
        <p:sp>
          <p:nvSpPr>
            <p:cNvPr id="29" name="TextBox 28"/>
            <p:cNvSpPr txBox="1"/>
            <p:nvPr/>
          </p:nvSpPr>
          <p:spPr>
            <a:xfrm>
              <a:off x="2267034" y="771405"/>
              <a:ext cx="6697454" cy="1631216"/>
            </a:xfrm>
            <a:prstGeom prst="rect">
              <a:avLst/>
            </a:prstGeom>
            <a:solidFill>
              <a:schemeClr val="bg1"/>
            </a:solidFill>
            <a:ln>
              <a:solidFill>
                <a:schemeClr val="accent1"/>
              </a:solidFill>
            </a:ln>
          </p:spPr>
          <p:txBody>
            <a:bodyPr wrap="square" rtlCol="0">
              <a:spAutoFit/>
            </a:bodyPr>
            <a:lstStyle/>
            <a:p>
              <a:r>
                <a:rPr lang="en-US" sz="2000" b="1" dirty="0" smtClean="0">
                  <a:solidFill>
                    <a:srgbClr val="3333FF"/>
                  </a:solidFill>
                </a:rPr>
                <a:t>The choice of the HV generator type:</a:t>
              </a:r>
            </a:p>
            <a:p>
              <a:r>
                <a:rPr lang="en-US" sz="2000" b="1" dirty="0">
                  <a:solidFill>
                    <a:srgbClr val="3333FF"/>
                  </a:solidFill>
                </a:rPr>
                <a:t> </a:t>
              </a:r>
              <a:r>
                <a:rPr lang="en-US" sz="2000" b="1" dirty="0" smtClean="0">
                  <a:solidFill>
                    <a:srgbClr val="3333FF"/>
                  </a:solidFill>
                </a:rPr>
                <a:t>    1) </a:t>
              </a:r>
              <a:r>
                <a:rPr lang="en-US" sz="2000" b="1" dirty="0" err="1" smtClean="0">
                  <a:solidFill>
                    <a:srgbClr val="3333FF"/>
                  </a:solidFill>
                </a:rPr>
                <a:t>Pelletron</a:t>
              </a:r>
              <a:r>
                <a:rPr lang="en-US" sz="2000" b="1" dirty="0" smtClean="0">
                  <a:solidFill>
                    <a:srgbClr val="3333FF"/>
                  </a:solidFill>
                </a:rPr>
                <a:t> (van der </a:t>
              </a:r>
              <a:r>
                <a:rPr lang="en-US" sz="2000" b="1" dirty="0" err="1" smtClean="0">
                  <a:solidFill>
                    <a:srgbClr val="3333FF"/>
                  </a:solidFill>
                </a:rPr>
                <a:t>Graaf</a:t>
              </a:r>
              <a:r>
                <a:rPr lang="en-US" sz="2000" b="1" dirty="0" smtClean="0">
                  <a:solidFill>
                    <a:srgbClr val="3333FF"/>
                  </a:solidFill>
                </a:rPr>
                <a:t>) </a:t>
              </a:r>
            </a:p>
            <a:p>
              <a:r>
                <a:rPr lang="en-US" sz="2000" b="1" dirty="0" smtClean="0">
                  <a:solidFill>
                    <a:srgbClr val="3333FF"/>
                  </a:solidFill>
                </a:rPr>
                <a:t>     2) Cascade transformer</a:t>
              </a:r>
            </a:p>
            <a:p>
              <a:r>
                <a:rPr lang="en-US" sz="2000" b="1" dirty="0">
                  <a:solidFill>
                    <a:srgbClr val="3333FF"/>
                  </a:solidFill>
                </a:rPr>
                <a:t> </a:t>
              </a:r>
              <a:r>
                <a:rPr lang="en-US" sz="2000" b="1" dirty="0" smtClean="0">
                  <a:solidFill>
                    <a:srgbClr val="3333FF"/>
                  </a:solidFill>
                </a:rPr>
                <a:t>    3) </a:t>
              </a:r>
              <a:r>
                <a:rPr lang="en-US" sz="2000" b="1" dirty="0" err="1" smtClean="0">
                  <a:solidFill>
                    <a:srgbClr val="3333FF"/>
                  </a:solidFill>
                </a:rPr>
                <a:t>Dynamitron</a:t>
              </a:r>
              <a:r>
                <a:rPr lang="en-US" sz="2000" b="1" dirty="0" smtClean="0">
                  <a:solidFill>
                    <a:srgbClr val="3333FF"/>
                  </a:solidFill>
                </a:rPr>
                <a:t> scheme</a:t>
              </a:r>
            </a:p>
            <a:p>
              <a:r>
                <a:rPr lang="en-US" sz="2000" b="1" dirty="0" smtClean="0">
                  <a:solidFill>
                    <a:srgbClr val="3333FF"/>
                  </a:solidFill>
                </a:rPr>
                <a:t>          4) Voltage multiplier (“</a:t>
              </a:r>
              <a:r>
                <a:rPr lang="en-US" sz="2000" b="1" dirty="0" err="1" smtClean="0">
                  <a:solidFill>
                    <a:srgbClr val="3333FF"/>
                  </a:solidFill>
                </a:rPr>
                <a:t>Cockroft</a:t>
              </a:r>
              <a:r>
                <a:rPr lang="en-US" sz="2000" b="1" dirty="0" smtClean="0">
                  <a:solidFill>
                    <a:srgbClr val="3333FF"/>
                  </a:solidFill>
                </a:rPr>
                <a:t> – Walton”)</a:t>
              </a:r>
            </a:p>
          </p:txBody>
        </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12992" y="46536"/>
              <a:ext cx="2308626" cy="1268759"/>
            </a:xfrm>
            <a:prstGeom prst="rect">
              <a:avLst/>
            </a:prstGeom>
            <a:ln>
              <a:noFill/>
            </a:ln>
          </p:spPr>
        </p:pic>
        <p:sp>
          <p:nvSpPr>
            <p:cNvPr id="20" name="Rectangle 7"/>
            <p:cNvSpPr>
              <a:spLocks noChangeArrowheads="1"/>
            </p:cNvSpPr>
            <p:nvPr/>
          </p:nvSpPr>
          <p:spPr bwMode="auto">
            <a:xfrm>
              <a:off x="0" y="0"/>
              <a:ext cx="91354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a:p>
              <a:pPr marL="342900" indent="-342900" algn="ctr" eaLnBrk="0" hangingPunct="0">
                <a:lnSpc>
                  <a:spcPct val="110000"/>
                </a:lnSpc>
                <a:defRPr/>
              </a:pPr>
              <a:r>
                <a:rPr lang="en-US" altLang="ru-RU" sz="2000" b="1" dirty="0" smtClean="0">
                  <a:solidFill>
                    <a:srgbClr val="0000CC"/>
                  </a:solidFill>
                </a:rPr>
                <a:t>4.4. The HV generator</a:t>
              </a:r>
            </a:p>
          </p:txBody>
        </p:sp>
        <p:pic>
          <p:nvPicPr>
            <p:cNvPr id="9" name="Picture 5" descr="caskad"/>
            <p:cNvPicPr>
              <a:picLocks noChangeAspect="1" noChangeArrowheads="1"/>
            </p:cNvPicPr>
            <p:nvPr/>
          </p:nvPicPr>
          <p:blipFill rotWithShape="1">
            <a:blip r:embed="rId5">
              <a:extLst>
                <a:ext uri="{28A0092B-C50C-407E-A947-70E740481C1C}">
                  <a14:useLocalDpi xmlns:a14="http://schemas.microsoft.com/office/drawing/2010/main" val="0"/>
                </a:ext>
              </a:extLst>
            </a:blip>
            <a:srcRect b="6591"/>
            <a:stretch/>
          </p:blipFill>
          <p:spPr bwMode="auto">
            <a:xfrm>
              <a:off x="226958" y="1314849"/>
              <a:ext cx="1902619" cy="2643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9715" y="2819196"/>
              <a:ext cx="3168352" cy="1980220"/>
            </a:xfrm>
            <a:prstGeom prst="rect">
              <a:avLst/>
            </a:prstGeom>
            <a:ln>
              <a:solidFill>
                <a:srgbClr val="000066"/>
              </a:solidFill>
            </a:ln>
          </p:spPr>
        </p:pic>
        <p:pic>
          <p:nvPicPr>
            <p:cNvPr id="12" name="Picture 2" descr="8MV lay-out sh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52" t="7042" r="46639" b="7526"/>
            <a:stretch/>
          </p:blipFill>
          <p:spPr bwMode="auto">
            <a:xfrm>
              <a:off x="2223744" y="2809299"/>
              <a:ext cx="2509777" cy="2679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4090" y="566625"/>
              <a:ext cx="2727642" cy="1496449"/>
            </a:xfrm>
            <a:prstGeom prst="rect">
              <a:avLst/>
            </a:prstGeom>
          </p:spPr>
        </p:pic>
        <p:sp>
          <p:nvSpPr>
            <p:cNvPr id="23" name="TextBox 22"/>
            <p:cNvSpPr txBox="1"/>
            <p:nvPr/>
          </p:nvSpPr>
          <p:spPr>
            <a:xfrm>
              <a:off x="256977" y="4149226"/>
              <a:ext cx="1902619" cy="307777"/>
            </a:xfrm>
            <a:prstGeom prst="rect">
              <a:avLst/>
            </a:prstGeom>
            <a:solidFill>
              <a:schemeClr val="bg1"/>
            </a:solidFill>
            <a:ln>
              <a:solidFill>
                <a:srgbClr val="000066"/>
              </a:solidFill>
            </a:ln>
          </p:spPr>
          <p:txBody>
            <a:bodyPr wrap="square" rtlCol="0">
              <a:spAutoFit/>
            </a:bodyPr>
            <a:lstStyle/>
            <a:p>
              <a:pPr algn="ctr"/>
              <a:r>
                <a:rPr lang="en-US" sz="1400" b="1" i="1" dirty="0" err="1" smtClean="0">
                  <a:solidFill>
                    <a:srgbClr val="000066"/>
                  </a:solidFill>
                </a:rPr>
                <a:t>V.Parkhomchuk</a:t>
              </a:r>
              <a:r>
                <a:rPr lang="en-US" sz="1400" b="1" i="1" dirty="0" smtClean="0">
                  <a:solidFill>
                    <a:srgbClr val="000066"/>
                  </a:solidFill>
                </a:rPr>
                <a:t> et al</a:t>
              </a:r>
              <a:endParaRPr lang="ru-RU" sz="1400" b="1" i="1" dirty="0">
                <a:solidFill>
                  <a:srgbClr val="000066"/>
                </a:solidFill>
              </a:endParaRPr>
            </a:p>
          </p:txBody>
        </p:sp>
      </p:grpSp>
      <p:cxnSp>
        <p:nvCxnSpPr>
          <p:cNvPr id="26" name="Прямая со стрелкой 25"/>
          <p:cNvCxnSpPr/>
          <p:nvPr/>
        </p:nvCxnSpPr>
        <p:spPr>
          <a:xfrm>
            <a:off x="5508104" y="1315295"/>
            <a:ext cx="1052952" cy="13884"/>
          </a:xfrm>
          <a:prstGeom prst="straightConnector1">
            <a:avLst/>
          </a:prstGeom>
          <a:ln w="28575">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V="1">
            <a:off x="1774948" y="1618107"/>
            <a:ext cx="838809" cy="242681"/>
          </a:xfrm>
          <a:prstGeom prst="straightConnector1">
            <a:avLst/>
          </a:prstGeom>
          <a:ln w="28575">
            <a:solidFill>
              <a:srgbClr val="0000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V="1">
            <a:off x="2771800" y="1961773"/>
            <a:ext cx="0" cy="1208063"/>
          </a:xfrm>
          <a:prstGeom prst="straightConnector1">
            <a:avLst/>
          </a:prstGeom>
          <a:ln w="28575">
            <a:solidFill>
              <a:srgbClr val="0000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flipV="1">
            <a:off x="4678248" y="2305658"/>
            <a:ext cx="1356332" cy="1123342"/>
          </a:xfrm>
          <a:prstGeom prst="straightConnector1">
            <a:avLst/>
          </a:prstGeom>
          <a:ln w="28575">
            <a:solidFill>
              <a:srgbClr val="00006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0543" y="5661248"/>
            <a:ext cx="8385956" cy="400110"/>
          </a:xfrm>
          <a:prstGeom prst="rect">
            <a:avLst/>
          </a:prstGeom>
          <a:solidFill>
            <a:schemeClr val="bg1"/>
          </a:solidFill>
          <a:ln>
            <a:solidFill>
              <a:schemeClr val="accent1"/>
            </a:solidFill>
          </a:ln>
        </p:spPr>
        <p:txBody>
          <a:bodyPr wrap="square" rtlCol="0">
            <a:spAutoFit/>
          </a:bodyPr>
          <a:lstStyle/>
          <a:p>
            <a:r>
              <a:rPr lang="en-US" sz="2000" b="1" dirty="0" smtClean="0">
                <a:solidFill>
                  <a:srgbClr val="3333FF"/>
                </a:solidFill>
              </a:rPr>
              <a:t>5) Turbine driven generator (</a:t>
            </a:r>
            <a:r>
              <a:rPr lang="en-US" sz="2000" b="1" dirty="0" err="1" smtClean="0">
                <a:solidFill>
                  <a:srgbClr val="3333FF"/>
                </a:solidFill>
              </a:rPr>
              <a:t>V.Parkhomchuk</a:t>
            </a:r>
            <a:r>
              <a:rPr lang="en-US" sz="2000" b="1" dirty="0" smtClean="0">
                <a:solidFill>
                  <a:srgbClr val="3333FF"/>
                </a:solidFill>
              </a:rPr>
              <a:t> et al.</a:t>
            </a:r>
            <a:r>
              <a:rPr lang="ru-RU" sz="2000" b="1" dirty="0" smtClean="0">
                <a:solidFill>
                  <a:srgbClr val="3333FF"/>
                </a:solidFill>
              </a:rPr>
              <a:t>) – </a:t>
            </a:r>
            <a:r>
              <a:rPr lang="en-US" sz="2000" b="1" dirty="0">
                <a:solidFill>
                  <a:srgbClr val="3333FF"/>
                </a:solidFill>
              </a:rPr>
              <a:t>see the next slide</a:t>
            </a:r>
            <a:endParaRPr lang="en-US" sz="2000" b="1" dirty="0" smtClean="0">
              <a:solidFill>
                <a:srgbClr val="3333FF"/>
              </a:solidFill>
            </a:endParaRPr>
          </a:p>
        </p:txBody>
      </p:sp>
    </p:spTree>
    <p:extLst>
      <p:ext uri="{BB962C8B-B14F-4D97-AF65-F5344CB8AC3E}">
        <p14:creationId xmlns:p14="http://schemas.microsoft.com/office/powerpoint/2010/main" val="115458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righ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Группа 3"/>
          <p:cNvGrpSpPr/>
          <p:nvPr/>
        </p:nvGrpSpPr>
        <p:grpSpPr>
          <a:xfrm>
            <a:off x="0" y="0"/>
            <a:ext cx="9162456" cy="6080905"/>
            <a:chOff x="0" y="0"/>
            <a:chExt cx="9162456" cy="6080905"/>
          </a:xfrm>
        </p:grpSpPr>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0" y="46536"/>
              <a:ext cx="2308626" cy="1268759"/>
            </a:xfrm>
            <a:prstGeom prst="rect">
              <a:avLst/>
            </a:prstGeom>
            <a:ln>
              <a:noFill/>
            </a:ln>
          </p:spPr>
        </p:pic>
        <p:sp>
          <p:nvSpPr>
            <p:cNvPr id="20" name="Rectangle 7"/>
            <p:cNvSpPr>
              <a:spLocks noChangeArrowheads="1"/>
            </p:cNvSpPr>
            <p:nvPr/>
          </p:nvSpPr>
          <p:spPr bwMode="auto">
            <a:xfrm>
              <a:off x="12992" y="0"/>
              <a:ext cx="9135424"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a:p>
              <a:pPr marL="342900" indent="-342900" algn="ctr" eaLnBrk="0" hangingPunct="0">
                <a:lnSpc>
                  <a:spcPct val="110000"/>
                </a:lnSpc>
                <a:defRPr/>
              </a:pPr>
              <a:r>
                <a:rPr lang="en-US" altLang="ru-RU" sz="2000" b="1" dirty="0" smtClean="0">
                  <a:solidFill>
                    <a:srgbClr val="0000CC"/>
                  </a:solidFill>
                </a:rPr>
                <a:t>4.4. The HV generator</a:t>
              </a:r>
            </a:p>
          </p:txBody>
        </p:sp>
        <p:sp>
          <p:nvSpPr>
            <p:cNvPr id="25" name="TextBox 24"/>
            <p:cNvSpPr txBox="1"/>
            <p:nvPr/>
          </p:nvSpPr>
          <p:spPr>
            <a:xfrm>
              <a:off x="1776680" y="680915"/>
              <a:ext cx="6552728" cy="1077218"/>
            </a:xfrm>
            <a:prstGeom prst="rect">
              <a:avLst/>
            </a:prstGeom>
            <a:noFill/>
            <a:ln>
              <a:noFill/>
            </a:ln>
          </p:spPr>
          <p:txBody>
            <a:bodyPr wrap="square" rtlCol="0">
              <a:spAutoFit/>
            </a:bodyPr>
            <a:lstStyle/>
            <a:p>
              <a:pPr algn="ctr"/>
              <a:r>
                <a:rPr lang="en-US" sz="2400" b="1" dirty="0" smtClean="0">
                  <a:solidFill>
                    <a:srgbClr val="3333FF"/>
                  </a:solidFill>
                </a:rPr>
                <a:t>5) Turbine driven generator </a:t>
              </a:r>
            </a:p>
            <a:p>
              <a:pPr algn="ctr"/>
              <a:r>
                <a:rPr lang="en-US" sz="2000" b="1" dirty="0" smtClean="0">
                  <a:solidFill>
                    <a:srgbClr val="3333FF"/>
                  </a:solidFill>
                </a:rPr>
                <a:t>(</a:t>
              </a:r>
              <a:r>
                <a:rPr lang="en-US" sz="2000" b="1" dirty="0" err="1" smtClean="0">
                  <a:solidFill>
                    <a:srgbClr val="3333FF"/>
                  </a:solidFill>
                </a:rPr>
                <a:t>V.Parkhomchuk</a:t>
              </a:r>
              <a:r>
                <a:rPr lang="en-US" sz="2000" b="1" dirty="0" smtClean="0">
                  <a:solidFill>
                    <a:srgbClr val="3333FF"/>
                  </a:solidFill>
                </a:rPr>
                <a:t> et al., </a:t>
              </a:r>
              <a:r>
                <a:rPr lang="en-US" sz="2000" b="1" dirty="0" err="1" smtClean="0">
                  <a:solidFill>
                    <a:srgbClr val="3333FF"/>
                  </a:solidFill>
                </a:rPr>
                <a:t>Sarantsev</a:t>
              </a:r>
              <a:r>
                <a:rPr lang="en-US" sz="2000" b="1" dirty="0" smtClean="0">
                  <a:solidFill>
                    <a:srgbClr val="3333FF"/>
                  </a:solidFill>
                </a:rPr>
                <a:t> seminar’2015, </a:t>
              </a:r>
              <a:r>
                <a:rPr lang="en-US" sz="2000" b="1" dirty="0" err="1" smtClean="0">
                  <a:solidFill>
                    <a:srgbClr val="3333FF"/>
                  </a:solidFill>
                </a:rPr>
                <a:t>Alushta</a:t>
              </a:r>
              <a:r>
                <a:rPr lang="en-US" sz="2000" b="1" dirty="0" smtClean="0">
                  <a:solidFill>
                    <a:srgbClr val="3333FF"/>
                  </a:solidFill>
                </a:rPr>
                <a:t>, Crimean, September 2015  </a:t>
              </a:r>
              <a:r>
                <a:rPr lang="ru-RU" sz="2000" b="1" dirty="0" smtClean="0">
                  <a:solidFill>
                    <a:srgbClr val="3333FF"/>
                  </a:solidFill>
                </a:rPr>
                <a:t>)</a:t>
              </a:r>
              <a:endParaRPr lang="en-US" sz="2000" b="1" dirty="0" smtClean="0">
                <a:solidFill>
                  <a:srgbClr val="3333FF"/>
                </a:solidFill>
              </a:endParaRPr>
            </a:p>
          </p:txBody>
        </p:sp>
        <p:pic>
          <p:nvPicPr>
            <p:cNvPr id="21" name="Picture 4" descr="6_Modules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92" y="1758133"/>
              <a:ext cx="3724920" cy="2997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3936920" y="1858053"/>
              <a:ext cx="4959722"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smtClean="0">
                  <a:solidFill>
                    <a:srgbClr val="000066"/>
                  </a:solidFill>
                </a:rPr>
                <a:t>The developmental work on cascade transformers feeding with gas turbine generators of DEPRAG C</a:t>
              </a:r>
              <a:r>
                <a:rPr lang="en-US" sz="2000" b="1" baseline="30000" dirty="0" smtClean="0">
                  <a:solidFill>
                    <a:srgbClr val="000066"/>
                  </a:solidFill>
                </a:rPr>
                <a:t>o</a:t>
              </a:r>
              <a:r>
                <a:rPr lang="en-US" sz="2000" b="1" dirty="0" smtClean="0">
                  <a:solidFill>
                    <a:srgbClr val="000066"/>
                  </a:solidFill>
                </a:rPr>
                <a:t> </a:t>
              </a:r>
              <a:endParaRPr lang="en-US" sz="2000" b="1" dirty="0">
                <a:solidFill>
                  <a:srgbClr val="000066"/>
                </a:solidFill>
              </a:endParaRPr>
            </a:p>
            <a:p>
              <a:pPr algn="ctr" eaLnBrk="1" hangingPunct="1">
                <a:spcBef>
                  <a:spcPct val="50000"/>
                </a:spcBef>
              </a:pPr>
              <a:r>
                <a:rPr lang="en-US" b="1" dirty="0" smtClean="0">
                  <a:solidFill>
                    <a:srgbClr val="000066"/>
                  </a:solidFill>
                </a:rPr>
                <a:t>Collaboration BINP – Mainz University</a:t>
              </a:r>
              <a:endParaRPr lang="ru-RU" b="1" dirty="0">
                <a:solidFill>
                  <a:srgbClr val="000066"/>
                </a:solidFill>
              </a:endParaRPr>
            </a:p>
          </p:txBody>
        </p:sp>
        <p:sp>
          <p:nvSpPr>
            <p:cNvPr id="32" name="Rectangle 7"/>
            <p:cNvSpPr>
              <a:spLocks noChangeArrowheads="1"/>
            </p:cNvSpPr>
            <p:nvPr/>
          </p:nvSpPr>
          <p:spPr bwMode="auto">
            <a:xfrm>
              <a:off x="94232" y="5711573"/>
              <a:ext cx="8237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u-RU" dirty="0" smtClean="0">
                  <a:hlinkClick r:id="rId6"/>
                </a:rPr>
                <a:t>http</a:t>
              </a:r>
              <a:r>
                <a:rPr lang="ru-RU" dirty="0">
                  <a:hlinkClick r:id="rId6"/>
                </a:rPr>
                <a:t>://</a:t>
              </a:r>
              <a:r>
                <a:rPr lang="ru-RU" dirty="0" smtClean="0">
                  <a:hlinkClick r:id="rId6"/>
                </a:rPr>
                <a:t>accelconf.web.cern.ch/</a:t>
              </a:r>
              <a:r>
                <a:rPr lang="ru-RU" dirty="0" smtClean="0"/>
                <a:t>AccelConf/IPAC2014/papers/mopme051.pdf</a:t>
              </a:r>
              <a:endParaRPr lang="ru-RU" dirty="0"/>
            </a:p>
          </p:txBody>
        </p:sp>
        <p:pic>
          <p:nvPicPr>
            <p:cNvPr id="33" name="Picture 9" descr="DEPRAG_Hintergrund_GET_internet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206" y="3607195"/>
              <a:ext cx="441325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p:cNvSpPr>
              <a:spLocks noChangeArrowheads="1"/>
            </p:cNvSpPr>
            <p:nvPr/>
          </p:nvSpPr>
          <p:spPr bwMode="auto">
            <a:xfrm>
              <a:off x="489552" y="5076469"/>
              <a:ext cx="2771800" cy="64633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b="1" dirty="0" smtClean="0"/>
                <a:t>See the poster MOPF02</a:t>
              </a:r>
            </a:p>
            <a:p>
              <a:pPr algn="ctr"/>
              <a:r>
                <a:rPr lang="en-US" b="1" dirty="0" smtClean="0"/>
                <a:t>and</a:t>
              </a:r>
              <a:endParaRPr lang="ru-RU" b="1" dirty="0"/>
            </a:p>
          </p:txBody>
        </p:sp>
      </p:grpSp>
    </p:spTree>
    <p:extLst>
      <p:ext uri="{BB962C8B-B14F-4D97-AF65-F5344CB8AC3E}">
        <p14:creationId xmlns:p14="http://schemas.microsoft.com/office/powerpoint/2010/main" val="3089117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12992" y="12357"/>
            <a:ext cx="2308626" cy="1268759"/>
          </a:xfrm>
          <a:prstGeom prst="rect">
            <a:avLst/>
          </a:prstGeom>
          <a:ln>
            <a:noFill/>
          </a:ln>
        </p:spPr>
      </p:pic>
      <p:sp>
        <p:nvSpPr>
          <p:cNvPr id="20" name="Rectangle 7"/>
          <p:cNvSpPr>
            <a:spLocks noChangeArrowheads="1"/>
          </p:cNvSpPr>
          <p:nvPr/>
        </p:nvSpPr>
        <p:spPr bwMode="auto">
          <a:xfrm>
            <a:off x="0" y="-48346"/>
            <a:ext cx="9135424" cy="88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1600" b="1" dirty="0" smtClean="0">
                <a:solidFill>
                  <a:srgbClr val="0000CC"/>
                </a:solidFill>
                <a:cs typeface="Arial" pitchFamily="34" charset="0"/>
                <a:sym typeface="Symbol" pitchFamily="18" charset="2"/>
              </a:rPr>
              <a:t>			4.</a:t>
            </a:r>
            <a:r>
              <a:rPr lang="en-US" altLang="ru-RU" sz="1600" b="1" dirty="0" smtClean="0">
                <a:solidFill>
                  <a:srgbClr val="0000CC"/>
                </a:solidFill>
              </a:rPr>
              <a:t> NICA Electron Cooler Design</a:t>
            </a:r>
          </a:p>
          <a:p>
            <a:pPr marL="342900" indent="-342900" algn="ctr" eaLnBrk="0" hangingPunct="0">
              <a:lnSpc>
                <a:spcPct val="110000"/>
              </a:lnSpc>
              <a:defRPr/>
            </a:pPr>
            <a:endParaRPr lang="en-US" altLang="ru-RU" sz="1100" b="1" dirty="0" smtClean="0">
              <a:solidFill>
                <a:srgbClr val="0000CC"/>
              </a:solidFill>
            </a:endParaRPr>
          </a:p>
          <a:p>
            <a:pPr marL="342900" indent="-342900" algn="ctr" eaLnBrk="0" hangingPunct="0">
              <a:lnSpc>
                <a:spcPct val="110000"/>
              </a:lnSpc>
              <a:defRPr/>
            </a:pPr>
            <a:r>
              <a:rPr lang="en-US" altLang="ru-RU" sz="2000" b="1" dirty="0" smtClean="0">
                <a:solidFill>
                  <a:srgbClr val="0000CC"/>
                </a:solidFill>
              </a:rPr>
              <a:t>4.4. The HV generator</a:t>
            </a:r>
          </a:p>
        </p:txBody>
      </p:sp>
      <p:sp>
        <p:nvSpPr>
          <p:cNvPr id="25" name="TextBox 24"/>
          <p:cNvSpPr txBox="1"/>
          <p:nvPr/>
        </p:nvSpPr>
        <p:spPr>
          <a:xfrm>
            <a:off x="2295634" y="1050283"/>
            <a:ext cx="5660742" cy="461665"/>
          </a:xfrm>
          <a:prstGeom prst="rect">
            <a:avLst/>
          </a:prstGeom>
          <a:noFill/>
          <a:ln>
            <a:noFill/>
          </a:ln>
        </p:spPr>
        <p:txBody>
          <a:bodyPr wrap="square" rtlCol="0">
            <a:spAutoFit/>
          </a:bodyPr>
          <a:lstStyle/>
          <a:p>
            <a:pPr algn="ctr"/>
            <a:r>
              <a:rPr lang="en-US" sz="2400" b="1" dirty="0" smtClean="0">
                <a:solidFill>
                  <a:srgbClr val="000066"/>
                </a:solidFill>
              </a:rPr>
              <a:t>Typical parameters of HV generators</a:t>
            </a:r>
            <a:endParaRPr lang="en-US" sz="2000" b="1" dirty="0" smtClean="0">
              <a:solidFill>
                <a:srgbClr val="000066"/>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796689547"/>
              </p:ext>
            </p:extLst>
          </p:nvPr>
        </p:nvGraphicFramePr>
        <p:xfrm>
          <a:off x="287650" y="1700808"/>
          <a:ext cx="8560124" cy="3906520"/>
        </p:xfrm>
        <a:graphic>
          <a:graphicData uri="http://schemas.openxmlformats.org/drawingml/2006/table">
            <a:tbl>
              <a:tblPr firstRow="1" bandRow="1">
                <a:tableStyleId>{5C22544A-7EE6-4342-B048-85BDC9FD1C3A}</a:tableStyleId>
              </a:tblPr>
              <a:tblGrid>
                <a:gridCol w="1656185"/>
                <a:gridCol w="1440160"/>
                <a:gridCol w="1584176"/>
                <a:gridCol w="3879603"/>
              </a:tblGrid>
              <a:tr h="370840">
                <a:tc>
                  <a:txBody>
                    <a:bodyPr/>
                    <a:lstStyle/>
                    <a:p>
                      <a:r>
                        <a:rPr lang="en-US" dirty="0" smtClean="0"/>
                        <a:t>Generator type</a:t>
                      </a:r>
                      <a:endParaRPr lang="ru-RU" dirty="0"/>
                    </a:p>
                  </a:txBody>
                  <a:tcPr/>
                </a:tc>
                <a:tc>
                  <a:txBody>
                    <a:bodyPr/>
                    <a:lstStyle/>
                    <a:p>
                      <a:r>
                        <a:rPr lang="en-US" dirty="0" smtClean="0"/>
                        <a:t>Max. voltage</a:t>
                      </a:r>
                    </a:p>
                    <a:p>
                      <a:pPr algn="ctr"/>
                      <a:r>
                        <a:rPr lang="en-US" dirty="0" smtClean="0"/>
                        <a:t>[MV]</a:t>
                      </a:r>
                      <a:endParaRPr lang="ru-RU" dirty="0"/>
                    </a:p>
                  </a:txBody>
                  <a:tcPr/>
                </a:tc>
                <a:tc>
                  <a:txBody>
                    <a:bodyPr/>
                    <a:lstStyle/>
                    <a:p>
                      <a:r>
                        <a:rPr lang="en-US" dirty="0" smtClean="0"/>
                        <a:t>Max. current</a:t>
                      </a:r>
                    </a:p>
                    <a:p>
                      <a:pPr algn="ctr"/>
                      <a:r>
                        <a:rPr lang="en-US" dirty="0" smtClean="0"/>
                        <a:t>[mA]</a:t>
                      </a:r>
                      <a:endParaRPr lang="ru-RU" dirty="0"/>
                    </a:p>
                  </a:txBody>
                  <a:tcPr/>
                </a:tc>
                <a:tc>
                  <a:txBody>
                    <a:bodyPr/>
                    <a:lstStyle/>
                    <a:p>
                      <a:pPr algn="ctr"/>
                      <a:r>
                        <a:rPr lang="en-US" dirty="0" smtClean="0"/>
                        <a:t>Reliability</a:t>
                      </a:r>
                      <a:endParaRPr lang="ru-RU" dirty="0"/>
                    </a:p>
                  </a:txBody>
                  <a:tcPr/>
                </a:tc>
              </a:tr>
              <a:tr h="370840">
                <a:tc>
                  <a:txBody>
                    <a:bodyPr/>
                    <a:lstStyle/>
                    <a:p>
                      <a:pPr algn="l"/>
                      <a:r>
                        <a:rPr lang="en-US" b="1" dirty="0" smtClean="0">
                          <a:solidFill>
                            <a:srgbClr val="336600"/>
                          </a:solidFill>
                        </a:rPr>
                        <a:t>1) </a:t>
                      </a:r>
                      <a:r>
                        <a:rPr lang="en-US" b="1" dirty="0" err="1" smtClean="0">
                          <a:solidFill>
                            <a:srgbClr val="336600"/>
                          </a:solidFill>
                        </a:rPr>
                        <a:t>Pelletron</a:t>
                      </a:r>
                      <a:endParaRPr lang="ru-RU" b="1" dirty="0">
                        <a:solidFill>
                          <a:srgbClr val="336600"/>
                        </a:solidFill>
                      </a:endParaRPr>
                    </a:p>
                  </a:txBody>
                  <a:tcPr/>
                </a:tc>
                <a:tc>
                  <a:txBody>
                    <a:bodyPr/>
                    <a:lstStyle/>
                    <a:p>
                      <a:pPr algn="ctr"/>
                      <a:r>
                        <a:rPr lang="en-US" b="1" dirty="0" smtClean="0">
                          <a:solidFill>
                            <a:srgbClr val="336600"/>
                          </a:solidFill>
                        </a:rPr>
                        <a:t>13.0</a:t>
                      </a:r>
                      <a:endParaRPr lang="ru-RU" b="1" dirty="0">
                        <a:solidFill>
                          <a:srgbClr val="336600"/>
                        </a:solidFill>
                      </a:endParaRPr>
                    </a:p>
                  </a:txBody>
                  <a:tcPr/>
                </a:tc>
                <a:tc>
                  <a:txBody>
                    <a:bodyPr/>
                    <a:lstStyle/>
                    <a:p>
                      <a:pPr algn="ctr"/>
                      <a:r>
                        <a:rPr lang="en-US" b="1" dirty="0" smtClean="0">
                          <a:solidFill>
                            <a:srgbClr val="336600"/>
                          </a:solidFill>
                        </a:rPr>
                        <a:t>0.1 (per chain)</a:t>
                      </a:r>
                      <a:endParaRPr lang="ru-RU" b="1" dirty="0">
                        <a:solidFill>
                          <a:srgbClr val="336600"/>
                        </a:solidFill>
                      </a:endParaRPr>
                    </a:p>
                  </a:txBody>
                  <a:tcPr/>
                </a:tc>
                <a:tc>
                  <a:txBody>
                    <a:bodyPr/>
                    <a:lstStyle/>
                    <a:p>
                      <a:pPr algn="ctr"/>
                      <a:r>
                        <a:rPr lang="en-US" b="1" dirty="0" smtClean="0">
                          <a:solidFill>
                            <a:srgbClr val="336600"/>
                          </a:solidFill>
                        </a:rPr>
                        <a:t>Longstanding</a:t>
                      </a:r>
                      <a:r>
                        <a:rPr lang="en-US" b="1" baseline="0" dirty="0" smtClean="0">
                          <a:solidFill>
                            <a:srgbClr val="336600"/>
                          </a:solidFill>
                        </a:rPr>
                        <a:t> experience</a:t>
                      </a:r>
                    </a:p>
                    <a:p>
                      <a:pPr algn="ctr"/>
                      <a:r>
                        <a:rPr lang="en-US" sz="1600" b="1" baseline="0" dirty="0" smtClean="0">
                          <a:solidFill>
                            <a:srgbClr val="336600"/>
                          </a:solidFill>
                        </a:rPr>
                        <a:t>(Nat. Electrostatic Corp., Madison, USA)</a:t>
                      </a:r>
                      <a:endParaRPr lang="ru-RU" sz="1600" b="1" dirty="0">
                        <a:solidFill>
                          <a:srgbClr val="336600"/>
                        </a:solidFill>
                      </a:endParaRPr>
                    </a:p>
                  </a:txBody>
                  <a:tcPr/>
                </a:tc>
              </a:tr>
              <a:tr h="370840">
                <a:tc>
                  <a:txBody>
                    <a:bodyPr/>
                    <a:lstStyle/>
                    <a:p>
                      <a:pPr algn="l"/>
                      <a:r>
                        <a:rPr lang="en-US" b="1" dirty="0" smtClean="0">
                          <a:solidFill>
                            <a:srgbClr val="336600"/>
                          </a:solidFill>
                        </a:rPr>
                        <a:t>2) Cascade transformer</a:t>
                      </a:r>
                      <a:endParaRPr lang="ru-RU" b="1" dirty="0">
                        <a:solidFill>
                          <a:srgbClr val="336600"/>
                        </a:solidFill>
                      </a:endParaRPr>
                    </a:p>
                  </a:txBody>
                  <a:tcPr/>
                </a:tc>
                <a:tc>
                  <a:txBody>
                    <a:bodyPr/>
                    <a:lstStyle/>
                    <a:p>
                      <a:pPr algn="ctr"/>
                      <a:r>
                        <a:rPr lang="en-US" b="1" dirty="0" smtClean="0">
                          <a:solidFill>
                            <a:srgbClr val="336600"/>
                          </a:solidFill>
                        </a:rPr>
                        <a:t>2.0</a:t>
                      </a:r>
                      <a:endParaRPr lang="ru-RU" b="1" dirty="0">
                        <a:solidFill>
                          <a:srgbClr val="336600"/>
                        </a:solidFill>
                      </a:endParaRPr>
                    </a:p>
                  </a:txBody>
                  <a:tcPr/>
                </a:tc>
                <a:tc>
                  <a:txBody>
                    <a:bodyPr/>
                    <a:lstStyle/>
                    <a:p>
                      <a:pPr algn="ctr"/>
                      <a:r>
                        <a:rPr lang="en-US" b="1" dirty="0" smtClean="0">
                          <a:solidFill>
                            <a:srgbClr val="336600"/>
                          </a:solidFill>
                        </a:rPr>
                        <a:t>1.0 (?)</a:t>
                      </a:r>
                      <a:endParaRPr lang="ru-RU" b="1" dirty="0">
                        <a:solidFill>
                          <a:srgbClr val="336600"/>
                        </a:solidFill>
                      </a:endParaRPr>
                    </a:p>
                  </a:txBody>
                  <a:tcPr/>
                </a:tc>
                <a:tc>
                  <a:txBody>
                    <a:bodyPr/>
                    <a:lstStyle/>
                    <a:p>
                      <a:pPr algn="ctr"/>
                      <a:r>
                        <a:rPr lang="en-US" b="1" dirty="0" smtClean="0">
                          <a:solidFill>
                            <a:srgbClr val="336600"/>
                          </a:solidFill>
                        </a:rPr>
                        <a:t>BINP</a:t>
                      </a:r>
                      <a:r>
                        <a:rPr lang="en-US" b="1" smtClean="0">
                          <a:solidFill>
                            <a:srgbClr val="336600"/>
                          </a:solidFill>
                        </a:rPr>
                        <a:t>, commissioning </a:t>
                      </a:r>
                      <a:r>
                        <a:rPr lang="en-US" b="1" dirty="0" smtClean="0">
                          <a:solidFill>
                            <a:srgbClr val="336600"/>
                          </a:solidFill>
                        </a:rPr>
                        <a:t>stage</a:t>
                      </a:r>
                      <a:endParaRPr lang="ru-RU" b="1" dirty="0">
                        <a:solidFill>
                          <a:srgbClr val="336600"/>
                        </a:solidFill>
                      </a:endParaRPr>
                    </a:p>
                  </a:txBody>
                  <a:tcPr/>
                </a:tc>
              </a:tr>
              <a:tr h="370840">
                <a:tc>
                  <a:txBody>
                    <a:bodyPr/>
                    <a:lstStyle/>
                    <a:p>
                      <a:pPr algn="l"/>
                      <a:r>
                        <a:rPr lang="en-US" b="1" dirty="0" smtClean="0">
                          <a:solidFill>
                            <a:srgbClr val="336600"/>
                          </a:solidFill>
                        </a:rPr>
                        <a:t>3) </a:t>
                      </a:r>
                      <a:r>
                        <a:rPr lang="en-US" b="1" dirty="0" err="1" smtClean="0">
                          <a:solidFill>
                            <a:srgbClr val="336600"/>
                          </a:solidFill>
                        </a:rPr>
                        <a:t>Dynamitron</a:t>
                      </a:r>
                      <a:endParaRPr lang="ru-RU" b="1" dirty="0">
                        <a:solidFill>
                          <a:srgbClr val="336600"/>
                        </a:solidFill>
                      </a:endParaRPr>
                    </a:p>
                  </a:txBody>
                  <a:tcPr/>
                </a:tc>
                <a:tc>
                  <a:txBody>
                    <a:bodyPr/>
                    <a:lstStyle/>
                    <a:p>
                      <a:pPr algn="ctr"/>
                      <a:r>
                        <a:rPr lang="en-US" b="1" dirty="0" smtClean="0">
                          <a:solidFill>
                            <a:srgbClr val="336600"/>
                          </a:solidFill>
                        </a:rPr>
                        <a:t>25.0</a:t>
                      </a:r>
                      <a:endParaRPr lang="ru-RU" b="1" dirty="0">
                        <a:solidFill>
                          <a:srgbClr val="336600"/>
                        </a:solidFill>
                      </a:endParaRPr>
                    </a:p>
                  </a:txBody>
                  <a:tcPr/>
                </a:tc>
                <a:tc>
                  <a:txBody>
                    <a:bodyPr/>
                    <a:lstStyle/>
                    <a:p>
                      <a:pPr algn="ctr"/>
                      <a:r>
                        <a:rPr lang="en-US" b="1" dirty="0" smtClean="0">
                          <a:solidFill>
                            <a:srgbClr val="336600"/>
                          </a:solidFill>
                        </a:rPr>
                        <a:t>?</a:t>
                      </a:r>
                      <a:endParaRPr lang="ru-RU" b="1" dirty="0">
                        <a:solidFill>
                          <a:srgbClr val="336600"/>
                        </a:solidFill>
                      </a:endParaRPr>
                    </a:p>
                  </a:txBody>
                  <a:tcPr/>
                </a:tc>
                <a:tc>
                  <a:txBody>
                    <a:bodyPr/>
                    <a:lstStyle/>
                    <a:p>
                      <a:pPr algn="ctr"/>
                      <a:r>
                        <a:rPr lang="en-US" b="1" dirty="0" smtClean="0">
                          <a:solidFill>
                            <a:srgbClr val="336600"/>
                          </a:solidFill>
                        </a:rPr>
                        <a:t>World experience</a:t>
                      </a:r>
                      <a:endParaRPr lang="ru-RU" b="1" dirty="0">
                        <a:solidFill>
                          <a:srgbClr val="336600"/>
                        </a:solidFill>
                      </a:endParaRPr>
                    </a:p>
                  </a:txBody>
                  <a:tcPr/>
                </a:tc>
              </a:tr>
              <a:tr h="370840">
                <a:tc>
                  <a:txBody>
                    <a:bodyPr/>
                    <a:lstStyle/>
                    <a:p>
                      <a:pPr algn="l"/>
                      <a:r>
                        <a:rPr lang="en-US" b="1" dirty="0" smtClean="0">
                          <a:solidFill>
                            <a:srgbClr val="336600"/>
                          </a:solidFill>
                        </a:rPr>
                        <a:t>4) Voltage multiplier</a:t>
                      </a:r>
                      <a:endParaRPr lang="ru-RU" b="1" dirty="0">
                        <a:solidFill>
                          <a:srgbClr val="336600"/>
                        </a:solidFill>
                      </a:endParaRPr>
                    </a:p>
                  </a:txBody>
                  <a:tcPr/>
                </a:tc>
                <a:tc>
                  <a:txBody>
                    <a:bodyPr/>
                    <a:lstStyle/>
                    <a:p>
                      <a:pPr algn="ctr"/>
                      <a:r>
                        <a:rPr lang="en-US" b="1" dirty="0" smtClean="0">
                          <a:solidFill>
                            <a:srgbClr val="336600"/>
                          </a:solidFill>
                        </a:rPr>
                        <a:t>5.0</a:t>
                      </a:r>
                      <a:endParaRPr lang="ru-RU" b="1" dirty="0">
                        <a:solidFill>
                          <a:srgbClr val="336600"/>
                        </a:solidFill>
                      </a:endParaRPr>
                    </a:p>
                  </a:txBody>
                  <a:tcPr/>
                </a:tc>
                <a:tc>
                  <a:txBody>
                    <a:bodyPr/>
                    <a:lstStyle/>
                    <a:p>
                      <a:pPr algn="ctr"/>
                      <a:r>
                        <a:rPr lang="en-US" b="1" dirty="0" smtClean="0">
                          <a:solidFill>
                            <a:srgbClr val="336600"/>
                          </a:solidFill>
                        </a:rPr>
                        <a:t>2.0</a:t>
                      </a:r>
                      <a:endParaRPr lang="ru-RU" b="1" dirty="0">
                        <a:solidFill>
                          <a:srgbClr val="336600"/>
                        </a:solidFill>
                      </a:endParaRPr>
                    </a:p>
                  </a:txBody>
                  <a:tcPr/>
                </a:tc>
                <a:tc>
                  <a:txBody>
                    <a:bodyPr/>
                    <a:lstStyle/>
                    <a:p>
                      <a:pPr algn="ctr"/>
                      <a:r>
                        <a:rPr lang="en-US" b="1" dirty="0" smtClean="0">
                          <a:solidFill>
                            <a:srgbClr val="336600"/>
                          </a:solidFill>
                        </a:rPr>
                        <a:t>ARIE, Moscow, RF</a:t>
                      </a:r>
                    </a:p>
                    <a:p>
                      <a:pPr algn="ctr"/>
                      <a:r>
                        <a:rPr lang="en-US" b="1" dirty="0" smtClean="0">
                          <a:solidFill>
                            <a:srgbClr val="336600"/>
                          </a:solidFill>
                        </a:rPr>
                        <a:t>(“old” experience)</a:t>
                      </a:r>
                      <a:endParaRPr lang="ru-RU" b="1" dirty="0">
                        <a:solidFill>
                          <a:srgbClr val="336600"/>
                        </a:solidFill>
                      </a:endParaRPr>
                    </a:p>
                  </a:txBody>
                  <a:tcPr/>
                </a:tc>
              </a:tr>
              <a:tr h="370840">
                <a:tc>
                  <a:txBody>
                    <a:bodyPr/>
                    <a:lstStyle/>
                    <a:p>
                      <a:pPr algn="l"/>
                      <a:r>
                        <a:rPr lang="en-US" b="1" dirty="0" smtClean="0">
                          <a:solidFill>
                            <a:srgbClr val="FF0000"/>
                          </a:solidFill>
                        </a:rPr>
                        <a:t>5) </a:t>
                      </a:r>
                      <a:r>
                        <a:rPr lang="en-US" sz="1800" b="1" dirty="0" smtClean="0">
                          <a:solidFill>
                            <a:srgbClr val="FF0000"/>
                          </a:solidFill>
                        </a:rPr>
                        <a:t>Turbine driven generator </a:t>
                      </a:r>
                      <a:endParaRPr lang="ru-RU" b="1" dirty="0">
                        <a:solidFill>
                          <a:srgbClr val="FF0000"/>
                        </a:solidFill>
                      </a:endParaRPr>
                    </a:p>
                  </a:txBody>
                  <a:tcPr/>
                </a:tc>
                <a:tc>
                  <a:txBody>
                    <a:bodyPr/>
                    <a:lstStyle/>
                    <a:p>
                      <a:pPr algn="ctr"/>
                      <a:endParaRPr lang="en-US" sz="2000" b="1" dirty="0" smtClean="0">
                        <a:solidFill>
                          <a:srgbClr val="FF0000"/>
                        </a:solidFill>
                      </a:endParaRPr>
                    </a:p>
                    <a:p>
                      <a:pPr algn="ctr"/>
                      <a:r>
                        <a:rPr lang="en-US" sz="2000" b="1" dirty="0" smtClean="0">
                          <a:solidFill>
                            <a:srgbClr val="FF0000"/>
                          </a:solidFill>
                        </a:rPr>
                        <a:t>?</a:t>
                      </a:r>
                      <a:endParaRPr lang="ru-RU" sz="2000" b="1" dirty="0">
                        <a:solidFill>
                          <a:srgbClr val="FF0000"/>
                        </a:solidFill>
                      </a:endParaRPr>
                    </a:p>
                  </a:txBody>
                  <a:tcPr/>
                </a:tc>
                <a:tc>
                  <a:txBody>
                    <a:bodyPr/>
                    <a:lstStyle/>
                    <a:p>
                      <a:pPr algn="ctr"/>
                      <a:endParaRPr lang="en-US" sz="2000" b="1" dirty="0" smtClean="0">
                        <a:solidFill>
                          <a:srgbClr val="FF0000"/>
                        </a:solidFill>
                      </a:endParaRPr>
                    </a:p>
                    <a:p>
                      <a:pPr algn="ctr"/>
                      <a:r>
                        <a:rPr lang="en-US" sz="2000" b="1" dirty="0" smtClean="0">
                          <a:solidFill>
                            <a:srgbClr val="FF0000"/>
                          </a:solidFill>
                        </a:rPr>
                        <a:t>?</a:t>
                      </a:r>
                      <a:endParaRPr lang="ru-RU" sz="2000" b="1" dirty="0">
                        <a:solidFill>
                          <a:srgbClr val="FF0000"/>
                        </a:solidFill>
                      </a:endParaRPr>
                    </a:p>
                  </a:txBody>
                  <a:tcPr/>
                </a:tc>
                <a:tc>
                  <a:txBody>
                    <a:bodyPr/>
                    <a:lstStyle/>
                    <a:p>
                      <a:pPr algn="ctr"/>
                      <a:r>
                        <a:rPr lang="en-US" sz="2000" b="1" dirty="0" smtClean="0">
                          <a:solidFill>
                            <a:srgbClr val="FF0000"/>
                          </a:solidFill>
                        </a:rPr>
                        <a:t>BINP &amp; Mainz Univ.</a:t>
                      </a:r>
                    </a:p>
                    <a:p>
                      <a:pPr algn="ctr"/>
                      <a:r>
                        <a:rPr lang="en-US" sz="2000" b="1" dirty="0" smtClean="0">
                          <a:solidFill>
                            <a:srgbClr val="FF0000"/>
                          </a:solidFill>
                        </a:rPr>
                        <a:t>R &amp; D</a:t>
                      </a:r>
                    </a:p>
                    <a:p>
                      <a:pPr algn="ctr"/>
                      <a:r>
                        <a:rPr lang="en-US" sz="2000" b="1" dirty="0" smtClean="0">
                          <a:solidFill>
                            <a:srgbClr val="FF0000"/>
                          </a:solidFill>
                        </a:rPr>
                        <a:t>(very promising)</a:t>
                      </a:r>
                      <a:endParaRPr lang="ru-RU" sz="2000" b="1" dirty="0">
                        <a:solidFill>
                          <a:srgbClr val="FF0000"/>
                        </a:solidFill>
                      </a:endParaRPr>
                    </a:p>
                  </a:txBody>
                  <a:tcPr/>
                </a:tc>
              </a:tr>
            </a:tbl>
          </a:graphicData>
        </a:graphic>
      </p:graphicFrame>
    </p:spTree>
    <p:extLst>
      <p:ext uri="{BB962C8B-B14F-4D97-AF65-F5344CB8AC3E}">
        <p14:creationId xmlns:p14="http://schemas.microsoft.com/office/powerpoint/2010/main" val="343221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Группа 8"/>
          <p:cNvGrpSpPr/>
          <p:nvPr/>
        </p:nvGrpSpPr>
        <p:grpSpPr>
          <a:xfrm>
            <a:off x="-88242" y="0"/>
            <a:ext cx="9148418" cy="6400917"/>
            <a:chOff x="-88242" y="0"/>
            <a:chExt cx="9148418" cy="6400917"/>
          </a:xfrm>
        </p:grpSpPr>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88240" y="46536"/>
              <a:ext cx="2308626" cy="1268759"/>
            </a:xfrm>
            <a:prstGeom prst="rect">
              <a:avLst/>
            </a:prstGeom>
            <a:ln>
              <a:noFill/>
            </a:ln>
          </p:spPr>
        </p:pic>
        <p:sp>
          <p:nvSpPr>
            <p:cNvPr id="20" name="Rectangle 7"/>
            <p:cNvSpPr>
              <a:spLocks noChangeArrowheads="1"/>
            </p:cNvSpPr>
            <p:nvPr/>
          </p:nvSpPr>
          <p:spPr bwMode="auto">
            <a:xfrm>
              <a:off x="-75248" y="0"/>
              <a:ext cx="9135424"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2000" b="1" dirty="0" smtClean="0">
                  <a:solidFill>
                    <a:srgbClr val="000066"/>
                  </a:solidFill>
                  <a:cs typeface="Arial" pitchFamily="34" charset="0"/>
                  <a:sym typeface="Symbol" pitchFamily="18" charset="2"/>
                </a:rPr>
                <a:t>			</a:t>
              </a:r>
              <a:r>
                <a:rPr kumimoji="1" lang="en-US" altLang="ru-RU" sz="1600" b="1" dirty="0" smtClean="0">
                  <a:solidFill>
                    <a:srgbClr val="000066"/>
                  </a:solidFill>
                  <a:cs typeface="Arial" pitchFamily="34" charset="0"/>
                  <a:sym typeface="Symbol" pitchFamily="18" charset="2"/>
                </a:rPr>
                <a:t>4.</a:t>
              </a:r>
              <a:r>
                <a:rPr lang="en-US" altLang="ru-RU" sz="1600" b="1" dirty="0" smtClean="0">
                  <a:solidFill>
                    <a:srgbClr val="000066"/>
                  </a:solidFill>
                </a:rPr>
                <a:t> NICA Electron Cooler Design</a:t>
              </a:r>
            </a:p>
            <a:p>
              <a:pPr marL="342900" indent="-342900" algn="ctr" eaLnBrk="0" hangingPunct="0">
                <a:lnSpc>
                  <a:spcPct val="110000"/>
                </a:lnSpc>
                <a:defRPr/>
              </a:pPr>
              <a:r>
                <a:rPr lang="en-US" altLang="ru-RU" sz="2400" b="1" dirty="0" smtClean="0">
                  <a:solidFill>
                    <a:srgbClr val="000066"/>
                  </a:solidFill>
                </a:rPr>
                <a:t>4.4. The HV generator</a:t>
              </a:r>
            </a:p>
          </p:txBody>
        </p:sp>
        <p:pic>
          <p:nvPicPr>
            <p:cNvPr id="1027" name="Picture 3" descr="3"/>
            <p:cNvPicPr>
              <a:picLocks noChangeAspect="1" noChangeArrowheads="1"/>
            </p:cNvPicPr>
            <p:nvPr/>
          </p:nvPicPr>
          <p:blipFill>
            <a:blip r:embed="rId5" cstate="print">
              <a:extLst>
                <a:ext uri="{28A0092B-C50C-407E-A947-70E740481C1C}">
                  <a14:useLocalDpi xmlns:a14="http://schemas.microsoft.com/office/drawing/2010/main" val="0"/>
                </a:ext>
              </a:extLst>
            </a:blip>
            <a:srcRect t="6689" b="6689"/>
            <a:stretch>
              <a:fillRect/>
            </a:stretch>
          </p:blipFill>
          <p:spPr bwMode="auto">
            <a:xfrm>
              <a:off x="-88241" y="1682356"/>
              <a:ext cx="3816423" cy="47145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00"/>
            <p:cNvSpPr txBox="1">
              <a:spLocks noChangeArrowheads="1"/>
            </p:cNvSpPr>
            <p:nvPr/>
          </p:nvSpPr>
          <p:spPr bwMode="auto">
            <a:xfrm>
              <a:off x="3717972" y="1056622"/>
              <a:ext cx="5328592" cy="12003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smtClean="0">
                  <a:solidFill>
                    <a:srgbClr val="000066"/>
                  </a:solidFill>
                </a:rPr>
                <a:t>   Generator </a:t>
              </a:r>
              <a:r>
                <a:rPr lang="en-US" b="1" dirty="0">
                  <a:solidFill>
                    <a:srgbClr val="000066"/>
                  </a:solidFill>
                </a:rPr>
                <a:t>stability </a:t>
              </a:r>
              <a:r>
                <a:rPr lang="en-US" b="1" dirty="0">
                  <a:solidFill>
                    <a:srgbClr val="000066"/>
                  </a:solidFill>
                  <a:sym typeface="Symbol" pitchFamily="18" charset="2"/>
                </a:rPr>
                <a:t>V / V ~ 10</a:t>
              </a:r>
              <a:r>
                <a:rPr lang="en-US" b="1" baseline="30000" dirty="0">
                  <a:solidFill>
                    <a:srgbClr val="000066"/>
                  </a:solidFill>
                  <a:sym typeface="Symbol" pitchFamily="18" charset="2"/>
                </a:rPr>
                <a:t>-3 </a:t>
              </a:r>
              <a:r>
                <a:rPr lang="en-US" b="1" dirty="0">
                  <a:solidFill>
                    <a:srgbClr val="000066"/>
                  </a:solidFill>
                  <a:sym typeface="Symbol" pitchFamily="18" charset="2"/>
                </a:rPr>
                <a:t>, 0.5 &lt; V &lt; 2.5 kV </a:t>
              </a:r>
              <a:endParaRPr lang="en-US" b="1" dirty="0" smtClean="0">
                <a:solidFill>
                  <a:srgbClr val="000066"/>
                </a:solidFill>
                <a:sym typeface="Symbol" pitchFamily="18" charset="2"/>
              </a:endParaRPr>
            </a:p>
            <a:p>
              <a:pPr algn="ctr"/>
              <a:r>
                <a:rPr lang="en-US" b="1" dirty="0">
                  <a:solidFill>
                    <a:srgbClr val="FF0000"/>
                  </a:solidFill>
                </a:rPr>
                <a:t>Feedback</a:t>
              </a:r>
              <a:r>
                <a:rPr lang="en-US" b="1" dirty="0">
                  <a:solidFill>
                    <a:srgbClr val="000066"/>
                  </a:solidFill>
                </a:rPr>
                <a:t> via rotor voltmeter and capacity connector</a:t>
              </a:r>
              <a:endParaRPr lang="en-US" b="1" dirty="0">
                <a:solidFill>
                  <a:srgbClr val="000066"/>
                </a:solidFill>
                <a:sym typeface="Symbol" pitchFamily="18" charset="2"/>
              </a:endParaRPr>
            </a:p>
            <a:p>
              <a:r>
                <a:rPr lang="en-US" b="1" dirty="0" smtClean="0">
                  <a:solidFill>
                    <a:srgbClr val="FF0000"/>
                  </a:solidFill>
                  <a:sym typeface="Symbol" pitchFamily="18" charset="2"/>
                </a:rPr>
                <a:t>    provides stabilization </a:t>
              </a:r>
              <a:r>
                <a:rPr lang="en-US" b="1" dirty="0">
                  <a:solidFill>
                    <a:srgbClr val="FF0000"/>
                  </a:solidFill>
                  <a:sym typeface="Symbol" pitchFamily="18" charset="2"/>
                </a:rPr>
                <a:t>level up to V / V ~ </a:t>
              </a:r>
              <a:r>
                <a:rPr lang="en-US" b="1" dirty="0" smtClean="0">
                  <a:solidFill>
                    <a:srgbClr val="FF0000"/>
                  </a:solidFill>
                  <a:sym typeface="Symbol" pitchFamily="18" charset="2"/>
                </a:rPr>
                <a:t>10</a:t>
              </a:r>
              <a:r>
                <a:rPr lang="en-US" b="1" baseline="30000" dirty="0" smtClean="0">
                  <a:solidFill>
                    <a:srgbClr val="FF0000"/>
                  </a:solidFill>
                  <a:sym typeface="Symbol" pitchFamily="18" charset="2"/>
                </a:rPr>
                <a:t>-5</a:t>
              </a:r>
              <a:r>
                <a:rPr lang="en-US" b="1" dirty="0" smtClean="0">
                  <a:solidFill>
                    <a:srgbClr val="FF0000"/>
                  </a:solidFill>
                  <a:sym typeface="Symbol" pitchFamily="18" charset="2"/>
                </a:rPr>
                <a:t> </a:t>
              </a:r>
            </a:p>
            <a:p>
              <a:r>
                <a:rPr lang="en-US" b="1" dirty="0" smtClean="0">
                  <a:solidFill>
                    <a:srgbClr val="FF0000"/>
                  </a:solidFill>
                  <a:sym typeface="Symbol" pitchFamily="18" charset="2"/>
                </a:rPr>
                <a:t>    Project electron current 1 mA </a:t>
              </a:r>
              <a:endParaRPr lang="en-US" b="1" dirty="0">
                <a:solidFill>
                  <a:srgbClr val="FF0000"/>
                </a:solidFill>
                <a:sym typeface="Symbol" pitchFamily="18" charset="2"/>
              </a:endParaRPr>
            </a:p>
          </p:txBody>
        </p:sp>
        <p:sp>
          <p:nvSpPr>
            <p:cNvPr id="29" name="TextBox 28"/>
            <p:cNvSpPr txBox="1"/>
            <p:nvPr/>
          </p:nvSpPr>
          <p:spPr>
            <a:xfrm>
              <a:off x="-88242" y="1497690"/>
              <a:ext cx="3816423" cy="369332"/>
            </a:xfrm>
            <a:prstGeom prst="rect">
              <a:avLst/>
            </a:prstGeom>
            <a:solidFill>
              <a:schemeClr val="bg1"/>
            </a:solidFill>
            <a:ln>
              <a:solidFill>
                <a:schemeClr val="accent1"/>
              </a:solidFill>
            </a:ln>
          </p:spPr>
          <p:txBody>
            <a:bodyPr wrap="square" rtlCol="0">
              <a:spAutoFit/>
            </a:bodyPr>
            <a:lstStyle/>
            <a:p>
              <a:r>
                <a:rPr lang="en-US" b="1" dirty="0" smtClean="0">
                  <a:solidFill>
                    <a:srgbClr val="000066"/>
                  </a:solidFill>
                </a:rPr>
                <a:t>Voltage multiplier schematic diagram</a:t>
              </a:r>
              <a:endParaRPr lang="ru-RU" b="1" dirty="0">
                <a:solidFill>
                  <a:srgbClr val="000066"/>
                </a:solidFill>
              </a:endParaRPr>
            </a:p>
          </p:txBody>
        </p:sp>
        <p:sp>
          <p:nvSpPr>
            <p:cNvPr id="14" name="Text Box 100"/>
            <p:cNvSpPr txBox="1">
              <a:spLocks noChangeArrowheads="1"/>
            </p:cNvSpPr>
            <p:nvPr/>
          </p:nvSpPr>
          <p:spPr bwMode="auto">
            <a:xfrm>
              <a:off x="2194124" y="737564"/>
              <a:ext cx="6356431" cy="400110"/>
            </a:xfrm>
            <a:prstGeom prst="rect">
              <a:avLst/>
            </a:prstGeom>
            <a:solidFill>
              <a:schemeClr val="bg1"/>
            </a:solidFill>
            <a:ln>
              <a:noFill/>
            </a:ln>
            <a:effectLst/>
          </p:spPr>
          <p:txBody>
            <a:bodyPr wrap="square">
              <a:spAutoFit/>
            </a:bodyPr>
            <a:lstStyle/>
            <a:p>
              <a:pPr algn="ctr">
                <a:spcBef>
                  <a:spcPct val="50000"/>
                </a:spcBef>
              </a:pPr>
              <a:r>
                <a:rPr lang="en-US" sz="2000" b="1" dirty="0" smtClean="0">
                  <a:solidFill>
                    <a:srgbClr val="000066"/>
                  </a:solidFill>
                </a:rPr>
                <a:t>Lenin All-Russian Institute for </a:t>
              </a:r>
              <a:r>
                <a:rPr lang="en-US" sz="2000" b="1" dirty="0" err="1" smtClean="0">
                  <a:solidFill>
                    <a:srgbClr val="000066"/>
                  </a:solidFill>
                </a:rPr>
                <a:t>Electrotechnique</a:t>
              </a:r>
              <a:r>
                <a:rPr lang="en-US" sz="2000" b="1" dirty="0" smtClean="0">
                  <a:solidFill>
                    <a:srgbClr val="000066"/>
                  </a:solidFill>
                </a:rPr>
                <a:t> (Moscow)</a:t>
              </a: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8426" y="2204858"/>
              <a:ext cx="2966850" cy="4196059"/>
            </a:xfrm>
            <a:prstGeom prst="rect">
              <a:avLst/>
            </a:prstGeom>
          </p:spPr>
        </p:pic>
        <p:sp>
          <p:nvSpPr>
            <p:cNvPr id="5" name="TextBox 4"/>
            <p:cNvSpPr txBox="1"/>
            <p:nvPr/>
          </p:nvSpPr>
          <p:spPr>
            <a:xfrm>
              <a:off x="3954637" y="6000233"/>
              <a:ext cx="3062634" cy="369332"/>
            </a:xfrm>
            <a:prstGeom prst="rect">
              <a:avLst/>
            </a:prstGeom>
            <a:noFill/>
          </p:spPr>
          <p:txBody>
            <a:bodyPr wrap="square" rtlCol="0">
              <a:spAutoFit/>
            </a:bodyPr>
            <a:lstStyle/>
            <a:p>
              <a:r>
                <a:rPr lang="en-US" b="1" dirty="0" smtClean="0">
                  <a:solidFill>
                    <a:srgbClr val="A50021"/>
                  </a:solidFill>
                </a:rPr>
                <a:t>The middle tank of the cooler</a:t>
              </a:r>
              <a:endParaRPr lang="ru-RU" b="1" dirty="0">
                <a:solidFill>
                  <a:srgbClr val="A50021"/>
                </a:solidFill>
              </a:endParaRPr>
            </a:p>
          </p:txBody>
        </p:sp>
      </p:grpSp>
      <p:grpSp>
        <p:nvGrpSpPr>
          <p:cNvPr id="12" name="Группа 11"/>
          <p:cNvGrpSpPr/>
          <p:nvPr/>
        </p:nvGrpSpPr>
        <p:grpSpPr>
          <a:xfrm>
            <a:off x="6652574" y="2343973"/>
            <a:ext cx="2492264" cy="3226163"/>
            <a:chOff x="6652574" y="2343973"/>
            <a:chExt cx="2492264" cy="3226163"/>
          </a:xfrm>
        </p:grpSpPr>
        <p:pic>
          <p:nvPicPr>
            <p:cNvPr id="21" name="Рисунок 20"/>
            <p:cNvPicPr>
              <a:picLocks noChangeAspect="1"/>
            </p:cNvPicPr>
            <p:nvPr/>
          </p:nvPicPr>
          <p:blipFill rotWithShape="1">
            <a:blip r:embed="rId7" cstate="print">
              <a:extLst>
                <a:ext uri="{28A0092B-C50C-407E-A947-70E740481C1C}">
                  <a14:useLocalDpi xmlns:a14="http://schemas.microsoft.com/office/drawing/2010/main" val="0"/>
                </a:ext>
              </a:extLst>
            </a:blip>
            <a:srcRect l="40188" t="5916" r="5507"/>
            <a:stretch/>
          </p:blipFill>
          <p:spPr>
            <a:xfrm>
              <a:off x="6652574" y="2343973"/>
              <a:ext cx="2482850" cy="3226163"/>
            </a:xfrm>
            <a:prstGeom prst="rect">
              <a:avLst/>
            </a:prstGeom>
          </p:spPr>
        </p:pic>
        <p:sp>
          <p:nvSpPr>
            <p:cNvPr id="22" name="Text Box 100"/>
            <p:cNvSpPr txBox="1">
              <a:spLocks noChangeArrowheads="1"/>
            </p:cNvSpPr>
            <p:nvPr/>
          </p:nvSpPr>
          <p:spPr bwMode="auto">
            <a:xfrm>
              <a:off x="6652574" y="5200804"/>
              <a:ext cx="2492264" cy="369332"/>
            </a:xfrm>
            <a:prstGeom prst="rect">
              <a:avLst/>
            </a:prstGeom>
            <a:solidFill>
              <a:schemeClr val="bg1"/>
            </a:solidFill>
            <a:ln w="12700">
              <a:noFill/>
              <a:miter lim="800000"/>
              <a:headEnd/>
              <a:tailEnd/>
            </a:ln>
            <a:effectLst/>
            <a:extLst/>
          </p:spPr>
          <p:txBody>
            <a:bodyPr wrap="square">
              <a:spAutoFit/>
            </a:bodyPr>
            <a:lstStyle/>
            <a:p>
              <a:pPr algn="ctr"/>
              <a:r>
                <a:rPr lang="en-US" b="1" dirty="0" smtClean="0">
                  <a:solidFill>
                    <a:srgbClr val="000066"/>
                  </a:solidFill>
                </a:rPr>
                <a:t>   </a:t>
              </a:r>
              <a:r>
                <a:rPr lang="en-US" b="1" dirty="0" smtClean="0">
                  <a:solidFill>
                    <a:srgbClr val="336600"/>
                  </a:solidFill>
                </a:rPr>
                <a:t>Test model of 350 kV</a:t>
              </a:r>
              <a:endParaRPr lang="en-US" b="1" dirty="0">
                <a:solidFill>
                  <a:srgbClr val="336600"/>
                </a:solidFill>
                <a:sym typeface="Symbol" pitchFamily="18" charset="2"/>
              </a:endParaRPr>
            </a:p>
          </p:txBody>
        </p:sp>
        <p:sp>
          <p:nvSpPr>
            <p:cNvPr id="10" name="Прямоугольник 9"/>
            <p:cNvSpPr/>
            <p:nvPr/>
          </p:nvSpPr>
          <p:spPr>
            <a:xfrm>
              <a:off x="6652574" y="2357166"/>
              <a:ext cx="2491426" cy="3212970"/>
            </a:xfrm>
            <a:prstGeom prst="rect">
              <a:avLst/>
            </a:prstGeom>
            <a:noFill/>
            <a:ln w="190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278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Группа 47"/>
          <p:cNvGrpSpPr/>
          <p:nvPr/>
        </p:nvGrpSpPr>
        <p:grpSpPr>
          <a:xfrm>
            <a:off x="-1138" y="0"/>
            <a:ext cx="8965626" cy="6379228"/>
            <a:chOff x="-1138" y="0"/>
            <a:chExt cx="8965626" cy="6379228"/>
          </a:xfrm>
        </p:grpSpPr>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1138" y="46016"/>
              <a:ext cx="2308626" cy="1268759"/>
            </a:xfrm>
            <a:prstGeom prst="rect">
              <a:avLst/>
            </a:prstGeom>
            <a:ln>
              <a:noFill/>
            </a:ln>
          </p:spPr>
        </p:pic>
        <p:sp>
          <p:nvSpPr>
            <p:cNvPr id="20" name="Rectangle 7"/>
            <p:cNvSpPr>
              <a:spLocks noChangeArrowheads="1"/>
            </p:cNvSpPr>
            <p:nvPr/>
          </p:nvSpPr>
          <p:spPr bwMode="auto">
            <a:xfrm>
              <a:off x="179512" y="0"/>
              <a:ext cx="8784976"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2000" b="1" dirty="0" smtClean="0">
                  <a:solidFill>
                    <a:srgbClr val="000066"/>
                  </a:solidFill>
                  <a:cs typeface="Arial" pitchFamily="34" charset="0"/>
                  <a:sym typeface="Symbol" pitchFamily="18" charset="2"/>
                </a:rPr>
                <a:t>			</a:t>
              </a:r>
              <a:r>
                <a:rPr kumimoji="1" lang="en-US" altLang="ru-RU" sz="1600" b="1" dirty="0" smtClean="0">
                  <a:solidFill>
                    <a:srgbClr val="000066"/>
                  </a:solidFill>
                  <a:cs typeface="Arial" pitchFamily="34" charset="0"/>
                  <a:sym typeface="Symbol" pitchFamily="18" charset="2"/>
                </a:rPr>
                <a:t>4.</a:t>
              </a:r>
              <a:r>
                <a:rPr lang="en-US" altLang="ru-RU" sz="1600" b="1" dirty="0" smtClean="0">
                  <a:solidFill>
                    <a:srgbClr val="000066"/>
                  </a:solidFill>
                </a:rPr>
                <a:t> NICA Electron Cooler Design</a:t>
              </a:r>
            </a:p>
            <a:p>
              <a:pPr marL="342900" indent="-342900" algn="ctr" eaLnBrk="0" hangingPunct="0">
                <a:lnSpc>
                  <a:spcPct val="110000"/>
                </a:lnSpc>
                <a:defRPr/>
              </a:pPr>
              <a:r>
                <a:rPr lang="en-US" altLang="ru-RU" sz="2400" b="1" dirty="0" smtClean="0">
                  <a:solidFill>
                    <a:srgbClr val="000066"/>
                  </a:solidFill>
                </a:rPr>
                <a:t>4.5. Acceleration tubes</a:t>
              </a:r>
            </a:p>
          </p:txBody>
        </p:sp>
        <p:sp>
          <p:nvSpPr>
            <p:cNvPr id="29" name="TextBox 28"/>
            <p:cNvSpPr txBox="1"/>
            <p:nvPr/>
          </p:nvSpPr>
          <p:spPr>
            <a:xfrm>
              <a:off x="2220386" y="821588"/>
              <a:ext cx="5807998" cy="400110"/>
            </a:xfrm>
            <a:prstGeom prst="rect">
              <a:avLst/>
            </a:prstGeom>
            <a:solidFill>
              <a:schemeClr val="bg1"/>
            </a:solidFill>
            <a:ln>
              <a:noFill/>
            </a:ln>
          </p:spPr>
          <p:txBody>
            <a:bodyPr wrap="square" rtlCol="0">
              <a:spAutoFit/>
            </a:bodyPr>
            <a:lstStyle/>
            <a:p>
              <a:pPr algn="ctr"/>
              <a:r>
                <a:rPr lang="en-US" sz="2000" b="1" dirty="0" smtClean="0">
                  <a:solidFill>
                    <a:srgbClr val="000066"/>
                  </a:solidFill>
                </a:rPr>
                <a:t>The sections of the </a:t>
              </a:r>
              <a:r>
                <a:rPr lang="en-US" sz="2000" b="1" dirty="0" err="1" smtClean="0">
                  <a:solidFill>
                    <a:srgbClr val="000066"/>
                  </a:solidFill>
                </a:rPr>
                <a:t>Pelletron</a:t>
              </a:r>
              <a:r>
                <a:rPr lang="en-US" sz="2000" b="1" dirty="0" smtClean="0">
                  <a:solidFill>
                    <a:srgbClr val="000066"/>
                  </a:solidFill>
                </a:rPr>
                <a:t>/NEC acceleration tubes</a:t>
              </a:r>
              <a:endParaRPr lang="ru-RU" sz="2000" b="1" dirty="0">
                <a:solidFill>
                  <a:srgbClr val="000066"/>
                </a:solidFill>
              </a:endParaRPr>
            </a:p>
          </p:txBody>
        </p:sp>
        <p:pic>
          <p:nvPicPr>
            <p:cNvPr id="4" name="Рисунок 3"/>
            <p:cNvPicPr>
              <a:picLocks noChangeAspect="1"/>
            </p:cNvPicPr>
            <p:nvPr/>
          </p:nvPicPr>
          <p:blipFill rotWithShape="1">
            <a:blip r:embed="rId5" cstate="print">
              <a:extLst>
                <a:ext uri="{28A0092B-C50C-407E-A947-70E740481C1C}">
                  <a14:useLocalDpi xmlns:a14="http://schemas.microsoft.com/office/drawing/2010/main" val="0"/>
                </a:ext>
              </a:extLst>
            </a:blip>
            <a:srcRect l="32071" t="7526" r="5551" b="7986"/>
            <a:stretch/>
          </p:blipFill>
          <p:spPr>
            <a:xfrm>
              <a:off x="362309" y="1271376"/>
              <a:ext cx="2478194" cy="4748633"/>
            </a:xfrm>
            <a:prstGeom prst="rect">
              <a:avLst/>
            </a:prstGeom>
            <a:ln>
              <a:solidFill>
                <a:srgbClr val="008000"/>
              </a:solidFill>
            </a:ln>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488889" y="3574003"/>
              <a:ext cx="2795437" cy="2096578"/>
            </a:xfrm>
            <a:prstGeom prst="rect">
              <a:avLst/>
            </a:prstGeom>
          </p:spPr>
        </p:pic>
        <p:sp>
          <p:nvSpPr>
            <p:cNvPr id="23" name="TextBox 22"/>
            <p:cNvSpPr txBox="1"/>
            <p:nvPr/>
          </p:nvSpPr>
          <p:spPr>
            <a:xfrm>
              <a:off x="362309" y="6009896"/>
              <a:ext cx="4572589" cy="369332"/>
            </a:xfrm>
            <a:prstGeom prst="rect">
              <a:avLst/>
            </a:prstGeom>
            <a:solidFill>
              <a:schemeClr val="bg1"/>
            </a:solidFill>
            <a:ln>
              <a:solidFill>
                <a:srgbClr val="3333FF"/>
              </a:solidFill>
            </a:ln>
          </p:spPr>
          <p:txBody>
            <a:bodyPr wrap="square" rtlCol="0">
              <a:spAutoFit/>
            </a:bodyPr>
            <a:lstStyle/>
            <a:p>
              <a:pPr algn="ctr"/>
              <a:r>
                <a:rPr lang="en-US" b="1" dirty="0" smtClean="0">
                  <a:solidFill>
                    <a:srgbClr val="000066"/>
                  </a:solidFill>
                </a:rPr>
                <a:t>The drawing of the section  and its photo </a:t>
              </a:r>
              <a:endParaRPr lang="ru-RU" b="1" dirty="0">
                <a:solidFill>
                  <a:srgbClr val="000066"/>
                </a:solidFill>
              </a:endParaRPr>
            </a:p>
          </p:txBody>
        </p:sp>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2005" y="1265516"/>
              <a:ext cx="2308581" cy="1731436"/>
            </a:xfrm>
            <a:prstGeom prst="rect">
              <a:avLst/>
            </a:prstGeom>
          </p:spPr>
        </p:pic>
        <p:sp>
          <p:nvSpPr>
            <p:cNvPr id="24" name="TextBox 23"/>
            <p:cNvSpPr txBox="1"/>
            <p:nvPr/>
          </p:nvSpPr>
          <p:spPr>
            <a:xfrm>
              <a:off x="5319508" y="1271376"/>
              <a:ext cx="3312368" cy="984885"/>
            </a:xfrm>
            <a:prstGeom prst="rect">
              <a:avLst/>
            </a:prstGeom>
            <a:solidFill>
              <a:schemeClr val="bg1"/>
            </a:solidFill>
            <a:ln>
              <a:noFill/>
            </a:ln>
          </p:spPr>
          <p:txBody>
            <a:bodyPr wrap="square" rtlCol="0">
              <a:spAutoFit/>
            </a:bodyPr>
            <a:lstStyle/>
            <a:p>
              <a:pPr algn="ctr"/>
              <a:r>
                <a:rPr lang="en-US" sz="2000" b="1" dirty="0" smtClean="0">
                  <a:solidFill>
                    <a:srgbClr val="000066"/>
                  </a:solidFill>
                </a:rPr>
                <a:t>Dismantling </a:t>
              </a:r>
              <a:r>
                <a:rPr lang="en-US" sz="2000" b="1" dirty="0">
                  <a:solidFill>
                    <a:srgbClr val="000066"/>
                  </a:solidFill>
                </a:rPr>
                <a:t>and </a:t>
              </a:r>
              <a:r>
                <a:rPr lang="en-US" sz="2000" b="1" dirty="0" smtClean="0">
                  <a:solidFill>
                    <a:srgbClr val="000066"/>
                  </a:solidFill>
                </a:rPr>
                <a:t>packing </a:t>
              </a:r>
            </a:p>
            <a:p>
              <a:pPr algn="ctr"/>
              <a:r>
                <a:rPr lang="en-US" sz="2000" b="1" dirty="0" smtClean="0">
                  <a:solidFill>
                    <a:srgbClr val="000066"/>
                  </a:solidFill>
                </a:rPr>
                <a:t>of the </a:t>
              </a:r>
              <a:r>
                <a:rPr lang="en-US" sz="2000" b="1" dirty="0" err="1" smtClean="0">
                  <a:solidFill>
                    <a:srgbClr val="000066"/>
                  </a:solidFill>
                </a:rPr>
                <a:t>Pelletron</a:t>
              </a:r>
              <a:r>
                <a:rPr lang="en-US" sz="2000" b="1" dirty="0" smtClean="0">
                  <a:solidFill>
                    <a:srgbClr val="000066"/>
                  </a:solidFill>
                </a:rPr>
                <a:t> tubes</a:t>
              </a:r>
            </a:p>
            <a:p>
              <a:pPr algn="ctr"/>
              <a:r>
                <a:rPr lang="en-US" b="1" dirty="0" smtClean="0">
                  <a:solidFill>
                    <a:srgbClr val="000066"/>
                  </a:solidFill>
                </a:rPr>
                <a:t>9 – 10 December 2013</a:t>
              </a:r>
              <a:endParaRPr lang="ru-RU" b="1" dirty="0">
                <a:solidFill>
                  <a:srgbClr val="000066"/>
                </a:solidFill>
              </a:endParaRPr>
            </a:p>
          </p:txBody>
        </p:sp>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50085" y="2245263"/>
              <a:ext cx="3258989" cy="2444242"/>
            </a:xfrm>
            <a:prstGeom prst="rect">
              <a:avLst/>
            </a:prstGeom>
          </p:spPr>
        </p:pic>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16216" y="4768083"/>
              <a:ext cx="1908547" cy="1431410"/>
            </a:xfrm>
            <a:prstGeom prst="rect">
              <a:avLst/>
            </a:prstGeom>
          </p:spPr>
        </p:pic>
        <p:cxnSp>
          <p:nvCxnSpPr>
            <p:cNvPr id="25" name="Прямая соединительная линия 24"/>
            <p:cNvCxnSpPr/>
            <p:nvPr/>
          </p:nvCxnSpPr>
          <p:spPr>
            <a:xfrm>
              <a:off x="2932005" y="1227558"/>
              <a:ext cx="581645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911071" y="1221698"/>
              <a:ext cx="0" cy="18472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8748464" y="1227558"/>
              <a:ext cx="0" cy="5081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2911071" y="3068960"/>
              <a:ext cx="23295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240586" y="3068960"/>
              <a:ext cx="0" cy="32403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5240586" y="6309320"/>
              <a:ext cx="35196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212431" y="4831992"/>
              <a:ext cx="1255605" cy="1477328"/>
            </a:xfrm>
            <a:prstGeom prst="rect">
              <a:avLst/>
            </a:prstGeom>
            <a:noFill/>
            <a:ln>
              <a:noFill/>
            </a:ln>
          </p:spPr>
          <p:txBody>
            <a:bodyPr wrap="square" rtlCol="0">
              <a:spAutoFit/>
            </a:bodyPr>
            <a:lstStyle/>
            <a:p>
              <a:pPr algn="ctr"/>
              <a:r>
                <a:rPr lang="en-US" b="1" dirty="0" smtClean="0">
                  <a:solidFill>
                    <a:srgbClr val="000066"/>
                  </a:solidFill>
                  <a:latin typeface="Lucida Calligraphy" pitchFamily="66" charset="0"/>
                </a:rPr>
                <a:t>The experts and </a:t>
              </a:r>
            </a:p>
            <a:p>
              <a:pPr algn="ctr"/>
              <a:r>
                <a:rPr lang="en-US" b="1" dirty="0" smtClean="0">
                  <a:solidFill>
                    <a:srgbClr val="000066"/>
                  </a:solidFill>
                  <a:latin typeface="Lucida Calligraphy" pitchFamily="66" charset="0"/>
                </a:rPr>
                <a:t>the porter</a:t>
              </a:r>
              <a:endParaRPr lang="ru-RU" b="1" dirty="0">
                <a:solidFill>
                  <a:srgbClr val="000066"/>
                </a:solidFill>
              </a:endParaRPr>
            </a:p>
          </p:txBody>
        </p:sp>
      </p:grpSp>
    </p:spTree>
    <p:extLst>
      <p:ext uri="{BB962C8B-B14F-4D97-AF65-F5344CB8AC3E}">
        <p14:creationId xmlns:p14="http://schemas.microsoft.com/office/powerpoint/2010/main" val="190897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Группа 17"/>
          <p:cNvGrpSpPr/>
          <p:nvPr/>
        </p:nvGrpSpPr>
        <p:grpSpPr>
          <a:xfrm>
            <a:off x="501009" y="497108"/>
            <a:ext cx="8367712" cy="5672831"/>
            <a:chOff x="491955" y="379413"/>
            <a:chExt cx="8367712" cy="5672831"/>
          </a:xfrm>
        </p:grpSpPr>
        <p:sp>
          <p:nvSpPr>
            <p:cNvPr id="11" name="Text Box 2"/>
            <p:cNvSpPr txBox="1">
              <a:spLocks noChangeArrowheads="1"/>
            </p:cNvSpPr>
            <p:nvPr/>
          </p:nvSpPr>
          <p:spPr bwMode="auto">
            <a:xfrm>
              <a:off x="1784350" y="379413"/>
              <a:ext cx="5543550" cy="51911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marL="342900" indent="-342900" algn="ctr"/>
              <a:r>
                <a:rPr lang="en-US" altLang="ru-RU" sz="2800" b="1" dirty="0" smtClean="0">
                  <a:solidFill>
                    <a:srgbClr val="CC0000"/>
                  </a:solidFill>
                </a:rPr>
                <a:t>Outline</a:t>
              </a:r>
              <a:endParaRPr lang="en-US" altLang="ru-RU" sz="2800" b="1" dirty="0">
                <a:solidFill>
                  <a:srgbClr val="CC0000"/>
                </a:solidFill>
              </a:endParaRPr>
            </a:p>
          </p:txBody>
        </p:sp>
        <p:sp>
          <p:nvSpPr>
            <p:cNvPr id="12" name="Rectangle 7"/>
            <p:cNvSpPr>
              <a:spLocks noChangeArrowheads="1"/>
            </p:cNvSpPr>
            <p:nvPr/>
          </p:nvSpPr>
          <p:spPr bwMode="auto">
            <a:xfrm>
              <a:off x="491955" y="898525"/>
              <a:ext cx="8367712" cy="515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lnSpc>
                  <a:spcPct val="110000"/>
                </a:lnSpc>
                <a:defRPr/>
              </a:pPr>
              <a:r>
                <a:rPr kumimoji="1" lang="en-US" sz="2000" b="1" dirty="0">
                  <a:solidFill>
                    <a:srgbClr val="0000CC"/>
                  </a:solidFill>
                  <a:cs typeface="Arial" pitchFamily="34" charset="0"/>
                </a:rPr>
                <a:t>Introduction: Why do we need HV E-Cooler for the NICA Collider</a:t>
              </a:r>
            </a:p>
            <a:p>
              <a:pPr eaLnBrk="0" hangingPunct="0">
                <a:lnSpc>
                  <a:spcPct val="110000"/>
                </a:lnSpc>
                <a:defRPr/>
              </a:pPr>
              <a:r>
                <a:rPr kumimoji="1" lang="en-US" sz="2000" b="1" dirty="0">
                  <a:solidFill>
                    <a:srgbClr val="0000CC"/>
                  </a:solidFill>
                  <a:cs typeface="Arial" pitchFamily="34" charset="0"/>
                </a:rPr>
                <a:t>1. The experience we have</a:t>
              </a:r>
            </a:p>
            <a:p>
              <a:pPr eaLnBrk="0" hangingPunct="0">
                <a:lnSpc>
                  <a:spcPct val="110000"/>
                </a:lnSpc>
                <a:defRPr/>
              </a:pPr>
              <a:r>
                <a:rPr kumimoji="1" lang="en-US" sz="2000" b="1" dirty="0">
                  <a:solidFill>
                    <a:srgbClr val="0000CC"/>
                  </a:solidFill>
                  <a:cs typeface="Arial" pitchFamily="34" charset="0"/>
                </a:rPr>
                <a:t>2. HV and HE electron coolers </a:t>
              </a:r>
            </a:p>
            <a:p>
              <a:pPr marL="342900" indent="-342900" eaLnBrk="0" hangingPunct="0">
                <a:lnSpc>
                  <a:spcPct val="110000"/>
                </a:lnSpc>
                <a:defRPr/>
              </a:pPr>
              <a:r>
                <a:rPr kumimoji="1" lang="en-US" sz="2000" b="1" dirty="0">
                  <a:solidFill>
                    <a:srgbClr val="0000CC"/>
                  </a:solidFill>
                  <a:cs typeface="Arial" pitchFamily="34" charset="0"/>
                  <a:sym typeface="Symbol" pitchFamily="18" charset="2"/>
                </a:rPr>
                <a:t>3. The concepts</a:t>
              </a:r>
            </a:p>
            <a:p>
              <a:pPr marL="342900" indent="-342900" eaLnBrk="0" hangingPunct="0">
                <a:lnSpc>
                  <a:spcPct val="110000"/>
                </a:lnSpc>
                <a:defRPr/>
              </a:pPr>
              <a:r>
                <a:rPr lang="en-US" altLang="ru-RU" sz="2000" b="1" dirty="0">
                  <a:solidFill>
                    <a:srgbClr val="0000CC"/>
                  </a:solidFill>
                </a:rPr>
                <a:t>	3.1. </a:t>
              </a:r>
              <a:r>
                <a:rPr kumimoji="1" lang="en-US" sz="2000" b="1" dirty="0">
                  <a:solidFill>
                    <a:srgbClr val="0000CC"/>
                  </a:solidFill>
                  <a:cs typeface="Arial" pitchFamily="34" charset="0"/>
                  <a:sym typeface="Symbol" pitchFamily="18" charset="2"/>
                </a:rPr>
                <a:t>The first concepts – two beams or not…</a:t>
              </a:r>
            </a:p>
            <a:p>
              <a:pPr marL="342900" indent="-342900" eaLnBrk="0" hangingPunct="0">
                <a:lnSpc>
                  <a:spcPct val="110000"/>
                </a:lnSpc>
                <a:defRPr/>
              </a:pPr>
              <a:r>
                <a:rPr kumimoji="1" lang="en-US" altLang="ru-RU" sz="2000" b="1" dirty="0">
                  <a:solidFill>
                    <a:srgbClr val="0000CC"/>
                  </a:solidFill>
                  <a:cs typeface="Arial" pitchFamily="34" charset="0"/>
                  <a:sym typeface="Symbol" pitchFamily="18" charset="2"/>
                </a:rPr>
                <a:t>	3.2. Two </a:t>
              </a:r>
              <a:r>
                <a:rPr lang="en-US" altLang="ru-RU" sz="2000" b="1" dirty="0">
                  <a:solidFill>
                    <a:srgbClr val="0000CC"/>
                  </a:solidFill>
                </a:rPr>
                <a:t>concepts of the HV electron cooler with two electron beams</a:t>
              </a:r>
            </a:p>
            <a:p>
              <a:pPr marL="342900" indent="-342900" eaLnBrk="0" hangingPunct="0">
                <a:lnSpc>
                  <a:spcPct val="110000"/>
                </a:lnSpc>
                <a:defRPr/>
              </a:pPr>
              <a:r>
                <a:rPr lang="en-US" altLang="ru-RU" sz="2000" b="1" dirty="0">
                  <a:solidFill>
                    <a:srgbClr val="0000CC"/>
                  </a:solidFill>
                </a:rPr>
                <a:t>	</a:t>
              </a:r>
              <a:r>
                <a:rPr kumimoji="1" lang="en-US" altLang="ru-RU" sz="2000" b="1" dirty="0">
                  <a:solidFill>
                    <a:srgbClr val="0000CC"/>
                  </a:solidFill>
                  <a:cs typeface="Arial" pitchFamily="34" charset="0"/>
                  <a:sym typeface="Symbol" pitchFamily="18" charset="2"/>
                </a:rPr>
                <a:t>3.3. SC solenoids – what superconductor?</a:t>
              </a:r>
            </a:p>
            <a:p>
              <a:pPr marL="342900" indent="-342900" eaLnBrk="0" hangingPunct="0">
                <a:lnSpc>
                  <a:spcPct val="110000"/>
                </a:lnSpc>
                <a:defRPr/>
              </a:pPr>
              <a:r>
                <a:rPr kumimoji="1" lang="en-US" altLang="ru-RU" sz="2000" b="1" dirty="0">
                  <a:solidFill>
                    <a:srgbClr val="0000CC"/>
                  </a:solidFill>
                  <a:cs typeface="Arial" pitchFamily="34" charset="0"/>
                  <a:sym typeface="Symbol" pitchFamily="18" charset="2"/>
                </a:rPr>
                <a:t>4.</a:t>
              </a:r>
              <a:r>
                <a:rPr lang="en-US" altLang="ru-RU" sz="2000" b="1" dirty="0">
                  <a:solidFill>
                    <a:srgbClr val="0000CC"/>
                  </a:solidFill>
                </a:rPr>
                <a:t> NICA Electron Cooler Design</a:t>
              </a:r>
            </a:p>
            <a:p>
              <a:pPr marL="342900" indent="-342900" eaLnBrk="0" hangingPunct="0">
                <a:lnSpc>
                  <a:spcPct val="110000"/>
                </a:lnSpc>
                <a:defRPr/>
              </a:pPr>
              <a:r>
                <a:rPr kumimoji="1" lang="en-US" altLang="ru-RU" sz="2000" b="1" dirty="0">
                  <a:solidFill>
                    <a:srgbClr val="0000CC"/>
                  </a:solidFill>
                  <a:cs typeface="Arial" pitchFamily="34" charset="0"/>
                  <a:sym typeface="Symbol" pitchFamily="18" charset="2"/>
                </a:rPr>
                <a:t>	</a:t>
              </a:r>
              <a:r>
                <a:rPr lang="en-US" altLang="ru-RU" sz="2000" b="1" dirty="0">
                  <a:solidFill>
                    <a:srgbClr val="0000CC"/>
                  </a:solidFill>
                </a:rPr>
                <a:t>4.1. The General View</a:t>
              </a:r>
            </a:p>
            <a:p>
              <a:pPr marL="342900" indent="-342900" eaLnBrk="0" hangingPunct="0">
                <a:lnSpc>
                  <a:spcPct val="110000"/>
                </a:lnSpc>
                <a:defRPr/>
              </a:pPr>
              <a:r>
                <a:rPr lang="en-US" altLang="ru-RU" sz="2000" b="1" dirty="0">
                  <a:solidFill>
                    <a:srgbClr val="0000CC"/>
                  </a:solidFill>
                </a:rPr>
                <a:t>	</a:t>
              </a:r>
              <a:r>
                <a:rPr kumimoji="1" lang="en-US" altLang="ru-RU" sz="2000" b="1" dirty="0">
                  <a:solidFill>
                    <a:srgbClr val="0000CC"/>
                  </a:solidFill>
                  <a:cs typeface="Arial" pitchFamily="34" charset="0"/>
                  <a:sym typeface="Symbol" pitchFamily="18" charset="2"/>
                </a:rPr>
                <a:t>4.2. The tank with the acceleration/</a:t>
              </a:r>
              <a:r>
                <a:rPr kumimoji="1" lang="en-US" altLang="ru-RU" sz="2000" b="1" dirty="0" err="1">
                  <a:solidFill>
                    <a:srgbClr val="0000CC"/>
                  </a:solidFill>
                  <a:cs typeface="Arial" pitchFamily="34" charset="0"/>
                  <a:sym typeface="Symbol" pitchFamily="18" charset="2"/>
                </a:rPr>
                <a:t>decelaration</a:t>
              </a:r>
              <a:r>
                <a:rPr kumimoji="1" lang="en-US" altLang="ru-RU" sz="2000" b="1" dirty="0">
                  <a:solidFill>
                    <a:srgbClr val="0000CC"/>
                  </a:solidFill>
                  <a:cs typeface="Arial" pitchFamily="34" charset="0"/>
                  <a:sym typeface="Symbol" pitchFamily="18" charset="2"/>
                </a:rPr>
                <a:t> tubes</a:t>
              </a:r>
              <a:endParaRPr lang="en-US" altLang="ru-RU" sz="2000" b="1" dirty="0">
                <a:solidFill>
                  <a:srgbClr val="0000CC"/>
                </a:solidFill>
              </a:endParaRPr>
            </a:p>
            <a:p>
              <a:pPr marL="342900" indent="-342900" eaLnBrk="0" hangingPunct="0">
                <a:lnSpc>
                  <a:spcPct val="110000"/>
                </a:lnSpc>
                <a:defRPr/>
              </a:pPr>
              <a:r>
                <a:rPr lang="en-US" altLang="ru-RU" sz="2000" b="1" dirty="0">
                  <a:solidFill>
                    <a:srgbClr val="0000CC"/>
                  </a:solidFill>
                </a:rPr>
                <a:t>	</a:t>
              </a:r>
              <a:r>
                <a:rPr kumimoji="1" lang="en-US" altLang="ru-RU" sz="2000" b="1" dirty="0">
                  <a:solidFill>
                    <a:srgbClr val="0000CC"/>
                  </a:solidFill>
                  <a:cs typeface="Arial" pitchFamily="34" charset="0"/>
                  <a:sym typeface="Symbol" pitchFamily="18" charset="2"/>
                </a:rPr>
                <a:t>4.3. The conic solenoid</a:t>
              </a:r>
            </a:p>
            <a:p>
              <a:pPr marL="342900" indent="-342900" eaLnBrk="0" hangingPunct="0">
                <a:lnSpc>
                  <a:spcPct val="110000"/>
                </a:lnSpc>
                <a:defRPr/>
              </a:pPr>
              <a:r>
                <a:rPr kumimoji="1" lang="en-US" altLang="ru-RU" sz="2000" b="1" dirty="0">
                  <a:solidFill>
                    <a:srgbClr val="0000CC"/>
                  </a:solidFill>
                  <a:cs typeface="Arial" pitchFamily="34" charset="0"/>
                  <a:sym typeface="Symbol" pitchFamily="18" charset="2"/>
                </a:rPr>
                <a:t>	</a:t>
              </a:r>
              <a:r>
                <a:rPr lang="en-US" altLang="ru-RU" sz="2000" b="1" dirty="0">
                  <a:solidFill>
                    <a:srgbClr val="0000CC"/>
                  </a:solidFill>
                </a:rPr>
                <a:t>4.4. The HV generator</a:t>
              </a:r>
            </a:p>
            <a:p>
              <a:pPr marL="342900" indent="-342900" eaLnBrk="0" hangingPunct="0">
                <a:lnSpc>
                  <a:spcPct val="110000"/>
                </a:lnSpc>
                <a:defRPr/>
              </a:pPr>
              <a:r>
                <a:rPr lang="en-US" altLang="ru-RU" sz="2000" b="1" dirty="0">
                  <a:solidFill>
                    <a:srgbClr val="0000CC"/>
                  </a:solidFill>
                </a:rPr>
                <a:t>	4.5. Acceleration tubes</a:t>
              </a:r>
            </a:p>
            <a:p>
              <a:pPr marL="342900" indent="-342900" eaLnBrk="0" hangingPunct="0">
                <a:lnSpc>
                  <a:spcPct val="110000"/>
                </a:lnSpc>
                <a:defRPr/>
              </a:pPr>
              <a:r>
                <a:rPr lang="en-US" altLang="ru-RU" sz="2000" b="1" dirty="0">
                  <a:solidFill>
                    <a:srgbClr val="0000CC"/>
                  </a:solidFill>
                </a:rPr>
                <a:t>	4.6. Modeling of the cooler elements</a:t>
              </a:r>
            </a:p>
            <a:p>
              <a:pPr marL="342900" indent="-342900" eaLnBrk="0" hangingPunct="0">
                <a:lnSpc>
                  <a:spcPct val="110000"/>
                </a:lnSpc>
                <a:defRPr/>
              </a:pPr>
              <a:r>
                <a:rPr lang="en-US" altLang="ru-RU" sz="2000" b="1" dirty="0">
                  <a:solidFill>
                    <a:srgbClr val="0000CC"/>
                  </a:solidFill>
                </a:rPr>
                <a:t>Concluding remarks</a:t>
              </a:r>
              <a:endParaRPr lang="en-US" altLang="ru-RU" sz="2000" b="1" dirty="0">
                <a:solidFill>
                  <a:srgbClr val="0000CC"/>
                </a:solidFill>
                <a:sym typeface="Apple Chancery"/>
              </a:endParaRPr>
            </a:p>
          </p:txBody>
        </p:sp>
      </p:grpSp>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6992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Рисунок 7"/>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1138" y="46016"/>
            <a:ext cx="2308626" cy="1268759"/>
          </a:xfrm>
          <a:prstGeom prst="rect">
            <a:avLst/>
          </a:prstGeom>
          <a:ln>
            <a:noFill/>
          </a:ln>
        </p:spPr>
      </p:pic>
      <p:sp>
        <p:nvSpPr>
          <p:cNvPr id="20" name="Rectangle 7"/>
          <p:cNvSpPr>
            <a:spLocks noChangeArrowheads="1"/>
          </p:cNvSpPr>
          <p:nvPr/>
        </p:nvSpPr>
        <p:spPr bwMode="auto">
          <a:xfrm>
            <a:off x="179512" y="0"/>
            <a:ext cx="8784976"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altLang="ru-RU" sz="2000" b="1" dirty="0" smtClean="0">
                <a:solidFill>
                  <a:srgbClr val="000066"/>
                </a:solidFill>
                <a:cs typeface="Arial" pitchFamily="34" charset="0"/>
                <a:sym typeface="Symbol" pitchFamily="18" charset="2"/>
              </a:rPr>
              <a:t>			</a:t>
            </a:r>
            <a:r>
              <a:rPr kumimoji="1" lang="en-US" altLang="ru-RU" sz="1600" b="1" dirty="0" smtClean="0">
                <a:solidFill>
                  <a:srgbClr val="000066"/>
                </a:solidFill>
                <a:cs typeface="Arial" pitchFamily="34" charset="0"/>
                <a:sym typeface="Symbol" pitchFamily="18" charset="2"/>
              </a:rPr>
              <a:t>4.</a:t>
            </a:r>
            <a:r>
              <a:rPr lang="en-US" altLang="ru-RU" sz="1600" b="1" dirty="0" smtClean="0">
                <a:solidFill>
                  <a:srgbClr val="000066"/>
                </a:solidFill>
              </a:rPr>
              <a:t> NICA Electron Cooler Design</a:t>
            </a:r>
          </a:p>
          <a:p>
            <a:pPr marL="342900" indent="-342900" algn="ctr" eaLnBrk="0" hangingPunct="0">
              <a:lnSpc>
                <a:spcPct val="110000"/>
              </a:lnSpc>
              <a:defRPr/>
            </a:pPr>
            <a:r>
              <a:rPr lang="en-US" altLang="ru-RU" sz="2400" b="1" dirty="0">
                <a:solidFill>
                  <a:srgbClr val="000066"/>
                </a:solidFill>
              </a:rPr>
              <a:t>4.6. Modeling of the </a:t>
            </a:r>
            <a:r>
              <a:rPr lang="en-US" altLang="ru-RU" sz="2400" b="1" dirty="0" smtClean="0">
                <a:solidFill>
                  <a:srgbClr val="000066"/>
                </a:solidFill>
              </a:rPr>
              <a:t>Cooler Elements</a:t>
            </a:r>
          </a:p>
        </p:txBody>
      </p:sp>
      <p:sp>
        <p:nvSpPr>
          <p:cNvPr id="29" name="TextBox 28"/>
          <p:cNvSpPr txBox="1"/>
          <p:nvPr/>
        </p:nvSpPr>
        <p:spPr>
          <a:xfrm>
            <a:off x="264239" y="837152"/>
            <a:ext cx="8615521" cy="1852815"/>
          </a:xfrm>
          <a:prstGeom prst="rect">
            <a:avLst/>
          </a:prstGeom>
          <a:noFill/>
          <a:ln>
            <a:noFill/>
          </a:ln>
        </p:spPr>
        <p:txBody>
          <a:bodyPr wrap="square" rtlCol="0">
            <a:spAutoFit/>
          </a:bodyPr>
          <a:lstStyle/>
          <a:p>
            <a:pPr marL="342900" indent="-342900" eaLnBrk="0" hangingPunct="0">
              <a:lnSpc>
                <a:spcPct val="110000"/>
              </a:lnSpc>
              <a:defRPr/>
            </a:pPr>
            <a:r>
              <a:rPr lang="en-US" altLang="ru-RU" sz="2400" b="1" dirty="0" smtClean="0">
                <a:solidFill>
                  <a:srgbClr val="0000CC"/>
                </a:solidFill>
              </a:rPr>
              <a:t>				The test bench “</a:t>
            </a:r>
            <a:r>
              <a:rPr lang="en-US" altLang="ru-RU" sz="2400" b="1" dirty="0" err="1" smtClean="0">
                <a:solidFill>
                  <a:srgbClr val="0000CC"/>
                </a:solidFill>
              </a:rPr>
              <a:t>Recuperator</a:t>
            </a:r>
            <a:r>
              <a:rPr lang="en-US" altLang="ru-RU" sz="2400" b="1" dirty="0" smtClean="0">
                <a:solidFill>
                  <a:srgbClr val="0000CC"/>
                </a:solidFill>
              </a:rPr>
              <a:t>” – </a:t>
            </a:r>
          </a:p>
          <a:p>
            <a:pPr algn="just" eaLnBrk="0" hangingPunct="0">
              <a:lnSpc>
                <a:spcPct val="110000"/>
              </a:lnSpc>
              <a:defRPr/>
            </a:pPr>
            <a:r>
              <a:rPr lang="en-US" altLang="ru-RU" sz="2000" b="1" dirty="0" smtClean="0">
                <a:solidFill>
                  <a:srgbClr val="0000CC"/>
                </a:solidFill>
              </a:rPr>
              <a:t>- it was used at the end of the 1980</a:t>
            </a:r>
            <a:r>
              <a:rPr lang="en-US" altLang="ru-RU" sz="2000" b="1" baseline="30000" dirty="0" smtClean="0">
                <a:solidFill>
                  <a:srgbClr val="0000CC"/>
                </a:solidFill>
              </a:rPr>
              <a:t>th</a:t>
            </a:r>
            <a:r>
              <a:rPr lang="en-US" altLang="ru-RU" sz="2000" b="1" dirty="0" smtClean="0">
                <a:solidFill>
                  <a:srgbClr val="0000CC"/>
                </a:solidFill>
              </a:rPr>
              <a:t> – beginning of the 1990</a:t>
            </a:r>
            <a:r>
              <a:rPr lang="en-US" altLang="ru-RU" sz="2000" b="1" baseline="30000" dirty="0" smtClean="0">
                <a:solidFill>
                  <a:srgbClr val="0000CC"/>
                </a:solidFill>
              </a:rPr>
              <a:t>th</a:t>
            </a:r>
            <a:r>
              <a:rPr lang="en-US" altLang="ru-RU" sz="2000" b="1" dirty="0" smtClean="0">
                <a:solidFill>
                  <a:srgbClr val="0000CC"/>
                </a:solidFill>
              </a:rPr>
              <a:t> for test of the electron collector and electron gun for the electron cooler of LEAR and is used today for development of the elements of HV electron cooler of the NICA </a:t>
            </a:r>
            <a:r>
              <a:rPr lang="en-US" altLang="ru-RU" sz="2000" b="1" dirty="0">
                <a:solidFill>
                  <a:srgbClr val="0000CC"/>
                </a:solidFill>
              </a:rPr>
              <a:t>C</a:t>
            </a:r>
            <a:r>
              <a:rPr lang="en-US" altLang="ru-RU" sz="2000" b="1" dirty="0" smtClean="0">
                <a:solidFill>
                  <a:srgbClr val="0000CC"/>
                </a:solidFill>
              </a:rPr>
              <a:t>ollider.</a:t>
            </a:r>
            <a:endParaRPr lang="en-US" altLang="ru-RU" sz="2000" b="1" dirty="0">
              <a:solidFill>
                <a:srgbClr val="0000CC"/>
              </a:solidFill>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128" y="2708920"/>
            <a:ext cx="3803915" cy="2852936"/>
          </a:xfrm>
          <a:prstGeom prst="rect">
            <a:avLst/>
          </a:prstGeom>
        </p:spPr>
      </p:pic>
      <p:sp>
        <p:nvSpPr>
          <p:cNvPr id="11" name="TextBox 10"/>
          <p:cNvSpPr txBox="1"/>
          <p:nvPr/>
        </p:nvSpPr>
        <p:spPr>
          <a:xfrm>
            <a:off x="4072042" y="2743468"/>
            <a:ext cx="4676421" cy="2783839"/>
          </a:xfrm>
          <a:prstGeom prst="rect">
            <a:avLst/>
          </a:prstGeom>
          <a:solidFill>
            <a:schemeClr val="bg1"/>
          </a:solidFill>
          <a:ln>
            <a:noFill/>
          </a:ln>
        </p:spPr>
        <p:txBody>
          <a:bodyPr wrap="square" rtlCol="0">
            <a:spAutoFit/>
          </a:bodyPr>
          <a:lstStyle/>
          <a:p>
            <a:pPr algn="just" eaLnBrk="0" hangingPunct="0">
              <a:lnSpc>
                <a:spcPct val="110000"/>
              </a:lnSpc>
              <a:defRPr/>
            </a:pPr>
            <a:r>
              <a:rPr lang="en-US" altLang="ru-RU" sz="2000" b="1" dirty="0" smtClean="0">
                <a:solidFill>
                  <a:srgbClr val="0000CC"/>
                </a:solidFill>
              </a:rPr>
              <a:t>The test bench is a good training ground for young researchers. The Electron Cooling Group of </a:t>
            </a:r>
            <a:r>
              <a:rPr lang="en-US" altLang="ru-RU" sz="2000" b="1" dirty="0" err="1" smtClean="0">
                <a:solidFill>
                  <a:srgbClr val="0000CC"/>
                </a:solidFill>
              </a:rPr>
              <a:t>Dzhelepov</a:t>
            </a:r>
            <a:r>
              <a:rPr lang="en-US" altLang="ru-RU" sz="2000" b="1" dirty="0" smtClean="0">
                <a:solidFill>
                  <a:srgbClr val="0000CC"/>
                </a:solidFill>
              </a:rPr>
              <a:t> Lab. </a:t>
            </a:r>
            <a:r>
              <a:rPr lang="en-US" altLang="ru-RU" sz="2000" b="1" dirty="0">
                <a:solidFill>
                  <a:srgbClr val="0000CC"/>
                </a:solidFill>
              </a:rPr>
              <a:t>o</a:t>
            </a:r>
            <a:r>
              <a:rPr lang="en-US" altLang="ru-RU" sz="2000" b="1" dirty="0" smtClean="0">
                <a:solidFill>
                  <a:srgbClr val="0000CC"/>
                </a:solidFill>
              </a:rPr>
              <a:t>f </a:t>
            </a:r>
            <a:r>
              <a:rPr lang="en-US" altLang="ru-RU" sz="2000" b="1" dirty="0" err="1" smtClean="0">
                <a:solidFill>
                  <a:srgbClr val="0000CC"/>
                </a:solidFill>
              </a:rPr>
              <a:t>Nucl</a:t>
            </a:r>
            <a:r>
              <a:rPr lang="en-US" altLang="ru-RU" sz="2000" b="1" dirty="0" smtClean="0">
                <a:solidFill>
                  <a:srgbClr val="0000CC"/>
                </a:solidFill>
              </a:rPr>
              <a:t>. Problems of JINR is developing new schemes of the electron collector and electron gun for the HV electron cooler of the NICA Collider and the methods for testing parameters of these devices. </a:t>
            </a:r>
            <a:endParaRPr lang="en-US" altLang="ru-RU" sz="2000" b="1" dirty="0">
              <a:solidFill>
                <a:srgbClr val="0000CC"/>
              </a:solidFill>
            </a:endParaRPr>
          </a:p>
        </p:txBody>
      </p:sp>
    </p:spTree>
    <p:extLst>
      <p:ext uri="{BB962C8B-B14F-4D97-AF65-F5344CB8AC3E}">
        <p14:creationId xmlns:p14="http://schemas.microsoft.com/office/powerpoint/2010/main" val="3283924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TextBox 28"/>
          <p:cNvSpPr txBox="1"/>
          <p:nvPr/>
        </p:nvSpPr>
        <p:spPr>
          <a:xfrm>
            <a:off x="251519" y="188640"/>
            <a:ext cx="8883904" cy="1175706"/>
          </a:xfrm>
          <a:prstGeom prst="rect">
            <a:avLst/>
          </a:prstGeom>
          <a:solidFill>
            <a:schemeClr val="bg1"/>
          </a:solidFill>
          <a:ln>
            <a:noFill/>
          </a:ln>
        </p:spPr>
        <p:txBody>
          <a:bodyPr wrap="square" rtlCol="0">
            <a:spAutoFit/>
          </a:bodyPr>
          <a:lstStyle/>
          <a:p>
            <a:pPr marL="342900" indent="-342900" algn="ctr" eaLnBrk="0" hangingPunct="0">
              <a:lnSpc>
                <a:spcPct val="110000"/>
              </a:lnSpc>
              <a:defRPr/>
            </a:pPr>
            <a:r>
              <a:rPr lang="en-US" altLang="ru-RU" sz="2400" b="1" dirty="0">
                <a:solidFill>
                  <a:srgbClr val="0000CC"/>
                </a:solidFill>
              </a:rPr>
              <a:t>Concluding </a:t>
            </a:r>
            <a:r>
              <a:rPr lang="en-US" altLang="ru-RU" sz="2400" b="1" dirty="0" smtClean="0">
                <a:solidFill>
                  <a:srgbClr val="0000CC"/>
                </a:solidFill>
              </a:rPr>
              <a:t>remarks</a:t>
            </a:r>
          </a:p>
          <a:p>
            <a:pPr marL="342900" indent="-342900" eaLnBrk="0" hangingPunct="0">
              <a:lnSpc>
                <a:spcPct val="110000"/>
              </a:lnSpc>
              <a:defRPr/>
            </a:pPr>
            <a:r>
              <a:rPr lang="en-US" altLang="ru-RU" sz="2000" b="1" dirty="0" smtClean="0">
                <a:solidFill>
                  <a:srgbClr val="0000CC"/>
                </a:solidFill>
                <a:sym typeface="Apple Chancery"/>
              </a:rPr>
              <a:t>1. HV electron cooler for an ion collider </a:t>
            </a:r>
            <a:r>
              <a:rPr lang="en-US" altLang="ru-RU" sz="2000" b="1" i="1" dirty="0" smtClean="0">
                <a:solidFill>
                  <a:srgbClr val="FF0000"/>
                </a:solidFill>
                <a:sym typeface="Apple Chancery"/>
              </a:rPr>
              <a:t>has to be equipped with </a:t>
            </a:r>
            <a:r>
              <a:rPr lang="en-US" altLang="ru-RU" sz="2000" b="1" dirty="0" smtClean="0">
                <a:solidFill>
                  <a:srgbClr val="0000CC"/>
                </a:solidFill>
                <a:sym typeface="Apple Chancery"/>
              </a:rPr>
              <a:t>two independent</a:t>
            </a:r>
          </a:p>
          <a:p>
            <a:pPr marL="342900" indent="-342900" eaLnBrk="0" hangingPunct="0">
              <a:lnSpc>
                <a:spcPct val="110000"/>
              </a:lnSpc>
              <a:defRPr/>
            </a:pPr>
            <a:r>
              <a:rPr lang="en-US" altLang="ru-RU" sz="2000" b="1" dirty="0" smtClean="0">
                <a:solidFill>
                  <a:srgbClr val="0000CC"/>
                </a:solidFill>
                <a:sym typeface="Apple Chancery"/>
              </a:rPr>
              <a:t>    beams of magnetized electrons </a:t>
            </a:r>
            <a:r>
              <a:rPr lang="en-US" altLang="ru-RU" sz="2000" b="1" dirty="0">
                <a:solidFill>
                  <a:srgbClr val="0000CC"/>
                </a:solidFill>
                <a:sym typeface="Apple Chancery"/>
              </a:rPr>
              <a:t>(preferably</a:t>
            </a:r>
            <a:r>
              <a:rPr lang="en-US" altLang="ru-RU" sz="2000" b="1" dirty="0" smtClean="0">
                <a:solidFill>
                  <a:srgbClr val="0000CC"/>
                </a:solidFill>
                <a:sym typeface="Apple Chancery"/>
              </a:rPr>
              <a:t>),</a:t>
            </a:r>
          </a:p>
        </p:txBody>
      </p:sp>
      <p:sp>
        <p:nvSpPr>
          <p:cNvPr id="12" name="TextBox 11"/>
          <p:cNvSpPr txBox="1"/>
          <p:nvPr/>
        </p:nvSpPr>
        <p:spPr>
          <a:xfrm>
            <a:off x="481826" y="1268760"/>
            <a:ext cx="8632130" cy="1785104"/>
          </a:xfrm>
          <a:prstGeom prst="rect">
            <a:avLst/>
          </a:prstGeom>
          <a:solidFill>
            <a:schemeClr val="bg1"/>
          </a:solidFill>
          <a:ln>
            <a:noFill/>
          </a:ln>
        </p:spPr>
        <p:txBody>
          <a:bodyPr wrap="square" rtlCol="0">
            <a:spAutoFit/>
          </a:bodyPr>
          <a:lstStyle/>
          <a:p>
            <a:pPr algn="just" eaLnBrk="0" hangingPunct="0">
              <a:lnSpc>
                <a:spcPct val="110000"/>
              </a:lnSpc>
              <a:defRPr/>
            </a:pPr>
            <a:r>
              <a:rPr lang="en-US" altLang="ru-RU" sz="2000" b="1" dirty="0">
                <a:solidFill>
                  <a:srgbClr val="0000CC"/>
                </a:solidFill>
                <a:sym typeface="Apple Chancery"/>
              </a:rPr>
              <a:t>w</a:t>
            </a:r>
            <a:r>
              <a:rPr lang="en-US" altLang="ru-RU" sz="2000" b="1" dirty="0" smtClean="0">
                <a:solidFill>
                  <a:srgbClr val="0000CC"/>
                </a:solidFill>
                <a:sym typeface="Apple Chancery"/>
              </a:rPr>
              <a:t>hich are generated by an electron gun with a “hollow” electron beam and</a:t>
            </a:r>
          </a:p>
          <a:p>
            <a:pPr algn="just" eaLnBrk="0" hangingPunct="0">
              <a:lnSpc>
                <a:spcPct val="110000"/>
              </a:lnSpc>
              <a:defRPr/>
            </a:pPr>
            <a:r>
              <a:rPr lang="en-US" altLang="ru-RU" sz="2000" b="1" dirty="0" smtClean="0">
                <a:solidFill>
                  <a:srgbClr val="0000CC"/>
                </a:solidFill>
                <a:sym typeface="Apple Chancery"/>
              </a:rPr>
              <a:t>the sectioned “Pierce electrode”. It allows one to avoid/reduce recombination</a:t>
            </a:r>
          </a:p>
          <a:p>
            <a:pPr eaLnBrk="0" hangingPunct="0">
              <a:lnSpc>
                <a:spcPct val="110000"/>
              </a:lnSpc>
              <a:defRPr/>
            </a:pPr>
            <a:r>
              <a:rPr lang="en-US" altLang="ru-RU" sz="2000" b="1" dirty="0" smtClean="0">
                <a:solidFill>
                  <a:srgbClr val="0000CC"/>
                </a:solidFill>
                <a:sym typeface="Apple Chancery"/>
              </a:rPr>
              <a:t>of the ions to be cooled with the cooling electrons and provide electron beam</a:t>
            </a:r>
          </a:p>
          <a:p>
            <a:pPr eaLnBrk="0" hangingPunct="0">
              <a:lnSpc>
                <a:spcPct val="110000"/>
              </a:lnSpc>
              <a:defRPr/>
            </a:pPr>
            <a:r>
              <a:rPr lang="en-US" altLang="ru-RU" sz="2000" b="1" dirty="0" smtClean="0">
                <a:solidFill>
                  <a:srgbClr val="0000CC"/>
                </a:solidFill>
                <a:sym typeface="Apple Chancery"/>
              </a:rPr>
              <a:t>positioning using the beam current modulation and PU electrodes in the beam</a:t>
            </a:r>
          </a:p>
          <a:p>
            <a:pPr eaLnBrk="0" hangingPunct="0">
              <a:lnSpc>
                <a:spcPct val="110000"/>
              </a:lnSpc>
              <a:defRPr/>
            </a:pPr>
            <a:r>
              <a:rPr lang="en-US" altLang="ru-RU" sz="2000" b="1" dirty="0" smtClean="0">
                <a:solidFill>
                  <a:srgbClr val="0000CC"/>
                </a:solidFill>
                <a:sym typeface="Apple Chancery"/>
              </a:rPr>
              <a:t>transfer line.</a:t>
            </a:r>
          </a:p>
        </p:txBody>
      </p:sp>
      <p:sp>
        <p:nvSpPr>
          <p:cNvPr id="13" name="TextBox 12"/>
          <p:cNvSpPr txBox="1"/>
          <p:nvPr/>
        </p:nvSpPr>
        <p:spPr>
          <a:xfrm>
            <a:off x="251520" y="3053864"/>
            <a:ext cx="8632130" cy="769441"/>
          </a:xfrm>
          <a:prstGeom prst="rect">
            <a:avLst/>
          </a:prstGeom>
          <a:solidFill>
            <a:schemeClr val="bg1"/>
          </a:solidFill>
          <a:ln>
            <a:noFill/>
          </a:ln>
        </p:spPr>
        <p:txBody>
          <a:bodyPr wrap="square" rtlCol="0">
            <a:spAutoFit/>
          </a:bodyPr>
          <a:lstStyle/>
          <a:p>
            <a:pPr eaLnBrk="0" hangingPunct="0">
              <a:lnSpc>
                <a:spcPct val="110000"/>
              </a:lnSpc>
              <a:defRPr/>
            </a:pPr>
            <a:r>
              <a:rPr lang="en-US" altLang="ru-RU" sz="2000" b="1" dirty="0" smtClean="0">
                <a:solidFill>
                  <a:srgbClr val="0000CC"/>
                </a:solidFill>
                <a:sym typeface="Apple Chancery"/>
              </a:rPr>
              <a:t>2. The electron cooler solenoids are to be superconducting. Application of HTSC winding looks realistic presently and is very promising. </a:t>
            </a:r>
          </a:p>
        </p:txBody>
      </p:sp>
      <p:sp>
        <p:nvSpPr>
          <p:cNvPr id="14" name="TextBox 13"/>
          <p:cNvSpPr txBox="1"/>
          <p:nvPr/>
        </p:nvSpPr>
        <p:spPr>
          <a:xfrm>
            <a:off x="251520" y="3823305"/>
            <a:ext cx="8632130" cy="769441"/>
          </a:xfrm>
          <a:prstGeom prst="rect">
            <a:avLst/>
          </a:prstGeom>
          <a:solidFill>
            <a:schemeClr val="bg1"/>
          </a:solidFill>
          <a:ln>
            <a:noFill/>
          </a:ln>
        </p:spPr>
        <p:txBody>
          <a:bodyPr wrap="square" rtlCol="0">
            <a:spAutoFit/>
          </a:bodyPr>
          <a:lstStyle/>
          <a:p>
            <a:pPr eaLnBrk="0" hangingPunct="0">
              <a:lnSpc>
                <a:spcPct val="110000"/>
              </a:lnSpc>
              <a:defRPr/>
            </a:pPr>
            <a:r>
              <a:rPr lang="en-US" altLang="ru-RU" sz="2000" b="1" dirty="0" smtClean="0">
                <a:solidFill>
                  <a:srgbClr val="0000CC"/>
                </a:solidFill>
                <a:sym typeface="Apple Chancery"/>
              </a:rPr>
              <a:t>3. Application of the HV generator of the voltage multiplier type looks most</a:t>
            </a:r>
          </a:p>
          <a:p>
            <a:pPr eaLnBrk="0" hangingPunct="0">
              <a:lnSpc>
                <a:spcPct val="110000"/>
              </a:lnSpc>
              <a:defRPr/>
            </a:pPr>
            <a:r>
              <a:rPr lang="en-US" altLang="ru-RU" sz="2000" b="1" dirty="0">
                <a:solidFill>
                  <a:srgbClr val="0000CC"/>
                </a:solidFill>
                <a:sym typeface="Apple Chancery"/>
              </a:rPr>
              <a:t> </a:t>
            </a:r>
            <a:r>
              <a:rPr lang="en-US" altLang="ru-RU" sz="2000" b="1" dirty="0" smtClean="0">
                <a:solidFill>
                  <a:srgbClr val="0000CC"/>
                </a:solidFill>
                <a:sym typeface="Apple Chancery"/>
              </a:rPr>
              <a:t>   practical for the moment.</a:t>
            </a:r>
          </a:p>
        </p:txBody>
      </p:sp>
      <p:sp>
        <p:nvSpPr>
          <p:cNvPr id="18" name="TextBox 17"/>
          <p:cNvSpPr txBox="1"/>
          <p:nvPr/>
        </p:nvSpPr>
        <p:spPr>
          <a:xfrm>
            <a:off x="263930" y="4601795"/>
            <a:ext cx="8887081" cy="769441"/>
          </a:xfrm>
          <a:prstGeom prst="rect">
            <a:avLst/>
          </a:prstGeom>
          <a:solidFill>
            <a:schemeClr val="bg1"/>
          </a:solidFill>
          <a:ln>
            <a:noFill/>
          </a:ln>
        </p:spPr>
        <p:txBody>
          <a:bodyPr wrap="square" rtlCol="0">
            <a:spAutoFit/>
          </a:bodyPr>
          <a:lstStyle/>
          <a:p>
            <a:pPr eaLnBrk="0" hangingPunct="0">
              <a:lnSpc>
                <a:spcPct val="110000"/>
              </a:lnSpc>
              <a:defRPr/>
            </a:pPr>
            <a:r>
              <a:rPr lang="en-US" altLang="ru-RU" sz="2000" b="1" dirty="0" smtClean="0">
                <a:solidFill>
                  <a:srgbClr val="FF0000"/>
                </a:solidFill>
                <a:sym typeface="Apple Chancery"/>
              </a:rPr>
              <a:t>4. The three tanks scheme seems adequate to the parameters of the HV electron cooler for the NICA collider </a:t>
            </a:r>
            <a:r>
              <a:rPr lang="en-US" altLang="ru-RU" sz="2000" b="1" dirty="0" smtClean="0">
                <a:solidFill>
                  <a:srgbClr val="0000CC"/>
                </a:solidFill>
                <a:sym typeface="Apple Chancery"/>
              </a:rPr>
              <a:t>.</a:t>
            </a:r>
          </a:p>
        </p:txBody>
      </p:sp>
      <p:grpSp>
        <p:nvGrpSpPr>
          <p:cNvPr id="19" name="Group 12"/>
          <p:cNvGrpSpPr>
            <a:grpSpLocks/>
          </p:cNvGrpSpPr>
          <p:nvPr/>
        </p:nvGrpSpPr>
        <p:grpSpPr bwMode="auto">
          <a:xfrm>
            <a:off x="1510245" y="5164136"/>
            <a:ext cx="6394450" cy="1357313"/>
            <a:chOff x="1441" y="2903"/>
            <a:chExt cx="3775" cy="855"/>
          </a:xfrm>
        </p:grpSpPr>
        <p:sp>
          <p:nvSpPr>
            <p:cNvPr id="20" name="AutoShape 9"/>
            <p:cNvSpPr>
              <a:spLocks noChangeArrowheads="1"/>
            </p:cNvSpPr>
            <p:nvPr/>
          </p:nvSpPr>
          <p:spPr bwMode="auto">
            <a:xfrm rot="10800000">
              <a:off x="1441" y="2903"/>
              <a:ext cx="3775" cy="855"/>
            </a:xfrm>
            <a:prstGeom prst="horizontalScroll">
              <a:avLst>
                <a:gd name="adj" fmla="val 12500"/>
              </a:avLst>
            </a:prstGeom>
            <a:solidFill>
              <a:srgbClr val="FF99FF"/>
            </a:solidFill>
            <a:ln w="9525">
              <a:solidFill>
                <a:schemeClr val="tx1"/>
              </a:solidFill>
              <a:round/>
              <a:headEnd/>
              <a:tailEnd/>
            </a:ln>
          </p:spPr>
          <p:txBody>
            <a:bodyPr rot="10800000" wrap="none" anchor="ctr"/>
            <a:lstStyle/>
            <a:p>
              <a:endParaRPr lang="ru-RU" altLang="ru-RU" baseline="30000"/>
            </a:p>
          </p:txBody>
        </p:sp>
        <p:sp>
          <p:nvSpPr>
            <p:cNvPr id="21" name="Text Box 10"/>
            <p:cNvSpPr txBox="1">
              <a:spLocks noChangeArrowheads="1"/>
            </p:cNvSpPr>
            <p:nvPr/>
          </p:nvSpPr>
          <p:spPr bwMode="auto">
            <a:xfrm>
              <a:off x="1484" y="3196"/>
              <a:ext cx="364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ctr">
                <a:spcBef>
                  <a:spcPct val="50000"/>
                </a:spcBef>
              </a:pPr>
              <a:r>
                <a:rPr lang="en-US" altLang="ru-RU" sz="2800" b="1" dirty="0">
                  <a:solidFill>
                    <a:srgbClr val="000066"/>
                  </a:solidFill>
                </a:rPr>
                <a:t>Thank you for your attention!</a:t>
              </a:r>
            </a:p>
          </p:txBody>
        </p:sp>
      </p:grpSp>
    </p:spTree>
    <p:extLst>
      <p:ext uri="{BB962C8B-B14F-4D97-AF65-F5344CB8AC3E}">
        <p14:creationId xmlns:p14="http://schemas.microsoft.com/office/powerpoint/2010/main" val="276448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7"/>
          <p:cNvSpPr>
            <a:spLocks noChangeArrowheads="1"/>
          </p:cNvSpPr>
          <p:nvPr/>
        </p:nvSpPr>
        <p:spPr bwMode="auto">
          <a:xfrm>
            <a:off x="0" y="0"/>
            <a:ext cx="9157670" cy="478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lgn="ctr" eaLnBrk="0" hangingPunct="0">
              <a:lnSpc>
                <a:spcPct val="110000"/>
              </a:lnSpc>
              <a:defRPr/>
            </a:pPr>
            <a:r>
              <a:rPr kumimoji="1" lang="en-US" sz="2400" b="1" dirty="0">
                <a:solidFill>
                  <a:srgbClr val="3333FF"/>
                </a:solidFill>
                <a:cs typeface="Arial" pitchFamily="34" charset="0"/>
              </a:rPr>
              <a:t>Introduction: </a:t>
            </a:r>
            <a:r>
              <a:rPr kumimoji="1" lang="en-US" sz="2400" b="1" dirty="0" smtClean="0">
                <a:solidFill>
                  <a:srgbClr val="3333FF"/>
                </a:solidFill>
                <a:cs typeface="Arial" pitchFamily="34" charset="0"/>
              </a:rPr>
              <a:t>Why do we need HV E-Cooler for the NICA Collider</a:t>
            </a:r>
            <a:endParaRPr kumimoji="1" lang="en-US" sz="2400" b="1" dirty="0">
              <a:solidFill>
                <a:srgbClr val="3333FF"/>
              </a:solidFill>
              <a:cs typeface="Arial" pitchFamily="34" charset="0"/>
            </a:endParaRPr>
          </a:p>
        </p:txBody>
      </p:sp>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65"/>
          <p:cNvGrpSpPr>
            <a:grpSpLocks/>
          </p:cNvGrpSpPr>
          <p:nvPr/>
        </p:nvGrpSpPr>
        <p:grpSpPr bwMode="auto">
          <a:xfrm>
            <a:off x="0" y="0"/>
            <a:ext cx="9163050" cy="5740402"/>
            <a:chOff x="0" y="0"/>
            <a:chExt cx="5772" cy="3616"/>
          </a:xfrm>
        </p:grpSpPr>
        <p:sp>
          <p:nvSpPr>
            <p:cNvPr id="24" name="Text Box 2"/>
            <p:cNvSpPr txBox="1">
              <a:spLocks noChangeArrowheads="1"/>
            </p:cNvSpPr>
            <p:nvPr/>
          </p:nvSpPr>
          <p:spPr bwMode="auto">
            <a:xfrm>
              <a:off x="187" y="479"/>
              <a:ext cx="5585" cy="3137"/>
            </a:xfrm>
            <a:prstGeom prst="rect">
              <a:avLst/>
            </a:prstGeom>
            <a:noFill/>
            <a:ln w="9525">
              <a:noFill/>
              <a:miter lim="800000"/>
              <a:headEnd/>
              <a:tailEnd/>
            </a:ln>
          </p:spPr>
          <p:txBody>
            <a:bodyPr>
              <a:spAutoFit/>
            </a:bodyPr>
            <a:lstStyle/>
            <a:p>
              <a:pPr marL="342900" indent="-342900" algn="ctr">
                <a:lnSpc>
                  <a:spcPct val="70000"/>
                </a:lnSpc>
                <a:spcBef>
                  <a:spcPct val="50000"/>
                </a:spcBef>
              </a:pPr>
              <a:endParaRPr lang="en-US" sz="800" b="1" baseline="0" dirty="0">
                <a:solidFill>
                  <a:srgbClr val="000066"/>
                </a:solidFill>
                <a:latin typeface="Arial" charset="0"/>
              </a:endParaRPr>
            </a:p>
            <a:p>
              <a:pPr marL="342900" indent="-342900" algn="ctr"/>
              <a:r>
                <a:rPr lang="en-US" sz="800" b="1" baseline="0" dirty="0" smtClean="0">
                  <a:solidFill>
                    <a:srgbClr val="000066"/>
                  </a:solidFill>
                  <a:latin typeface="Arial" charset="0"/>
                </a:rPr>
                <a:t> </a:t>
              </a:r>
            </a:p>
            <a:p>
              <a:pPr marL="342900" indent="-342900" algn="ctr"/>
              <a:r>
                <a:rPr lang="en-US" sz="2400" b="1" baseline="0" dirty="0" smtClean="0">
                  <a:solidFill>
                    <a:srgbClr val="3333FF"/>
                  </a:solidFill>
                </a:rPr>
                <a:t>Two Energy Ranges  of the Collider and Two Regimes:</a:t>
              </a:r>
            </a:p>
            <a:p>
              <a:pPr marL="457200" indent="-457200">
                <a:buAutoNum type="alphaUcParenR"/>
              </a:pPr>
              <a:r>
                <a:rPr lang="en-US" sz="2400" b="1" dirty="0" smtClean="0">
                  <a:solidFill>
                    <a:srgbClr val="FF0000"/>
                  </a:solidFill>
                </a:rPr>
                <a:t>Space charge (SC) dominated regime =&gt;  </a:t>
              </a:r>
              <a:r>
                <a:rPr lang="en-US" sz="2400" b="1" i="1" dirty="0" err="1" smtClean="0">
                  <a:solidFill>
                    <a:srgbClr val="FF0000"/>
                  </a:solidFill>
                </a:rPr>
                <a:t>E</a:t>
              </a:r>
              <a:r>
                <a:rPr lang="en-US" sz="2400" b="1" i="1" baseline="-25000" dirty="0" err="1" smtClean="0">
                  <a:solidFill>
                    <a:srgbClr val="FF0000"/>
                  </a:solidFill>
                </a:rPr>
                <a:t>ion</a:t>
              </a:r>
              <a:r>
                <a:rPr lang="en-US" sz="2400" b="1" dirty="0" smtClean="0">
                  <a:solidFill>
                    <a:srgbClr val="FF0000"/>
                  </a:solidFill>
                </a:rPr>
                <a:t> = 1 - 3 </a:t>
              </a:r>
              <a:r>
                <a:rPr lang="en-US" sz="2400" b="1" dirty="0" err="1" smtClean="0">
                  <a:solidFill>
                    <a:srgbClr val="FF0000"/>
                  </a:solidFill>
                </a:rPr>
                <a:t>GeV</a:t>
              </a:r>
              <a:r>
                <a:rPr lang="en-US" sz="2400" b="1" dirty="0" smtClean="0">
                  <a:solidFill>
                    <a:srgbClr val="FF0000"/>
                  </a:solidFill>
                </a:rPr>
                <a:t>/u</a:t>
              </a:r>
            </a:p>
            <a:p>
              <a:r>
                <a:rPr lang="en-US" sz="2400" b="1" dirty="0">
                  <a:solidFill>
                    <a:srgbClr val="FF0000"/>
                  </a:solidFill>
                </a:rPr>
                <a:t> </a:t>
              </a:r>
              <a:r>
                <a:rPr lang="en-US" sz="2400" b="1" dirty="0" smtClean="0">
                  <a:solidFill>
                    <a:srgbClr val="FF0000"/>
                  </a:solidFill>
                </a:rPr>
                <a:t>      </a:t>
              </a:r>
              <a:r>
                <a:rPr lang="en-US" sz="2400" b="1" i="1" dirty="0" smtClean="0">
                  <a:solidFill>
                    <a:srgbClr val="FF0000"/>
                  </a:solidFill>
                </a:rPr>
                <a:t>Electron cooling is mandatory (!),</a:t>
              </a:r>
            </a:p>
            <a:p>
              <a:r>
                <a:rPr lang="en-US" sz="2400" b="1" i="1" dirty="0">
                  <a:solidFill>
                    <a:srgbClr val="FF0000"/>
                  </a:solidFill>
                </a:rPr>
                <a:t> </a:t>
              </a:r>
              <a:r>
                <a:rPr lang="en-US" sz="2400" b="1" i="1" dirty="0" smtClean="0">
                  <a:solidFill>
                    <a:srgbClr val="FF0000"/>
                  </a:solidFill>
                </a:rPr>
                <a:t>      acceptance </a:t>
              </a:r>
              <a:r>
                <a:rPr lang="en-US" sz="2400" b="1" i="1" dirty="0">
                  <a:solidFill>
                    <a:srgbClr val="FF0000"/>
                  </a:solidFill>
                </a:rPr>
                <a:t>is filled with ions up to </a:t>
              </a:r>
              <a:r>
                <a:rPr lang="en-US" sz="2400" b="1" i="1" dirty="0">
                  <a:solidFill>
                    <a:srgbClr val="FF0000"/>
                  </a:solidFill>
                  <a:sym typeface="Symbol" pitchFamily="18" charset="2"/>
                </a:rPr>
                <a:t>Q = </a:t>
              </a:r>
              <a:r>
                <a:rPr lang="en-US" sz="2400" b="1" i="1" dirty="0" err="1">
                  <a:solidFill>
                    <a:srgbClr val="FF0000"/>
                  </a:solidFill>
                </a:rPr>
                <a:t>Q</a:t>
              </a:r>
              <a:r>
                <a:rPr lang="en-US" sz="2400" b="1" i="1" baseline="-25000" dirty="0" err="1">
                  <a:solidFill>
                    <a:srgbClr val="FF0000"/>
                  </a:solidFill>
                </a:rPr>
                <a:t>max</a:t>
              </a:r>
              <a:r>
                <a:rPr lang="en-US" sz="2400" b="1" dirty="0">
                  <a:solidFill>
                    <a:srgbClr val="FF0000"/>
                  </a:solidFill>
                </a:rPr>
                <a:t> = 0.05, </a:t>
              </a:r>
              <a:endParaRPr lang="en-US" sz="2400" b="1" dirty="0" smtClean="0">
                <a:solidFill>
                  <a:srgbClr val="FF0000"/>
                </a:solidFill>
              </a:endParaRPr>
            </a:p>
            <a:p>
              <a:r>
                <a:rPr lang="en-US" sz="2400" b="1" i="1" dirty="0">
                  <a:solidFill>
                    <a:srgbClr val="FF0000"/>
                  </a:solidFill>
                </a:rPr>
                <a:t>	</a:t>
              </a:r>
              <a:r>
                <a:rPr lang="en-US" sz="2400" b="1" i="1" dirty="0" smtClean="0">
                  <a:solidFill>
                    <a:srgbClr val="FF0000"/>
                  </a:solidFill>
                </a:rPr>
                <a:t>		L </a:t>
              </a:r>
              <a:r>
                <a:rPr lang="en-US" sz="2400" b="1" i="1" dirty="0">
                  <a:solidFill>
                    <a:srgbClr val="FF0000"/>
                  </a:solidFill>
                </a:rPr>
                <a:t>= </a:t>
              </a:r>
              <a:r>
                <a:rPr lang="en-US" sz="2400" b="1" i="1" dirty="0" err="1" smtClean="0">
                  <a:solidFill>
                    <a:srgbClr val="FF0000"/>
                  </a:solidFill>
                </a:rPr>
                <a:t>L</a:t>
              </a:r>
              <a:r>
                <a:rPr lang="en-US" sz="2400" b="1" i="1" baseline="-25000" dirty="0" err="1" smtClean="0">
                  <a:solidFill>
                    <a:srgbClr val="FF0000"/>
                  </a:solidFill>
                </a:rPr>
                <a:t>max</a:t>
              </a:r>
              <a:r>
                <a:rPr lang="en-US" sz="2400" b="1" i="1" dirty="0">
                  <a:solidFill>
                    <a:srgbClr val="FF0000"/>
                  </a:solidFill>
                </a:rPr>
                <a:t> </a:t>
              </a:r>
              <a:r>
                <a:rPr lang="en-US" sz="2400" b="1" dirty="0" smtClean="0">
                  <a:solidFill>
                    <a:srgbClr val="FF0000"/>
                  </a:solidFill>
                </a:rPr>
                <a:t>= (0.01 – 1) </a:t>
              </a:r>
              <a:r>
                <a:rPr lang="en-US" sz="2400" b="1" dirty="0" smtClean="0">
                  <a:solidFill>
                    <a:srgbClr val="FF0000"/>
                  </a:solidFill>
                  <a:sym typeface="Symbol"/>
                </a:rPr>
                <a:t>  10</a:t>
              </a:r>
              <a:r>
                <a:rPr lang="en-US" sz="2400" b="1" baseline="30000" dirty="0" smtClean="0">
                  <a:solidFill>
                    <a:srgbClr val="FF0000"/>
                  </a:solidFill>
                  <a:sym typeface="Symbol"/>
                </a:rPr>
                <a:t>27 </a:t>
              </a:r>
              <a:r>
                <a:rPr lang="en-US" sz="2400" b="1" dirty="0" smtClean="0">
                  <a:solidFill>
                    <a:srgbClr val="FF0000"/>
                  </a:solidFill>
                  <a:sym typeface="Symbol"/>
                </a:rPr>
                <a:t>cm</a:t>
              </a:r>
              <a:r>
                <a:rPr lang="en-US" sz="2400" b="1" baseline="30000" dirty="0" smtClean="0">
                  <a:solidFill>
                    <a:srgbClr val="FF0000"/>
                  </a:solidFill>
                  <a:sym typeface="Symbol"/>
                </a:rPr>
                <a:t>-2</a:t>
              </a:r>
              <a:r>
                <a:rPr lang="en-US" sz="2400" b="1" dirty="0" smtClean="0">
                  <a:solidFill>
                    <a:srgbClr val="FF0000"/>
                  </a:solidFill>
                  <a:sym typeface="Symbol"/>
                </a:rPr>
                <a:t> s</a:t>
              </a:r>
              <a:r>
                <a:rPr lang="en-US" sz="2400" b="1" baseline="30000" dirty="0" smtClean="0">
                  <a:solidFill>
                    <a:srgbClr val="FF0000"/>
                  </a:solidFill>
                  <a:sym typeface="Symbol"/>
                </a:rPr>
                <a:t>-1</a:t>
              </a:r>
              <a:endParaRPr lang="en-US" sz="2400" b="1" dirty="0">
                <a:solidFill>
                  <a:srgbClr val="FF0000"/>
                </a:solidFill>
              </a:endParaRPr>
            </a:p>
            <a:p>
              <a:pPr marL="342900" indent="-342900"/>
              <a:endParaRPr lang="en-US" sz="800" b="1" baseline="0" dirty="0" smtClean="0">
                <a:solidFill>
                  <a:srgbClr val="3333FF"/>
                </a:solidFill>
              </a:endParaRPr>
            </a:p>
            <a:p>
              <a:pPr marL="457200" indent="-457200">
                <a:buAutoNum type="alphaUcParenR" startAt="2"/>
              </a:pPr>
              <a:r>
                <a:rPr lang="en-US" sz="2400" b="1" baseline="0" dirty="0" smtClean="0">
                  <a:solidFill>
                    <a:srgbClr val="3333FF"/>
                  </a:solidFill>
                </a:rPr>
                <a:t>Intrabeam scattering (IBS) regime         =&gt;  </a:t>
              </a:r>
              <a:r>
                <a:rPr lang="en-US" sz="2400" b="1" i="1" dirty="0" err="1" smtClean="0">
                  <a:solidFill>
                    <a:srgbClr val="3333FF"/>
                  </a:solidFill>
                </a:rPr>
                <a:t>E</a:t>
              </a:r>
              <a:r>
                <a:rPr lang="en-US" sz="2400" b="1" i="1" baseline="-25000" dirty="0" err="1" smtClean="0">
                  <a:solidFill>
                    <a:srgbClr val="3333FF"/>
                  </a:solidFill>
                </a:rPr>
                <a:t>ion</a:t>
              </a:r>
              <a:r>
                <a:rPr lang="en-US" sz="2400" b="1" dirty="0" smtClean="0">
                  <a:solidFill>
                    <a:srgbClr val="3333FF"/>
                  </a:solidFill>
                </a:rPr>
                <a:t> </a:t>
              </a:r>
              <a:r>
                <a:rPr lang="en-US" sz="2400" b="1" dirty="0">
                  <a:solidFill>
                    <a:srgbClr val="3333FF"/>
                  </a:solidFill>
                </a:rPr>
                <a:t>= </a:t>
              </a:r>
              <a:r>
                <a:rPr lang="en-US" sz="2400" b="1" dirty="0" smtClean="0">
                  <a:solidFill>
                    <a:srgbClr val="3333FF"/>
                  </a:solidFill>
                </a:rPr>
                <a:t>3 </a:t>
              </a:r>
              <a:r>
                <a:rPr lang="en-US" sz="2400" b="1" dirty="0">
                  <a:solidFill>
                    <a:srgbClr val="3333FF"/>
                  </a:solidFill>
                </a:rPr>
                <a:t>- </a:t>
              </a:r>
              <a:r>
                <a:rPr lang="en-US" sz="2400" b="1" dirty="0" smtClean="0">
                  <a:solidFill>
                    <a:srgbClr val="3333FF"/>
                  </a:solidFill>
                </a:rPr>
                <a:t>4.5 </a:t>
              </a:r>
              <a:r>
                <a:rPr lang="en-US" sz="2400" b="1" dirty="0" err="1" smtClean="0">
                  <a:solidFill>
                    <a:srgbClr val="3333FF"/>
                  </a:solidFill>
                </a:rPr>
                <a:t>GeV</a:t>
              </a:r>
              <a:r>
                <a:rPr lang="en-US" sz="2400" b="1" dirty="0" smtClean="0">
                  <a:solidFill>
                    <a:srgbClr val="3333FF"/>
                  </a:solidFill>
                </a:rPr>
                <a:t>/u</a:t>
              </a:r>
            </a:p>
            <a:p>
              <a:r>
                <a:rPr lang="en-US" sz="2400" b="1" baseline="0" dirty="0">
                  <a:solidFill>
                    <a:srgbClr val="3333FF"/>
                  </a:solidFill>
                </a:rPr>
                <a:t>	</a:t>
              </a:r>
              <a:r>
                <a:rPr lang="en-US" sz="2400" b="1" baseline="0" dirty="0" smtClean="0">
                  <a:solidFill>
                    <a:srgbClr val="3333FF"/>
                  </a:solidFill>
                </a:rPr>
                <a:t>			</a:t>
              </a:r>
              <a:r>
                <a:rPr lang="en-US" sz="2400" b="1" i="1" baseline="0" dirty="0" smtClean="0">
                  <a:solidFill>
                    <a:srgbClr val="3333FF"/>
                  </a:solidFill>
                </a:rPr>
                <a:t>L = </a:t>
              </a:r>
              <a:r>
                <a:rPr lang="en-US" sz="2400" b="1" dirty="0">
                  <a:solidFill>
                    <a:srgbClr val="3333FF"/>
                  </a:solidFill>
                </a:rPr>
                <a:t>1 </a:t>
              </a:r>
              <a:r>
                <a:rPr lang="en-US" sz="2400" b="1" dirty="0">
                  <a:solidFill>
                    <a:srgbClr val="3333FF"/>
                  </a:solidFill>
                  <a:sym typeface="Symbol"/>
                </a:rPr>
                <a:t>  10</a:t>
              </a:r>
              <a:r>
                <a:rPr lang="en-US" sz="2400" b="1" baseline="30000" dirty="0">
                  <a:solidFill>
                    <a:srgbClr val="3333FF"/>
                  </a:solidFill>
                  <a:sym typeface="Symbol"/>
                </a:rPr>
                <a:t>27 </a:t>
              </a:r>
              <a:r>
                <a:rPr lang="en-US" sz="2400" b="1" dirty="0">
                  <a:solidFill>
                    <a:srgbClr val="3333FF"/>
                  </a:solidFill>
                  <a:sym typeface="Symbol"/>
                </a:rPr>
                <a:t>cm</a:t>
              </a:r>
              <a:r>
                <a:rPr lang="en-US" sz="2400" b="1" baseline="30000" dirty="0">
                  <a:solidFill>
                    <a:srgbClr val="3333FF"/>
                  </a:solidFill>
                  <a:sym typeface="Symbol"/>
                </a:rPr>
                <a:t>-2</a:t>
              </a:r>
              <a:r>
                <a:rPr lang="en-US" sz="2400" b="1" dirty="0">
                  <a:solidFill>
                    <a:srgbClr val="3333FF"/>
                  </a:solidFill>
                  <a:sym typeface="Symbol"/>
                </a:rPr>
                <a:t> </a:t>
              </a:r>
              <a:r>
                <a:rPr lang="en-US" sz="2400" b="1" dirty="0" smtClean="0">
                  <a:solidFill>
                    <a:srgbClr val="3333FF"/>
                  </a:solidFill>
                  <a:sym typeface="Symbol"/>
                </a:rPr>
                <a:t>s</a:t>
              </a:r>
              <a:r>
                <a:rPr lang="en-US" sz="2400" b="1" baseline="30000" dirty="0" smtClean="0">
                  <a:solidFill>
                    <a:srgbClr val="3333FF"/>
                  </a:solidFill>
                  <a:sym typeface="Symbol"/>
                </a:rPr>
                <a:t>-1</a:t>
              </a:r>
              <a:r>
                <a:rPr lang="en-US" sz="2400" b="1" dirty="0" smtClean="0">
                  <a:solidFill>
                    <a:srgbClr val="3333FF"/>
                  </a:solidFill>
                  <a:sym typeface="Symbol"/>
                </a:rPr>
                <a:t> </a:t>
              </a:r>
            </a:p>
            <a:p>
              <a:r>
                <a:rPr lang="en-US" sz="2400" b="1" i="1" dirty="0" smtClean="0">
                  <a:solidFill>
                    <a:srgbClr val="3333FF"/>
                  </a:solidFill>
                  <a:sym typeface="Symbol"/>
                </a:rPr>
                <a:t>	IBS is suppressed by stochastic and electron cooling, </a:t>
              </a:r>
            </a:p>
            <a:p>
              <a:r>
                <a:rPr lang="en-US" sz="2400" b="1" i="1" dirty="0" smtClean="0">
                  <a:solidFill>
                    <a:srgbClr val="3333FF"/>
                  </a:solidFill>
                  <a:sym typeface="Symbol"/>
                </a:rPr>
                <a:t>	L is artificially limited by max detector rate at </a:t>
              </a:r>
              <a:r>
                <a:rPr lang="en-US" sz="2400" b="1" i="1" dirty="0" err="1" smtClean="0">
                  <a:solidFill>
                    <a:srgbClr val="3333FF"/>
                  </a:solidFill>
                </a:rPr>
                <a:t>E</a:t>
              </a:r>
              <a:r>
                <a:rPr lang="en-US" sz="2400" b="1" i="1" baseline="-25000" dirty="0" err="1" smtClean="0">
                  <a:solidFill>
                    <a:srgbClr val="3333FF"/>
                  </a:solidFill>
                </a:rPr>
                <a:t>ion</a:t>
              </a:r>
              <a:r>
                <a:rPr lang="en-US" sz="2400" b="1" i="1" dirty="0" smtClean="0">
                  <a:solidFill>
                    <a:srgbClr val="3333FF"/>
                  </a:solidFill>
                </a:rPr>
                <a:t> &gt; 3 GeV/u</a:t>
              </a:r>
              <a:r>
                <a:rPr lang="en-US" sz="2400" b="1" i="1" dirty="0" smtClean="0">
                  <a:solidFill>
                    <a:srgbClr val="3333FF"/>
                  </a:solidFill>
                  <a:sym typeface="Symbol"/>
                </a:rPr>
                <a:t> )</a:t>
              </a:r>
            </a:p>
            <a:p>
              <a:endParaRPr lang="en-US" sz="800" b="1" i="1" dirty="0">
                <a:solidFill>
                  <a:srgbClr val="3333FF"/>
                </a:solidFill>
                <a:sym typeface="Symbol"/>
              </a:endParaRPr>
            </a:p>
            <a:p>
              <a:r>
                <a:rPr lang="en-US" sz="2400" b="1" dirty="0" smtClean="0">
                  <a:solidFill>
                    <a:srgbClr val="3333FF"/>
                  </a:solidFill>
                  <a:sym typeface="Symbol"/>
                </a:rPr>
                <a:t>In this energy range electron and stochastic </a:t>
              </a:r>
              <a:r>
                <a:rPr lang="en-US" sz="2400" b="1" dirty="0">
                  <a:solidFill>
                    <a:srgbClr val="3333FF"/>
                  </a:solidFill>
                  <a:sym typeface="Symbol"/>
                </a:rPr>
                <a:t>cooling </a:t>
              </a:r>
              <a:r>
                <a:rPr lang="en-US" sz="2400" b="1" dirty="0" smtClean="0">
                  <a:solidFill>
                    <a:srgbClr val="3333FF"/>
                  </a:solidFill>
                  <a:sym typeface="Symbol"/>
                </a:rPr>
                <a:t>are supposed to be used in the NICA Collider simultaneously providing a long life time of the Collider luminosity.</a:t>
              </a:r>
              <a:endParaRPr lang="en-US" sz="2400" b="1" dirty="0">
                <a:solidFill>
                  <a:srgbClr val="3333FF"/>
                </a:solidFill>
              </a:endParaRPr>
            </a:p>
          </p:txBody>
        </p:sp>
        <p:grpSp>
          <p:nvGrpSpPr>
            <p:cNvPr id="29" name="Group 61"/>
            <p:cNvGrpSpPr>
              <a:grpSpLocks/>
            </p:cNvGrpSpPr>
            <p:nvPr/>
          </p:nvGrpSpPr>
          <p:grpSpPr bwMode="auto">
            <a:xfrm>
              <a:off x="0" y="0"/>
              <a:ext cx="5760" cy="607"/>
              <a:chOff x="0" y="0"/>
              <a:chExt cx="5760" cy="607"/>
            </a:xfrm>
          </p:grpSpPr>
          <p:sp>
            <p:nvSpPr>
              <p:cNvPr id="31" name="Text Box 2"/>
              <p:cNvSpPr txBox="1">
                <a:spLocks noChangeArrowheads="1"/>
              </p:cNvSpPr>
              <p:nvPr/>
            </p:nvSpPr>
            <p:spPr bwMode="auto">
              <a:xfrm>
                <a:off x="153" y="157"/>
                <a:ext cx="5585" cy="450"/>
              </a:xfrm>
              <a:prstGeom prst="rect">
                <a:avLst/>
              </a:prstGeom>
              <a:noFill/>
              <a:ln w="9525">
                <a:noFill/>
                <a:miter lim="800000"/>
                <a:headEnd/>
                <a:tailEnd/>
              </a:ln>
            </p:spPr>
            <p:txBody>
              <a:bodyPr>
                <a:spAutoFit/>
              </a:bodyPr>
              <a:lstStyle/>
              <a:p>
                <a:pPr marL="342900" indent="-342900" algn="ctr">
                  <a:lnSpc>
                    <a:spcPct val="70000"/>
                  </a:lnSpc>
                  <a:spcBef>
                    <a:spcPct val="50000"/>
                  </a:spcBef>
                </a:pPr>
                <a:endParaRPr lang="en-US" sz="800" b="1" baseline="0" dirty="0">
                  <a:solidFill>
                    <a:srgbClr val="000066"/>
                  </a:solidFill>
                  <a:latin typeface="Arial" charset="0"/>
                </a:endParaRPr>
              </a:p>
              <a:p>
                <a:pPr marL="342900" indent="-342900" algn="ctr">
                  <a:lnSpc>
                    <a:spcPct val="70000"/>
                  </a:lnSpc>
                  <a:spcBef>
                    <a:spcPct val="50000"/>
                  </a:spcBef>
                </a:pPr>
                <a:r>
                  <a:rPr lang="en-US" sz="2800" b="1" baseline="0" dirty="0" smtClean="0">
                    <a:solidFill>
                      <a:srgbClr val="3333FF"/>
                    </a:solidFill>
                  </a:rPr>
                  <a:t>NICA Collider Luminosity </a:t>
                </a:r>
                <a:endParaRPr lang="en-US" sz="900" b="1" baseline="0" dirty="0">
                  <a:solidFill>
                    <a:srgbClr val="3333FF"/>
                  </a:solidFill>
                </a:endParaRPr>
              </a:p>
            </p:txBody>
          </p:sp>
          <p:sp>
            <p:nvSpPr>
              <p:cNvPr id="32" name="Rectangle 64"/>
              <p:cNvSpPr>
                <a:spLocks noChangeArrowheads="1"/>
              </p:cNvSpPr>
              <p:nvPr/>
            </p:nvSpPr>
            <p:spPr bwMode="auto">
              <a:xfrm>
                <a:off x="0" y="0"/>
                <a:ext cx="5760" cy="0"/>
              </a:xfrm>
              <a:prstGeom prst="rect">
                <a:avLst/>
              </a:prstGeom>
              <a:noFill/>
              <a:ln w="9525">
                <a:noFill/>
                <a:miter lim="800000"/>
                <a:headEnd/>
                <a:tailEnd/>
              </a:ln>
              <a:effectLst/>
            </p:spPr>
            <p:txBody>
              <a:bodyPr wrap="none" anchor="ctr">
                <a:spAutoFit/>
              </a:bodyPr>
              <a:lstStyle/>
              <a:p>
                <a:endParaRPr lang="ru-RU"/>
              </a:p>
            </p:txBody>
          </p:sp>
        </p:grpSp>
      </p:grpSp>
      <p:sp>
        <p:nvSpPr>
          <p:cNvPr id="30" name="Text Box 13"/>
          <p:cNvSpPr txBox="1">
            <a:spLocks noChangeArrowheads="1"/>
          </p:cNvSpPr>
          <p:nvPr/>
        </p:nvSpPr>
        <p:spPr bwMode="auto">
          <a:xfrm>
            <a:off x="383833" y="5723029"/>
            <a:ext cx="8020050" cy="414985"/>
          </a:xfrm>
          <a:prstGeom prst="rect">
            <a:avLst/>
          </a:prstGeom>
          <a:noFill/>
          <a:ln w="9525">
            <a:noFill/>
            <a:miter lim="800000"/>
            <a:headEnd/>
            <a:tailEnd/>
          </a:ln>
          <a:effectLst/>
        </p:spPr>
        <p:txBody>
          <a:bodyPr>
            <a:spAutoFit/>
          </a:bodyPr>
          <a:lstStyle/>
          <a:p>
            <a:pPr marL="342900" indent="-342900">
              <a:lnSpc>
                <a:spcPct val="130000"/>
              </a:lnSpc>
            </a:pPr>
            <a:r>
              <a:rPr lang="en-US" b="1" i="1" u="sng" baseline="0" dirty="0" smtClean="0">
                <a:solidFill>
                  <a:srgbClr val="0000CC"/>
                </a:solidFill>
                <a:latin typeface="Arial" charset="0"/>
              </a:rPr>
              <a:t>See details in:</a:t>
            </a:r>
            <a:r>
              <a:rPr lang="en-US" b="1" i="1" baseline="0" dirty="0" smtClean="0">
                <a:solidFill>
                  <a:srgbClr val="0000CC"/>
                </a:solidFill>
                <a:latin typeface="Arial" charset="0"/>
              </a:rPr>
              <a:t> </a:t>
            </a:r>
            <a:r>
              <a:rPr lang="en-US" b="1" i="1" baseline="0" dirty="0" err="1" smtClean="0">
                <a:solidFill>
                  <a:srgbClr val="0000CC"/>
                </a:solidFill>
                <a:latin typeface="Arial" charset="0"/>
              </a:rPr>
              <a:t>G.Trubnikov</a:t>
            </a:r>
            <a:r>
              <a:rPr lang="en-US" b="1" i="1" baseline="0" dirty="0" smtClean="0">
                <a:solidFill>
                  <a:srgbClr val="0000CC"/>
                </a:solidFill>
                <a:latin typeface="Arial" charset="0"/>
              </a:rPr>
              <a:t>, Thursday, </a:t>
            </a:r>
            <a:r>
              <a:rPr lang="en-US" b="1" i="1" dirty="0" smtClean="0">
                <a:solidFill>
                  <a:srgbClr val="0000CC"/>
                </a:solidFill>
                <a:latin typeface="Arial" charset="0"/>
              </a:rPr>
              <a:t>11</a:t>
            </a:r>
            <a:r>
              <a:rPr lang="en-US" b="1" i="1" baseline="0" dirty="0" smtClean="0">
                <a:solidFill>
                  <a:srgbClr val="0000CC"/>
                </a:solidFill>
                <a:latin typeface="Arial" charset="0"/>
              </a:rPr>
              <a:t>:10 - 11:40</a:t>
            </a:r>
            <a:r>
              <a:rPr lang="en-US" b="1" i="1" u="sng" dirty="0" smtClean="0">
                <a:solidFill>
                  <a:srgbClr val="0000CC"/>
                </a:solidFill>
                <a:latin typeface="Arial" charset="0"/>
              </a:rPr>
              <a:t> </a:t>
            </a:r>
            <a:endParaRPr lang="en-US" b="1" i="1" baseline="0" dirty="0">
              <a:solidFill>
                <a:srgbClr val="0000CC"/>
              </a:solidFill>
              <a:latin typeface="Arial" charset="0"/>
            </a:endParaRPr>
          </a:p>
        </p:txBody>
      </p:sp>
    </p:spTree>
    <p:extLst>
      <p:ext uri="{BB962C8B-B14F-4D97-AF65-F5344CB8AC3E}">
        <p14:creationId xmlns:p14="http://schemas.microsoft.com/office/powerpoint/2010/main" val="7922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Группа 42"/>
          <p:cNvGrpSpPr/>
          <p:nvPr/>
        </p:nvGrpSpPr>
        <p:grpSpPr>
          <a:xfrm>
            <a:off x="0" y="0"/>
            <a:ext cx="9157670" cy="5831143"/>
            <a:chOff x="0" y="0"/>
            <a:chExt cx="9157670" cy="5831143"/>
          </a:xfrm>
        </p:grpSpPr>
        <p:sp>
          <p:nvSpPr>
            <p:cNvPr id="12" name="Rectangle 7"/>
            <p:cNvSpPr>
              <a:spLocks noChangeArrowheads="1"/>
            </p:cNvSpPr>
            <p:nvPr/>
          </p:nvSpPr>
          <p:spPr bwMode="auto">
            <a:xfrm>
              <a:off x="0" y="0"/>
              <a:ext cx="9157670"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algn="ctr" eaLnBrk="0" hangingPunct="0">
                <a:lnSpc>
                  <a:spcPct val="110000"/>
                </a:lnSpc>
                <a:defRPr/>
              </a:pPr>
              <a:r>
                <a:rPr kumimoji="1" lang="en-US" sz="2000" b="1" dirty="0">
                  <a:solidFill>
                    <a:srgbClr val="3333FF"/>
                  </a:solidFill>
                  <a:cs typeface="Arial" pitchFamily="34" charset="0"/>
                </a:rPr>
                <a:t>Introduction: </a:t>
              </a:r>
              <a:r>
                <a:rPr kumimoji="1" lang="en-US" sz="2000" b="1" dirty="0" smtClean="0">
                  <a:solidFill>
                    <a:srgbClr val="3333FF"/>
                  </a:solidFill>
                  <a:cs typeface="Arial" pitchFamily="34" charset="0"/>
                </a:rPr>
                <a:t>Why do we need HV E-Cooler for the NICA Collider</a:t>
              </a:r>
              <a:endParaRPr kumimoji="1" lang="en-US" sz="2000" b="1" dirty="0">
                <a:solidFill>
                  <a:srgbClr val="3333FF"/>
                </a:solidFill>
                <a:cs typeface="Arial" pitchFamily="34" charset="0"/>
              </a:endParaRPr>
            </a:p>
          </p:txBody>
        </p:sp>
        <p:sp>
          <p:nvSpPr>
            <p:cNvPr id="32" name="Rectangle 6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14" name="Text Box 2"/>
            <p:cNvSpPr txBox="1">
              <a:spLocks noChangeArrowheads="1"/>
            </p:cNvSpPr>
            <p:nvPr/>
          </p:nvSpPr>
          <p:spPr bwMode="auto">
            <a:xfrm>
              <a:off x="0" y="271996"/>
              <a:ext cx="9134947" cy="1194173"/>
            </a:xfrm>
            <a:prstGeom prst="rect">
              <a:avLst/>
            </a:prstGeom>
            <a:noFill/>
            <a:ln w="9525">
              <a:noFill/>
              <a:miter lim="800000"/>
              <a:headEnd/>
              <a:tailEnd/>
            </a:ln>
          </p:spPr>
          <p:txBody>
            <a:bodyPr wrap="square">
              <a:spAutoFit/>
            </a:bodyPr>
            <a:lstStyle/>
            <a:p>
              <a:pPr marL="342900" indent="-342900" algn="ctr">
                <a:lnSpc>
                  <a:spcPct val="70000"/>
                </a:lnSpc>
                <a:spcBef>
                  <a:spcPct val="50000"/>
                </a:spcBef>
              </a:pPr>
              <a:endParaRPr lang="en-US" sz="800" b="1" baseline="0" dirty="0">
                <a:solidFill>
                  <a:srgbClr val="000066"/>
                </a:solidFill>
                <a:latin typeface="Arial" charset="0"/>
              </a:endParaRPr>
            </a:p>
            <a:p>
              <a:pPr marL="342900" indent="-342900" algn="ctr"/>
              <a:r>
                <a:rPr lang="en-US" sz="2400" b="1" baseline="0" dirty="0" smtClean="0">
                  <a:solidFill>
                    <a:srgbClr val="000066"/>
                  </a:solidFill>
                  <a:latin typeface="Arial" charset="0"/>
                </a:rPr>
                <a:t> </a:t>
              </a:r>
              <a:r>
                <a:rPr lang="en-US" sz="2400" b="1" baseline="0" dirty="0" smtClean="0">
                  <a:solidFill>
                    <a:srgbClr val="3333FF"/>
                  </a:solidFill>
                </a:rPr>
                <a:t>Dynamics aperture of the NICA Collider</a:t>
              </a:r>
            </a:p>
            <a:p>
              <a:pPr marL="342900" indent="-342900"/>
              <a:r>
                <a:rPr lang="en-US" b="1" baseline="0" dirty="0" smtClean="0">
                  <a:solidFill>
                    <a:srgbClr val="3333FF"/>
                  </a:solidFill>
                </a:rPr>
                <a:t> 						</a:t>
              </a:r>
              <a:r>
                <a:rPr lang="en-US" b="1" i="1" baseline="0" dirty="0" err="1" smtClean="0">
                  <a:solidFill>
                    <a:srgbClr val="002060"/>
                  </a:solidFill>
                  <a:latin typeface="Colonna MT" pitchFamily="82" charset="0"/>
                </a:rPr>
                <a:t>A.Bolshakov</a:t>
              </a:r>
              <a:r>
                <a:rPr lang="en-US" b="1" i="1" baseline="0" dirty="0" smtClean="0">
                  <a:solidFill>
                    <a:srgbClr val="002060"/>
                  </a:solidFill>
                  <a:latin typeface="Colonna MT" pitchFamily="82" charset="0"/>
                </a:rPr>
                <a:t> and </a:t>
              </a:r>
              <a:r>
                <a:rPr lang="en-US" b="1" i="1" baseline="0" dirty="0" err="1" smtClean="0">
                  <a:solidFill>
                    <a:srgbClr val="002060"/>
                  </a:solidFill>
                  <a:latin typeface="Colonna MT" pitchFamily="82" charset="0"/>
                </a:rPr>
                <a:t>P.Zenkevich</a:t>
              </a:r>
              <a:r>
                <a:rPr lang="en-US" b="1" i="1" baseline="0" dirty="0" smtClean="0">
                  <a:solidFill>
                    <a:srgbClr val="002060"/>
                  </a:solidFill>
                  <a:latin typeface="Colonna MT" pitchFamily="82" charset="0"/>
                </a:rPr>
                <a:t> (ITEP) for NICA</a:t>
              </a:r>
            </a:p>
            <a:p>
              <a:pPr marL="342900" indent="-342900"/>
              <a:r>
                <a:rPr lang="en-US" b="1" i="1" dirty="0">
                  <a:solidFill>
                    <a:srgbClr val="002060"/>
                  </a:solidFill>
                  <a:latin typeface="Colonna MT" pitchFamily="82" charset="0"/>
                  <a:sym typeface="Symbol"/>
                </a:rPr>
                <a:t>	</a:t>
              </a:r>
              <a:r>
                <a:rPr lang="en-US" b="1" i="1" dirty="0" smtClean="0">
                  <a:solidFill>
                    <a:srgbClr val="002060"/>
                  </a:solidFill>
                  <a:latin typeface="Colonna MT" pitchFamily="82" charset="0"/>
                  <a:sym typeface="Symbol"/>
                </a:rPr>
                <a:t>						</a:t>
              </a:r>
              <a:r>
                <a:rPr lang="en-US" sz="2400" b="1" i="1" dirty="0" smtClean="0">
                  <a:solidFill>
                    <a:srgbClr val="002060"/>
                  </a:solidFill>
                  <a:latin typeface="Colonna MT" pitchFamily="82" charset="0"/>
                  <a:sym typeface="Symbol"/>
                </a:rPr>
                <a:t>Preliminary</a:t>
              </a:r>
            </a:p>
          </p:txBody>
        </p:sp>
        <p:pic>
          <p:nvPicPr>
            <p:cNvPr id="11" name="Рисунок 10"/>
            <p:cNvPicPr/>
            <p:nvPr/>
          </p:nvPicPr>
          <p:blipFill>
            <a:blip r:embed="rId4" cstate="print">
              <a:extLst>
                <a:ext uri="{28A0092B-C50C-407E-A947-70E740481C1C}">
                  <a14:useLocalDpi xmlns:a14="http://schemas.microsoft.com/office/drawing/2010/main" val="0"/>
                </a:ext>
              </a:extLst>
            </a:blip>
            <a:stretch>
              <a:fillRect/>
            </a:stretch>
          </p:blipFill>
          <p:spPr>
            <a:xfrm>
              <a:off x="0" y="1441331"/>
              <a:ext cx="4239895" cy="3771900"/>
            </a:xfrm>
            <a:prstGeom prst="rect">
              <a:avLst/>
            </a:prstGeom>
            <a:ln>
              <a:solidFill>
                <a:srgbClr val="FF0000"/>
              </a:solidFill>
            </a:ln>
          </p:spPr>
        </p:pic>
        <p:sp>
          <p:nvSpPr>
            <p:cNvPr id="5" name="TextBox 4"/>
            <p:cNvSpPr txBox="1"/>
            <p:nvPr/>
          </p:nvSpPr>
          <p:spPr>
            <a:xfrm>
              <a:off x="1187624" y="5431033"/>
              <a:ext cx="2160240" cy="400110"/>
            </a:xfrm>
            <a:prstGeom prst="rect">
              <a:avLst/>
            </a:prstGeom>
            <a:solidFill>
              <a:srgbClr val="3333FF"/>
            </a:solidFill>
            <a:ln>
              <a:solidFill>
                <a:srgbClr val="FF0000"/>
              </a:solidFill>
            </a:ln>
          </p:spPr>
          <p:txBody>
            <a:bodyPr wrap="square" rtlCol="0">
              <a:spAutoFit/>
            </a:bodyPr>
            <a:lstStyle/>
            <a:p>
              <a:pPr algn="ctr"/>
              <a:r>
                <a:rPr lang="en-US" sz="2000" b="1" dirty="0" smtClean="0">
                  <a:solidFill>
                    <a:schemeClr val="bg1"/>
                  </a:solidFill>
                </a:rPr>
                <a:t>Stable</a:t>
              </a:r>
              <a:r>
                <a:rPr lang="en-US" sz="2000" b="1" dirty="0" smtClean="0"/>
                <a:t>  	</a:t>
              </a:r>
              <a:r>
                <a:rPr lang="en-US" sz="2000" b="1" dirty="0" smtClean="0">
                  <a:solidFill>
                    <a:srgbClr val="FF0000"/>
                  </a:solidFill>
                </a:rPr>
                <a:t>Unstable</a:t>
              </a:r>
              <a:endParaRPr lang="ru-RU" sz="2000" b="1" dirty="0">
                <a:solidFill>
                  <a:srgbClr val="FF0000"/>
                </a:solidFill>
              </a:endParaRPr>
            </a:p>
          </p:txBody>
        </p:sp>
        <p:cxnSp>
          <p:nvCxnSpPr>
            <p:cNvPr id="7" name="Прямая со стрелкой 6"/>
            <p:cNvCxnSpPr/>
            <p:nvPr/>
          </p:nvCxnSpPr>
          <p:spPr>
            <a:xfrm flipH="1" flipV="1">
              <a:off x="1187624" y="4134889"/>
              <a:ext cx="432048" cy="1368152"/>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flipV="1">
              <a:off x="2239436" y="4096132"/>
              <a:ext cx="432048" cy="1368152"/>
            </a:xfrm>
            <a:prstGeom prst="straightConnector1">
              <a:avLst/>
            </a:prstGeom>
            <a:ln w="38100">
              <a:solidFill>
                <a:srgbClr val="3333FF"/>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Группа 43"/>
          <p:cNvGrpSpPr/>
          <p:nvPr/>
        </p:nvGrpSpPr>
        <p:grpSpPr>
          <a:xfrm>
            <a:off x="0" y="1026114"/>
            <a:ext cx="9137462" cy="5484086"/>
            <a:chOff x="0" y="1026114"/>
            <a:chExt cx="9137462" cy="5484086"/>
          </a:xfrm>
        </p:grpSpPr>
        <p:sp>
          <p:nvSpPr>
            <p:cNvPr id="45" name="TextBox 44"/>
            <p:cNvSpPr txBox="1"/>
            <p:nvPr/>
          </p:nvSpPr>
          <p:spPr>
            <a:xfrm>
              <a:off x="0" y="1026114"/>
              <a:ext cx="4239895" cy="400110"/>
            </a:xfrm>
            <a:prstGeom prst="rect">
              <a:avLst/>
            </a:prstGeom>
            <a:noFill/>
            <a:ln>
              <a:solidFill>
                <a:srgbClr val="FF0000"/>
              </a:solidFill>
            </a:ln>
          </p:spPr>
          <p:txBody>
            <a:bodyPr wrap="square" rtlCol="0">
              <a:spAutoFit/>
            </a:bodyPr>
            <a:lstStyle/>
            <a:p>
              <a:pPr algn="ctr"/>
              <a:r>
                <a:rPr lang="en-US" sz="2000" b="1" dirty="0" smtClean="0">
                  <a:solidFill>
                    <a:srgbClr val="002060"/>
                  </a:solidFill>
                </a:rPr>
                <a:t>No magnet fringe fields</a:t>
              </a:r>
              <a:endParaRPr lang="ru-RU" sz="2000" b="1" dirty="0">
                <a:solidFill>
                  <a:srgbClr val="002060"/>
                </a:solidFill>
              </a:endParaRPr>
            </a:p>
          </p:txBody>
        </p:sp>
        <p:pic>
          <p:nvPicPr>
            <p:cNvPr id="46" name="Picture 5" descr="D:\Pavel\NICA\Офиц. док\15\DA_MAGNETS.jpg"/>
            <p:cNvPicPr>
              <a:picLocks noChangeAspect="1" noChangeArrowheads="1"/>
            </p:cNvPicPr>
            <p:nvPr/>
          </p:nvPicPr>
          <p:blipFill>
            <a:blip r:embed="rId5" cstate="print"/>
            <a:srcRect/>
            <a:stretch>
              <a:fillRect/>
            </a:stretch>
          </p:blipFill>
          <p:spPr bwMode="auto">
            <a:xfrm>
              <a:off x="4241814" y="1729212"/>
              <a:ext cx="4895648" cy="4292076"/>
            </a:xfrm>
            <a:prstGeom prst="rect">
              <a:avLst/>
            </a:prstGeom>
            <a:noFill/>
            <a:ln>
              <a:solidFill>
                <a:srgbClr val="FF0000"/>
              </a:solidFill>
            </a:ln>
          </p:spPr>
        </p:pic>
        <p:sp>
          <p:nvSpPr>
            <p:cNvPr id="47" name="TextBox 46"/>
            <p:cNvSpPr txBox="1"/>
            <p:nvPr/>
          </p:nvSpPr>
          <p:spPr>
            <a:xfrm>
              <a:off x="5609518" y="6110090"/>
              <a:ext cx="2160240" cy="400110"/>
            </a:xfrm>
            <a:prstGeom prst="rect">
              <a:avLst/>
            </a:prstGeom>
            <a:solidFill>
              <a:schemeClr val="accent1"/>
            </a:solidFill>
            <a:ln>
              <a:solidFill>
                <a:srgbClr val="FF0000"/>
              </a:solidFill>
            </a:ln>
          </p:spPr>
          <p:txBody>
            <a:bodyPr wrap="square" rtlCol="0">
              <a:spAutoFit/>
            </a:bodyPr>
            <a:lstStyle/>
            <a:p>
              <a:pPr algn="ctr"/>
              <a:r>
                <a:rPr lang="en-US" sz="2000" b="1" dirty="0" smtClean="0">
                  <a:solidFill>
                    <a:srgbClr val="CCFF66"/>
                  </a:solidFill>
                </a:rPr>
                <a:t>Stable</a:t>
              </a:r>
              <a:r>
                <a:rPr lang="en-US" sz="2000" b="1" dirty="0" smtClean="0"/>
                <a:t>  	</a:t>
              </a:r>
              <a:r>
                <a:rPr lang="en-US" sz="2000" b="1" dirty="0" smtClean="0">
                  <a:solidFill>
                    <a:srgbClr val="002060"/>
                  </a:solidFill>
                </a:rPr>
                <a:t>Unstable</a:t>
              </a:r>
              <a:endParaRPr lang="ru-RU" sz="2000" b="1" dirty="0">
                <a:solidFill>
                  <a:srgbClr val="002060"/>
                </a:solidFill>
              </a:endParaRPr>
            </a:p>
          </p:txBody>
        </p:sp>
        <p:cxnSp>
          <p:nvCxnSpPr>
            <p:cNvPr id="48" name="Прямая со стрелкой 47"/>
            <p:cNvCxnSpPr/>
            <p:nvPr/>
          </p:nvCxnSpPr>
          <p:spPr>
            <a:xfrm flipH="1" flipV="1">
              <a:off x="5292080" y="5013176"/>
              <a:ext cx="741144" cy="1150350"/>
            </a:xfrm>
            <a:prstGeom prst="straightConnector1">
              <a:avLst/>
            </a:prstGeom>
            <a:ln w="38100">
              <a:solidFill>
                <a:srgbClr val="CCFF66"/>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V="1">
              <a:off x="6033224" y="4509120"/>
              <a:ext cx="482992" cy="1675779"/>
            </a:xfrm>
            <a:prstGeom prst="straightConnector1">
              <a:avLst/>
            </a:prstGeom>
            <a:ln w="38100">
              <a:solidFill>
                <a:srgbClr val="CCFF66"/>
              </a:solidFill>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H="1" flipV="1">
              <a:off x="5662652" y="4795374"/>
              <a:ext cx="1357620" cy="1389525"/>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p:cNvCxnSpPr/>
            <p:nvPr/>
          </p:nvCxnSpPr>
          <p:spPr>
            <a:xfrm flipV="1">
              <a:off x="7020272" y="3717032"/>
              <a:ext cx="288032" cy="2467867"/>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592309" y="1329102"/>
              <a:ext cx="4039567" cy="400110"/>
            </a:xfrm>
            <a:prstGeom prst="rect">
              <a:avLst/>
            </a:prstGeom>
            <a:noFill/>
            <a:ln>
              <a:solidFill>
                <a:srgbClr val="FF0000"/>
              </a:solidFill>
            </a:ln>
          </p:spPr>
          <p:txBody>
            <a:bodyPr wrap="square" rtlCol="0">
              <a:spAutoFit/>
            </a:bodyPr>
            <a:lstStyle/>
            <a:p>
              <a:pPr algn="ctr"/>
              <a:r>
                <a:rPr lang="en-US" sz="2000" b="1" dirty="0" smtClean="0">
                  <a:solidFill>
                    <a:srgbClr val="002060"/>
                  </a:solidFill>
                </a:rPr>
                <a:t>Influence of the magnet fringe fields</a:t>
              </a:r>
              <a:endParaRPr lang="ru-RU" sz="2000" b="1" dirty="0">
                <a:solidFill>
                  <a:srgbClr val="002060"/>
                </a:solidFill>
              </a:endParaRPr>
            </a:p>
          </p:txBody>
        </p:sp>
      </p:grpSp>
      <p:sp>
        <p:nvSpPr>
          <p:cNvPr id="53" name="TextBox 52"/>
          <p:cNvSpPr txBox="1"/>
          <p:nvPr/>
        </p:nvSpPr>
        <p:spPr>
          <a:xfrm>
            <a:off x="1722373" y="1410970"/>
            <a:ext cx="2520280" cy="954107"/>
          </a:xfrm>
          <a:prstGeom prst="rect">
            <a:avLst/>
          </a:prstGeom>
          <a:solidFill>
            <a:schemeClr val="tx2">
              <a:lumMod val="20000"/>
              <a:lumOff val="80000"/>
            </a:schemeClr>
          </a:solidFill>
          <a:ln>
            <a:noFill/>
          </a:ln>
        </p:spPr>
        <p:txBody>
          <a:bodyPr wrap="square" rtlCol="0">
            <a:spAutoFit/>
          </a:bodyPr>
          <a:lstStyle/>
          <a:p>
            <a:pPr algn="ctr"/>
            <a:r>
              <a:rPr lang="en-US" sz="2800" b="1" dirty="0" smtClean="0">
                <a:solidFill>
                  <a:srgbClr val="002060"/>
                </a:solidFill>
                <a:latin typeface="Colonna MT" pitchFamily="82" charset="0"/>
              </a:rPr>
              <a:t>Does a cooling help?</a:t>
            </a:r>
            <a:endParaRPr lang="ru-RU" sz="2800" b="1" dirty="0">
              <a:solidFill>
                <a:srgbClr val="002060"/>
              </a:solidFill>
            </a:endParaRPr>
          </a:p>
        </p:txBody>
      </p:sp>
    </p:spTree>
    <p:extLst>
      <p:ext uri="{BB962C8B-B14F-4D97-AF65-F5344CB8AC3E}">
        <p14:creationId xmlns:p14="http://schemas.microsoft.com/office/powerpoint/2010/main" val="46052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decel="50000" fill="hold">
                                          <p:stCondLst>
                                            <p:cond delay="0"/>
                                          </p:stCondLst>
                                        </p:cTn>
                                        <p:tgtEl>
                                          <p:spTgt spid="5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3"/>
                                        </p:tgtEl>
                                        <p:attrNameLst>
                                          <p:attrName>ppt_w</p:attrName>
                                        </p:attrNameLst>
                                      </p:cBhvr>
                                      <p:tavLst>
                                        <p:tav tm="0">
                                          <p:val>
                                            <p:strVal val="#ppt_w*.05"/>
                                          </p:val>
                                        </p:tav>
                                        <p:tav tm="100000">
                                          <p:val>
                                            <p:strVal val="#ppt_w"/>
                                          </p:val>
                                        </p:tav>
                                      </p:tavLst>
                                    </p:anim>
                                    <p:anim calcmode="lin" valueType="num">
                                      <p:cBhvr>
                                        <p:cTn id="15" dur="1000" fill="hold"/>
                                        <p:tgtEl>
                                          <p:spTgt spid="5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Группа 19"/>
          <p:cNvGrpSpPr/>
          <p:nvPr/>
        </p:nvGrpSpPr>
        <p:grpSpPr>
          <a:xfrm>
            <a:off x="0" y="0"/>
            <a:ext cx="9162107" cy="6263720"/>
            <a:chOff x="0" y="0"/>
            <a:chExt cx="9162107" cy="6263720"/>
          </a:xfrm>
        </p:grpSpPr>
        <p:grpSp>
          <p:nvGrpSpPr>
            <p:cNvPr id="5" name="Группа 4"/>
            <p:cNvGrpSpPr/>
            <p:nvPr/>
          </p:nvGrpSpPr>
          <p:grpSpPr>
            <a:xfrm>
              <a:off x="0" y="0"/>
              <a:ext cx="9162107" cy="6263720"/>
              <a:chOff x="0" y="0"/>
              <a:chExt cx="9162107" cy="6263720"/>
            </a:xfrm>
          </p:grpSpPr>
          <p:sp>
            <p:nvSpPr>
              <p:cNvPr id="12" name="Rectangle 7"/>
              <p:cNvSpPr>
                <a:spLocks noChangeArrowheads="1"/>
              </p:cNvSpPr>
              <p:nvPr/>
            </p:nvSpPr>
            <p:spPr bwMode="auto">
              <a:xfrm>
                <a:off x="0" y="0"/>
                <a:ext cx="9135424" cy="4985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lnSpc>
                    <a:spcPct val="110000"/>
                  </a:lnSpc>
                  <a:defRPr/>
                </a:pPr>
                <a:r>
                  <a:rPr kumimoji="1" lang="en-US" sz="2400" b="1" dirty="0" smtClean="0">
                    <a:solidFill>
                      <a:srgbClr val="0000CC"/>
                    </a:solidFill>
                    <a:cs typeface="Arial" pitchFamily="34" charset="0"/>
                  </a:rPr>
                  <a:t>1. The experience we have</a:t>
                </a:r>
                <a:endParaRPr kumimoji="1" lang="en-US" sz="2400" b="1" dirty="0">
                  <a:solidFill>
                    <a:srgbClr val="0000CC"/>
                  </a:solidFill>
                  <a:cs typeface="Arial" pitchFamily="34" charset="0"/>
                </a:endParaRPr>
              </a:p>
            </p:txBody>
          </p:sp>
          <p:pic>
            <p:nvPicPr>
              <p:cNvPr id="7" name="Picture 7" descr="Peletron_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8598"/>
                <a:ext cx="4578279" cy="3434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66212" y="761148"/>
                <a:ext cx="4595895" cy="1815882"/>
              </a:xfrm>
              <a:prstGeom prst="rect">
                <a:avLst/>
              </a:prstGeom>
              <a:noFill/>
            </p:spPr>
            <p:txBody>
              <a:bodyPr wrap="square" rtlCol="0">
                <a:spAutoFit/>
              </a:bodyPr>
              <a:lstStyle/>
              <a:p>
                <a:pPr lvl="0"/>
                <a:r>
                  <a:rPr lang="en-US" sz="2000" b="1" dirty="0" smtClean="0">
                    <a:solidFill>
                      <a:srgbClr val="3333FF"/>
                    </a:solidFill>
                  </a:rPr>
                  <a:t>Max. electron energy, MeV   </a:t>
                </a:r>
                <a:r>
                  <a:rPr lang="en-US" sz="2000" b="1" dirty="0">
                    <a:solidFill>
                      <a:srgbClr val="3333FF"/>
                    </a:solidFill>
                  </a:rPr>
                  <a:t>0.025 ÷ </a:t>
                </a:r>
                <a:r>
                  <a:rPr lang="en-US" sz="2000" b="1" dirty="0" smtClean="0">
                    <a:solidFill>
                      <a:srgbClr val="3333FF"/>
                    </a:solidFill>
                  </a:rPr>
                  <a:t>2</a:t>
                </a:r>
                <a:endParaRPr lang="ru-RU" sz="2000" b="1" dirty="0">
                  <a:solidFill>
                    <a:srgbClr val="3333FF"/>
                  </a:solidFill>
                </a:endParaRPr>
              </a:p>
              <a:p>
                <a:pPr lvl="0"/>
                <a:r>
                  <a:rPr lang="en-US" sz="2000" b="1" dirty="0">
                    <a:solidFill>
                      <a:srgbClr val="3333FF"/>
                    </a:solidFill>
                  </a:rPr>
                  <a:t>Electron beam </a:t>
                </a:r>
                <a:r>
                  <a:rPr lang="en-US" sz="2000" b="1" dirty="0" smtClean="0">
                    <a:solidFill>
                      <a:srgbClr val="3333FF"/>
                    </a:solidFill>
                  </a:rPr>
                  <a:t>current, A 	     0.1 </a:t>
                </a:r>
                <a:r>
                  <a:rPr lang="en-US" sz="2000" b="1" dirty="0">
                    <a:solidFill>
                      <a:srgbClr val="3333FF"/>
                    </a:solidFill>
                  </a:rPr>
                  <a:t>÷ </a:t>
                </a:r>
                <a:r>
                  <a:rPr lang="en-US" sz="2000" b="1" dirty="0" smtClean="0">
                    <a:solidFill>
                      <a:srgbClr val="3333FF"/>
                    </a:solidFill>
                  </a:rPr>
                  <a:t>3.0</a:t>
                </a:r>
                <a:endParaRPr lang="ru-RU" sz="2000" b="1" dirty="0">
                  <a:solidFill>
                    <a:srgbClr val="3333FF"/>
                  </a:solidFill>
                </a:endParaRPr>
              </a:p>
              <a:p>
                <a:r>
                  <a:rPr lang="en-US" sz="2000" b="1" dirty="0" smtClean="0">
                    <a:solidFill>
                      <a:srgbClr val="3333FF"/>
                    </a:solidFill>
                    <a:sym typeface="Symbol"/>
                  </a:rPr>
                  <a:t>HV generator   Cascade </a:t>
                </a:r>
                <a:r>
                  <a:rPr lang="en-US" sz="2000" b="1" dirty="0" err="1" smtClean="0">
                    <a:solidFill>
                      <a:srgbClr val="3333FF"/>
                    </a:solidFill>
                    <a:sym typeface="Symbol"/>
                  </a:rPr>
                  <a:t>transformator</a:t>
                </a:r>
                <a:r>
                  <a:rPr lang="en-US" sz="2000" b="1" dirty="0" smtClean="0">
                    <a:solidFill>
                      <a:srgbClr val="3333FF"/>
                    </a:solidFill>
                    <a:sym typeface="Symbol"/>
                  </a:rPr>
                  <a:t>    </a:t>
                </a:r>
              </a:p>
              <a:p>
                <a:r>
                  <a:rPr lang="en-US" sz="2000" b="1" dirty="0" smtClean="0">
                    <a:solidFill>
                      <a:srgbClr val="FF0000"/>
                    </a:solidFill>
                    <a:sym typeface="Symbol"/>
                  </a:rPr>
                  <a:t>Electron beam 		   magnetized</a:t>
                </a:r>
              </a:p>
              <a:p>
                <a:r>
                  <a:rPr lang="en-US" sz="1600" b="1" dirty="0" smtClean="0">
                    <a:solidFill>
                      <a:srgbClr val="3333FF"/>
                    </a:solidFill>
                    <a:sym typeface="Symbol"/>
                  </a:rPr>
                  <a:t>[</a:t>
                </a:r>
                <a:r>
                  <a:rPr lang="en-US" sz="1600" b="1" i="1" dirty="0" err="1" smtClean="0">
                    <a:solidFill>
                      <a:srgbClr val="3333FF"/>
                    </a:solidFill>
                    <a:sym typeface="Symbol"/>
                  </a:rPr>
                  <a:t>V.Parkhomchuk</a:t>
                </a:r>
                <a:r>
                  <a:rPr lang="en-US" sz="1600" b="1" i="1" dirty="0" smtClean="0">
                    <a:solidFill>
                      <a:srgbClr val="3333FF"/>
                    </a:solidFill>
                    <a:sym typeface="Symbol"/>
                  </a:rPr>
                  <a:t> et al., </a:t>
                </a:r>
              </a:p>
              <a:p>
                <a:r>
                  <a:rPr lang="en-US" sz="1600" b="1" i="1" dirty="0">
                    <a:solidFill>
                      <a:srgbClr val="3333FF"/>
                    </a:solidFill>
                    <a:sym typeface="Symbol"/>
                  </a:rPr>
                  <a:t>	 </a:t>
                </a:r>
                <a:r>
                  <a:rPr lang="en-US" sz="1600" b="1" i="1" dirty="0" smtClean="0">
                    <a:solidFill>
                      <a:srgbClr val="3333FF"/>
                    </a:solidFill>
                    <a:sym typeface="Symbol"/>
                  </a:rPr>
                  <a:t>                 </a:t>
                </a:r>
                <a:r>
                  <a:rPr lang="en-US" sz="1600" b="1" i="1" dirty="0" err="1" smtClean="0">
                    <a:solidFill>
                      <a:srgbClr val="3333FF"/>
                    </a:solidFill>
                  </a:rPr>
                  <a:t>Sarantsev</a:t>
                </a:r>
                <a:r>
                  <a:rPr lang="en-US" sz="1600" b="1" i="1" dirty="0" smtClean="0">
                    <a:solidFill>
                      <a:srgbClr val="3333FF"/>
                    </a:solidFill>
                  </a:rPr>
                  <a:t> seminar (Sep. 2015)</a:t>
                </a:r>
                <a:r>
                  <a:rPr lang="en-US" sz="1600" b="1" dirty="0" smtClean="0">
                    <a:solidFill>
                      <a:srgbClr val="3333FF"/>
                    </a:solidFill>
                  </a:rPr>
                  <a:t>]</a:t>
                </a:r>
                <a:r>
                  <a:rPr lang="en-US" sz="1600" b="1" dirty="0" smtClean="0">
                    <a:solidFill>
                      <a:srgbClr val="3333FF"/>
                    </a:solidFill>
                    <a:sym typeface="Symbol"/>
                  </a:rPr>
                  <a:t> </a:t>
                </a:r>
                <a:endParaRPr lang="ru-RU" sz="1600" b="1" dirty="0">
                  <a:solidFill>
                    <a:srgbClr val="3333FF"/>
                  </a:solidFill>
                </a:endParaRPr>
              </a:p>
            </p:txBody>
          </p:sp>
          <p:sp>
            <p:nvSpPr>
              <p:cNvPr id="11" name="TextBox 10"/>
              <p:cNvSpPr txBox="1"/>
              <p:nvPr/>
            </p:nvSpPr>
            <p:spPr>
              <a:xfrm>
                <a:off x="48237" y="4005063"/>
                <a:ext cx="4595895" cy="2246769"/>
              </a:xfrm>
              <a:prstGeom prst="rect">
                <a:avLst/>
              </a:prstGeom>
              <a:solidFill>
                <a:schemeClr val="bg1"/>
              </a:solidFill>
            </p:spPr>
            <p:txBody>
              <a:bodyPr wrap="square" rtlCol="0">
                <a:spAutoFit/>
              </a:bodyPr>
              <a:lstStyle/>
              <a:p>
                <a:r>
                  <a:rPr lang="en-US" sz="2000" b="1" dirty="0" smtClean="0">
                    <a:solidFill>
                      <a:srgbClr val="3333FF"/>
                    </a:solidFill>
                  </a:rPr>
                  <a:t>Max. electron energy, MeV   4.3 </a:t>
                </a:r>
              </a:p>
              <a:p>
                <a:r>
                  <a:rPr lang="en-US" sz="2000" b="1" dirty="0" smtClean="0">
                    <a:solidFill>
                      <a:srgbClr val="3333FF"/>
                    </a:solidFill>
                  </a:rPr>
                  <a:t>Working e-beam current, A  0.1 – 0.5 A</a:t>
                </a:r>
              </a:p>
              <a:p>
                <a:r>
                  <a:rPr lang="en-US" sz="2000" b="1" dirty="0" smtClean="0">
                    <a:solidFill>
                      <a:srgbClr val="3333FF"/>
                    </a:solidFill>
                  </a:rPr>
                  <a:t>Max. e-beam current, A        1.6 (1.9) </a:t>
                </a:r>
                <a:endParaRPr lang="en-US" sz="2000" b="1" dirty="0">
                  <a:solidFill>
                    <a:srgbClr val="3333FF"/>
                  </a:solidFill>
                </a:endParaRPr>
              </a:p>
              <a:p>
                <a:r>
                  <a:rPr lang="en-US" sz="2000" b="1" dirty="0" smtClean="0">
                    <a:solidFill>
                      <a:srgbClr val="3333FF"/>
                    </a:solidFill>
                  </a:rPr>
                  <a:t>Working </a:t>
                </a:r>
                <a:r>
                  <a:rPr lang="en-US" sz="2000" b="1" dirty="0" err="1" smtClean="0">
                    <a:solidFill>
                      <a:srgbClr val="3333FF"/>
                    </a:solidFill>
                    <a:sym typeface="Symbol"/>
                  </a:rPr>
                  <a:t>I</a:t>
                </a:r>
                <a:r>
                  <a:rPr lang="en-US" sz="2000" b="1" baseline="-25000" dirty="0" err="1" smtClean="0">
                    <a:solidFill>
                      <a:srgbClr val="3333FF"/>
                    </a:solidFill>
                    <a:sym typeface="Symbol"/>
                  </a:rPr>
                  <a:t>loss</a:t>
                </a:r>
                <a:r>
                  <a:rPr lang="en-US" sz="2000" b="1" dirty="0" smtClean="0">
                    <a:solidFill>
                      <a:srgbClr val="3333FF"/>
                    </a:solidFill>
                    <a:sym typeface="Symbol"/>
                  </a:rPr>
                  <a:t>/</a:t>
                </a:r>
                <a:r>
                  <a:rPr lang="en-US" sz="2000" b="1" dirty="0" err="1" smtClean="0">
                    <a:solidFill>
                      <a:srgbClr val="3333FF"/>
                    </a:solidFill>
                    <a:sym typeface="Symbol"/>
                  </a:rPr>
                  <a:t>I</a:t>
                </a:r>
                <a:r>
                  <a:rPr lang="en-US" sz="2000" b="1" baseline="-25000" dirty="0" err="1" smtClean="0">
                    <a:solidFill>
                      <a:srgbClr val="3333FF"/>
                    </a:solidFill>
                    <a:sym typeface="Symbol"/>
                  </a:rPr>
                  <a:t>beam</a:t>
                </a:r>
                <a:r>
                  <a:rPr lang="en-US" sz="2000" b="1" dirty="0" smtClean="0">
                    <a:solidFill>
                      <a:srgbClr val="3333FF"/>
                    </a:solidFill>
                    <a:sym typeface="Symbol"/>
                  </a:rPr>
                  <a:t> , ppm        1.0</a:t>
                </a:r>
              </a:p>
              <a:p>
                <a:r>
                  <a:rPr lang="en-US" sz="2000" b="1" dirty="0" smtClean="0">
                    <a:solidFill>
                      <a:srgbClr val="3333FF"/>
                    </a:solidFill>
                    <a:sym typeface="Symbol"/>
                  </a:rPr>
                  <a:t>HV generator  </a:t>
                </a:r>
                <a:r>
                  <a:rPr lang="en-US" sz="2000" b="1" dirty="0">
                    <a:solidFill>
                      <a:srgbClr val="3333FF"/>
                    </a:solidFill>
                    <a:sym typeface="Symbol"/>
                  </a:rPr>
                  <a:t> </a:t>
                </a:r>
                <a:r>
                  <a:rPr lang="en-US" sz="2000" b="1" dirty="0" smtClean="0">
                    <a:solidFill>
                      <a:srgbClr val="3333FF"/>
                    </a:solidFill>
                    <a:sym typeface="Symbol"/>
                  </a:rPr>
                  <a:t>  </a:t>
                </a:r>
                <a:r>
                  <a:rPr lang="en-US" sz="2000" b="1" dirty="0" err="1" smtClean="0">
                    <a:solidFill>
                      <a:srgbClr val="3333FF"/>
                    </a:solidFill>
                    <a:sym typeface="Symbol"/>
                  </a:rPr>
                  <a:t>Pelletron</a:t>
                </a:r>
                <a:r>
                  <a:rPr lang="en-US" sz="2000" b="1" dirty="0" smtClean="0">
                    <a:solidFill>
                      <a:srgbClr val="3333FF"/>
                    </a:solidFill>
                    <a:sym typeface="Symbol"/>
                  </a:rPr>
                  <a:t> </a:t>
                </a:r>
                <a:r>
                  <a:rPr lang="en-US" b="1" dirty="0" smtClean="0">
                    <a:solidFill>
                      <a:srgbClr val="3333FF"/>
                    </a:solidFill>
                    <a:sym typeface="Symbol"/>
                  </a:rPr>
                  <a:t>(“Van der </a:t>
                </a:r>
                <a:r>
                  <a:rPr lang="en-US" b="1" dirty="0" err="1" smtClean="0">
                    <a:solidFill>
                      <a:srgbClr val="3333FF"/>
                    </a:solidFill>
                    <a:sym typeface="Symbol"/>
                  </a:rPr>
                  <a:t>Graaf</a:t>
                </a:r>
                <a:r>
                  <a:rPr lang="en-US" b="1" dirty="0" smtClean="0">
                    <a:solidFill>
                      <a:srgbClr val="3333FF"/>
                    </a:solidFill>
                    <a:sym typeface="Symbol"/>
                  </a:rPr>
                  <a:t>”)</a:t>
                </a:r>
              </a:p>
              <a:p>
                <a:r>
                  <a:rPr lang="en-US" sz="2000" b="1" dirty="0" err="1" smtClean="0">
                    <a:solidFill>
                      <a:srgbClr val="FF0000"/>
                    </a:solidFill>
                    <a:sym typeface="Symbol"/>
                  </a:rPr>
                  <a:t>Unmagnetized</a:t>
                </a:r>
                <a:r>
                  <a:rPr lang="en-US" sz="2000" b="1" dirty="0" smtClean="0">
                    <a:solidFill>
                      <a:srgbClr val="FF0000"/>
                    </a:solidFill>
                    <a:sym typeface="Symbol"/>
                  </a:rPr>
                  <a:t> electron beam </a:t>
                </a:r>
              </a:p>
              <a:p>
                <a:r>
                  <a:rPr lang="en-US" sz="1600" b="1" dirty="0" smtClean="0">
                    <a:solidFill>
                      <a:srgbClr val="3333FF"/>
                    </a:solidFill>
                    <a:sym typeface="Symbol"/>
                  </a:rPr>
                  <a:t>[</a:t>
                </a:r>
                <a:r>
                  <a:rPr lang="en-US" sz="1600" b="1" i="1" dirty="0" err="1" smtClean="0">
                    <a:solidFill>
                      <a:srgbClr val="3333FF"/>
                    </a:solidFill>
                    <a:sym typeface="Symbol"/>
                  </a:rPr>
                  <a:t>A.Shemykin</a:t>
                </a:r>
                <a:r>
                  <a:rPr lang="en-US" sz="1600" b="1" i="1" dirty="0" smtClean="0">
                    <a:solidFill>
                      <a:srgbClr val="3333FF"/>
                    </a:solidFill>
                    <a:sym typeface="Symbol"/>
                  </a:rPr>
                  <a:t> et al., </a:t>
                </a:r>
                <a:r>
                  <a:rPr lang="en-US" sz="1600" b="1" i="1" dirty="0" smtClean="0">
                    <a:solidFill>
                      <a:srgbClr val="3333FF"/>
                    </a:solidFill>
                  </a:rPr>
                  <a:t>FERMILAB-CONF-06-194-AD</a:t>
                </a:r>
                <a:r>
                  <a:rPr lang="en-US" sz="1600" b="1" dirty="0" smtClean="0">
                    <a:solidFill>
                      <a:srgbClr val="3333FF"/>
                    </a:solidFill>
                  </a:rPr>
                  <a:t>]</a:t>
                </a:r>
                <a:r>
                  <a:rPr lang="en-US" sz="1600" b="1" dirty="0" smtClean="0">
                    <a:solidFill>
                      <a:srgbClr val="3333FF"/>
                    </a:solidFill>
                    <a:sym typeface="Symbol"/>
                  </a:rPr>
                  <a:t> </a:t>
                </a:r>
                <a:endParaRPr lang="ru-RU" sz="1600" b="1" dirty="0">
                  <a:solidFill>
                    <a:srgbClr val="3333FF"/>
                  </a:solidFill>
                </a:endParaRPr>
              </a:p>
            </p:txBody>
          </p:sp>
          <p:pic>
            <p:nvPicPr>
              <p:cNvPr id="10" name="Picture 5" descr="COSYCooler_15060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8292" y="3212975"/>
                <a:ext cx="4555708" cy="3050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 name="Прямая соединительная линия 5"/>
            <p:cNvCxnSpPr>
              <a:stCxn id="12" idx="2"/>
            </p:cNvCxnSpPr>
            <p:nvPr/>
          </p:nvCxnSpPr>
          <p:spPr>
            <a:xfrm>
              <a:off x="4567712" y="498598"/>
              <a:ext cx="29232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0" y="498598"/>
              <a:ext cx="4566212" cy="5753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4588598" y="498598"/>
              <a:ext cx="4566212" cy="5753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512437"/>
            <a:ext cx="3073400" cy="2480117"/>
          </a:xfrm>
          <a:prstGeom prst="rect">
            <a:avLst/>
          </a:prstGeom>
        </p:spPr>
      </p:pic>
      <p:grpSp>
        <p:nvGrpSpPr>
          <p:cNvPr id="13" name="Группа 12"/>
          <p:cNvGrpSpPr/>
          <p:nvPr/>
        </p:nvGrpSpPr>
        <p:grpSpPr>
          <a:xfrm>
            <a:off x="4585484" y="2822502"/>
            <a:ext cx="4572440" cy="3429330"/>
            <a:chOff x="4562984" y="2834390"/>
            <a:chExt cx="4572440" cy="3429330"/>
          </a:xfrm>
        </p:grpSpPr>
        <p:pic>
          <p:nvPicPr>
            <p:cNvPr id="8" name="Рисунок 7"/>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562984" y="2834390"/>
              <a:ext cx="4572440" cy="3429330"/>
            </a:xfrm>
            <a:prstGeom prst="rect">
              <a:avLst/>
            </a:prstGeom>
          </p:spPr>
        </p:pic>
        <p:sp>
          <p:nvSpPr>
            <p:cNvPr id="9" name="TextBox 8"/>
            <p:cNvSpPr txBox="1"/>
            <p:nvPr/>
          </p:nvSpPr>
          <p:spPr>
            <a:xfrm>
              <a:off x="4562984" y="2834390"/>
              <a:ext cx="1346008" cy="1200329"/>
            </a:xfrm>
            <a:prstGeom prst="rect">
              <a:avLst/>
            </a:prstGeom>
            <a:noFill/>
            <a:ln>
              <a:solidFill>
                <a:schemeClr val="bg1"/>
              </a:solidFill>
            </a:ln>
          </p:spPr>
          <p:txBody>
            <a:bodyPr wrap="square" rtlCol="0">
              <a:spAutoFit/>
            </a:bodyPr>
            <a:lstStyle/>
            <a:p>
              <a:r>
                <a:rPr lang="en-US" b="1" dirty="0" smtClean="0">
                  <a:solidFill>
                    <a:schemeClr val="bg1"/>
                  </a:solidFill>
                </a:rPr>
                <a:t>Dec.2011  </a:t>
              </a:r>
            </a:p>
            <a:p>
              <a:r>
                <a:rPr lang="en-US" b="1" dirty="0" smtClean="0">
                  <a:solidFill>
                    <a:schemeClr val="bg1"/>
                  </a:solidFill>
                </a:rPr>
                <a:t>BINP</a:t>
              </a:r>
            </a:p>
            <a:p>
              <a:r>
                <a:rPr lang="en-US" b="1" dirty="0" smtClean="0">
                  <a:solidFill>
                    <a:schemeClr val="bg1"/>
                  </a:solidFill>
                </a:rPr>
                <a:t>The work is </a:t>
              </a:r>
            </a:p>
            <a:p>
              <a:r>
                <a:rPr lang="en-US" b="1" dirty="0" smtClean="0">
                  <a:solidFill>
                    <a:schemeClr val="bg1"/>
                  </a:solidFill>
                </a:rPr>
                <a:t>in progress</a:t>
              </a:r>
            </a:p>
          </p:txBody>
        </p:sp>
      </p:grpSp>
    </p:spTree>
    <p:extLst>
      <p:ext uri="{BB962C8B-B14F-4D97-AF65-F5344CB8AC3E}">
        <p14:creationId xmlns:p14="http://schemas.microsoft.com/office/powerpoint/2010/main" val="141353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Группа 22"/>
          <p:cNvGrpSpPr/>
          <p:nvPr/>
        </p:nvGrpSpPr>
        <p:grpSpPr>
          <a:xfrm>
            <a:off x="0" y="0"/>
            <a:ext cx="9155230" cy="2888362"/>
            <a:chOff x="0" y="0"/>
            <a:chExt cx="9155230" cy="2888362"/>
          </a:xfrm>
        </p:grpSpPr>
        <p:sp>
          <p:nvSpPr>
            <p:cNvPr id="32" name="Rectangle 6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10" name="Rectangle 7"/>
            <p:cNvSpPr>
              <a:spLocks noChangeArrowheads="1"/>
            </p:cNvSpPr>
            <p:nvPr/>
          </p:nvSpPr>
          <p:spPr bwMode="auto">
            <a:xfrm>
              <a:off x="9776" y="764704"/>
              <a:ext cx="9145454" cy="2123658"/>
            </a:xfrm>
            <a:prstGeom prst="rect">
              <a:avLst/>
            </a:prstGeom>
            <a:solidFill>
              <a:schemeClr val="bg1"/>
            </a:solidFill>
            <a:ln>
              <a:solidFill>
                <a:srgbClr val="FF0000"/>
              </a:solidFill>
            </a:ln>
            <a:extLst/>
          </p:spPr>
          <p:txBody>
            <a:bodyPr wrap="square">
              <a:spAutoFit/>
            </a:bodyPr>
            <a:lstStyle/>
            <a:p>
              <a:pPr eaLnBrk="0" hangingPunct="0">
                <a:lnSpc>
                  <a:spcPct val="110000"/>
                </a:lnSpc>
                <a:defRPr/>
              </a:pPr>
              <a:r>
                <a:rPr kumimoji="1" lang="en-US" sz="2400" b="1" dirty="0" smtClean="0">
                  <a:solidFill>
                    <a:srgbClr val="0000CC"/>
                  </a:solidFill>
                  <a:cs typeface="Arial" pitchFamily="34" charset="0"/>
                  <a:sym typeface="Symbol" pitchFamily="18" charset="2"/>
                </a:rPr>
                <a:t>1) High Voltage electron coolers – DC HV regime</a:t>
              </a:r>
              <a:r>
                <a:rPr kumimoji="1" lang="en-US" sz="2400" b="1" dirty="0">
                  <a:solidFill>
                    <a:srgbClr val="0000CC"/>
                  </a:solidFill>
                  <a:cs typeface="Arial" pitchFamily="34" charset="0"/>
                  <a:sym typeface="Symbol" pitchFamily="18" charset="2"/>
                </a:rPr>
                <a:t>, 1 &lt; </a:t>
              </a:r>
              <a:r>
                <a:rPr kumimoji="1" lang="en-US" sz="2400" b="1" dirty="0" err="1">
                  <a:solidFill>
                    <a:srgbClr val="0000CC"/>
                  </a:solidFill>
                  <a:cs typeface="Arial" pitchFamily="34" charset="0"/>
                  <a:sym typeface="Symbol" pitchFamily="18" charset="2"/>
                </a:rPr>
                <a:t>E</a:t>
              </a:r>
              <a:r>
                <a:rPr kumimoji="1" lang="en-US" sz="2400" b="1" baseline="-25000" dirty="0" err="1">
                  <a:solidFill>
                    <a:srgbClr val="0000CC"/>
                  </a:solidFill>
                  <a:cs typeface="Arial" pitchFamily="34" charset="0"/>
                  <a:sym typeface="Symbol" pitchFamily="18" charset="2"/>
                </a:rPr>
                <a:t>e</a:t>
              </a:r>
              <a:r>
                <a:rPr kumimoji="1" lang="en-US" sz="2400" b="1" dirty="0">
                  <a:solidFill>
                    <a:srgbClr val="0000CC"/>
                  </a:solidFill>
                  <a:cs typeface="Arial" pitchFamily="34" charset="0"/>
                  <a:sym typeface="Symbol" pitchFamily="18" charset="2"/>
                </a:rPr>
                <a:t> &lt; 8 MeV </a:t>
              </a:r>
              <a:endParaRPr kumimoji="1" lang="en-US" sz="2400" b="1" dirty="0" smtClean="0">
                <a:solidFill>
                  <a:srgbClr val="0000CC"/>
                </a:solidFill>
                <a:cs typeface="Arial" pitchFamily="34" charset="0"/>
                <a:sym typeface="Symbol" pitchFamily="18" charset="2"/>
              </a:endParaRPr>
            </a:p>
            <a:p>
              <a:pPr eaLnBrk="0" hangingPunct="0">
                <a:lnSpc>
                  <a:spcPct val="110000"/>
                </a:lnSpc>
                <a:defRPr/>
              </a:pPr>
              <a:r>
                <a:rPr kumimoji="1" lang="en-US" sz="2000" b="1" dirty="0" smtClean="0">
                  <a:solidFill>
                    <a:srgbClr val="0000CC"/>
                  </a:solidFill>
                  <a:cs typeface="Arial" pitchFamily="34" charset="0"/>
                  <a:sym typeface="Symbol" pitchFamily="18" charset="2"/>
                </a:rPr>
                <a:t>       Projects under development: COSY (FZJ) NICA (JINR), HESR (FAIR), HIAF (Lanzhou)</a:t>
              </a:r>
            </a:p>
            <a:p>
              <a:pPr eaLnBrk="0" hangingPunct="0">
                <a:lnSpc>
                  <a:spcPct val="110000"/>
                </a:lnSpc>
                <a:defRPr/>
              </a:pPr>
              <a:endParaRPr kumimoji="1" lang="en-US" sz="800" b="1" dirty="0" smtClean="0">
                <a:solidFill>
                  <a:srgbClr val="0000CC"/>
                </a:solidFill>
                <a:cs typeface="Arial" pitchFamily="34" charset="0"/>
                <a:sym typeface="Symbol" pitchFamily="18" charset="2"/>
              </a:endParaRPr>
            </a:p>
            <a:p>
              <a:pPr eaLnBrk="0" hangingPunct="0">
                <a:lnSpc>
                  <a:spcPct val="110000"/>
                </a:lnSpc>
                <a:defRPr/>
              </a:pPr>
              <a:r>
                <a:rPr kumimoji="1" lang="en-US" sz="2400" b="1" dirty="0" smtClean="0">
                  <a:solidFill>
                    <a:srgbClr val="336600"/>
                  </a:solidFill>
                  <a:cs typeface="Arial" pitchFamily="34" charset="0"/>
                  <a:sym typeface="Symbol" pitchFamily="18" charset="2"/>
                </a:rPr>
                <a:t>2) High Energy electron </a:t>
              </a:r>
              <a:r>
                <a:rPr kumimoji="1" lang="en-US" sz="2400" b="1" dirty="0">
                  <a:solidFill>
                    <a:srgbClr val="336600"/>
                  </a:solidFill>
                  <a:cs typeface="Arial" pitchFamily="34" charset="0"/>
                  <a:sym typeface="Symbol" pitchFamily="18" charset="2"/>
                </a:rPr>
                <a:t>coolers </a:t>
              </a:r>
              <a:r>
                <a:rPr kumimoji="1" lang="en-US" sz="2400" b="1" dirty="0" smtClean="0">
                  <a:solidFill>
                    <a:srgbClr val="336600"/>
                  </a:solidFill>
                  <a:cs typeface="Arial" pitchFamily="34" charset="0"/>
                  <a:sym typeface="Symbol" pitchFamily="18" charset="2"/>
                </a:rPr>
                <a:t>– RF acceleration, 8 &gt; </a:t>
              </a:r>
              <a:r>
                <a:rPr kumimoji="1" lang="en-US" sz="2400" b="1" dirty="0" err="1" smtClean="0">
                  <a:solidFill>
                    <a:srgbClr val="336600"/>
                  </a:solidFill>
                  <a:cs typeface="Arial" pitchFamily="34" charset="0"/>
                  <a:sym typeface="Symbol" pitchFamily="18" charset="2"/>
                </a:rPr>
                <a:t>E</a:t>
              </a:r>
              <a:r>
                <a:rPr kumimoji="1" lang="en-US" sz="2400" b="1" baseline="-25000" dirty="0" err="1" smtClean="0">
                  <a:solidFill>
                    <a:srgbClr val="336600"/>
                  </a:solidFill>
                  <a:cs typeface="Arial" pitchFamily="34" charset="0"/>
                  <a:sym typeface="Symbol" pitchFamily="18" charset="2"/>
                </a:rPr>
                <a:t>e</a:t>
              </a:r>
              <a:r>
                <a:rPr kumimoji="1" lang="en-US" sz="2400" b="1" dirty="0" smtClean="0">
                  <a:solidFill>
                    <a:srgbClr val="336600"/>
                  </a:solidFill>
                  <a:cs typeface="Arial" pitchFamily="34" charset="0"/>
                  <a:sym typeface="Symbol" pitchFamily="18" charset="2"/>
                </a:rPr>
                <a:t>: </a:t>
              </a:r>
            </a:p>
            <a:p>
              <a:pPr eaLnBrk="0" hangingPunct="0">
                <a:lnSpc>
                  <a:spcPct val="110000"/>
                </a:lnSpc>
                <a:defRPr/>
              </a:pPr>
              <a:r>
                <a:rPr kumimoji="1" lang="en-US" sz="2400" b="1" dirty="0">
                  <a:solidFill>
                    <a:srgbClr val="336600"/>
                  </a:solidFill>
                  <a:cs typeface="Arial" pitchFamily="34" charset="0"/>
                  <a:sym typeface="Symbol" pitchFamily="18" charset="2"/>
                </a:rPr>
                <a:t>	</a:t>
              </a:r>
              <a:r>
                <a:rPr kumimoji="1" lang="en-US" sz="2400" b="1" dirty="0" smtClean="0">
                  <a:solidFill>
                    <a:srgbClr val="336600"/>
                  </a:solidFill>
                  <a:cs typeface="Arial" pitchFamily="34" charset="0"/>
                  <a:sym typeface="Symbol" pitchFamily="18" charset="2"/>
                </a:rPr>
                <a:t>ERL scheme, coherent e-cooling, optical e-cooling … </a:t>
              </a:r>
            </a:p>
            <a:p>
              <a:pPr eaLnBrk="0" hangingPunct="0">
                <a:lnSpc>
                  <a:spcPct val="110000"/>
                </a:lnSpc>
                <a:defRPr/>
              </a:pPr>
              <a:r>
                <a:rPr kumimoji="1" lang="en-US" sz="2000" b="1" dirty="0" smtClean="0">
                  <a:solidFill>
                    <a:srgbClr val="336600"/>
                  </a:solidFill>
                  <a:cs typeface="Arial" pitchFamily="34" charset="0"/>
                  <a:sym typeface="Symbol" pitchFamily="18" charset="2"/>
                </a:rPr>
                <a:t>       Projects </a:t>
              </a:r>
              <a:r>
                <a:rPr kumimoji="1" lang="en-US" sz="2000" b="1" dirty="0">
                  <a:solidFill>
                    <a:srgbClr val="336600"/>
                  </a:solidFill>
                  <a:cs typeface="Arial" pitchFamily="34" charset="0"/>
                  <a:sym typeface="Symbol" pitchFamily="18" charset="2"/>
                </a:rPr>
                <a:t>under development</a:t>
              </a:r>
              <a:r>
                <a:rPr kumimoji="1" lang="en-US" sz="2000" b="1" dirty="0" smtClean="0">
                  <a:solidFill>
                    <a:srgbClr val="336600"/>
                  </a:solidFill>
                  <a:cs typeface="Arial" pitchFamily="34" charset="0"/>
                  <a:sym typeface="Symbol" pitchFamily="18" charset="2"/>
                </a:rPr>
                <a:t>: </a:t>
              </a:r>
              <a:r>
                <a:rPr kumimoji="1" lang="en-US" sz="2000" b="1" dirty="0">
                  <a:solidFill>
                    <a:srgbClr val="336600"/>
                  </a:solidFill>
                  <a:cs typeface="Arial" pitchFamily="34" charset="0"/>
                  <a:sym typeface="Symbol" pitchFamily="18" charset="2"/>
                </a:rPr>
                <a:t>RHIC BES </a:t>
              </a:r>
              <a:r>
                <a:rPr kumimoji="1" lang="en-US" sz="2000" b="1" dirty="0" smtClean="0">
                  <a:solidFill>
                    <a:srgbClr val="336600"/>
                  </a:solidFill>
                  <a:cs typeface="Arial" pitchFamily="34" charset="0"/>
                  <a:sym typeface="Symbol" pitchFamily="18" charset="2"/>
                </a:rPr>
                <a:t>(BNL), MEIC (</a:t>
              </a:r>
              <a:r>
                <a:rPr kumimoji="1" lang="en-US" sz="2000" b="1" dirty="0" err="1" smtClean="0">
                  <a:solidFill>
                    <a:srgbClr val="336600"/>
                  </a:solidFill>
                  <a:cs typeface="Arial" pitchFamily="34" charset="0"/>
                  <a:sym typeface="Symbol" pitchFamily="18" charset="2"/>
                </a:rPr>
                <a:t>JLab</a:t>
              </a:r>
              <a:r>
                <a:rPr kumimoji="1" lang="en-US" sz="2000" b="1" dirty="0" smtClean="0">
                  <a:solidFill>
                    <a:srgbClr val="336600"/>
                  </a:solidFill>
                  <a:cs typeface="Arial" pitchFamily="34" charset="0"/>
                  <a:sym typeface="Symbol" pitchFamily="18" charset="2"/>
                </a:rPr>
                <a:t>) </a:t>
              </a:r>
              <a:endParaRPr kumimoji="1" lang="en-US" sz="2000" b="1" dirty="0">
                <a:solidFill>
                  <a:srgbClr val="336600"/>
                </a:solidFill>
                <a:cs typeface="Arial" pitchFamily="34" charset="0"/>
                <a:sym typeface="Symbol" pitchFamily="18" charset="2"/>
              </a:endParaRPr>
            </a:p>
          </p:txBody>
        </p:sp>
        <p:sp>
          <p:nvSpPr>
            <p:cNvPr id="14" name="Rectangle 7"/>
            <p:cNvSpPr>
              <a:spLocks noChangeArrowheads="1"/>
            </p:cNvSpPr>
            <p:nvPr/>
          </p:nvSpPr>
          <p:spPr bwMode="auto">
            <a:xfrm>
              <a:off x="9776" y="6928"/>
              <a:ext cx="9125648" cy="498598"/>
            </a:xfrm>
            <a:prstGeom prst="rect">
              <a:avLst/>
            </a:prstGeom>
            <a:solidFill>
              <a:schemeClr val="bg1"/>
            </a:solidFill>
            <a:ln>
              <a:noFill/>
            </a:ln>
            <a:extLst/>
          </p:spPr>
          <p:txBody>
            <a:bodyPr wrap="square">
              <a:spAutoFit/>
            </a:bodyPr>
            <a:lstStyle/>
            <a:p>
              <a:pPr algn="ctr" eaLnBrk="0" hangingPunct="0">
                <a:lnSpc>
                  <a:spcPct val="110000"/>
                </a:lnSpc>
                <a:defRPr/>
              </a:pPr>
              <a:r>
                <a:rPr kumimoji="1" lang="en-US" sz="2400" b="1" dirty="0" smtClean="0">
                  <a:solidFill>
                    <a:srgbClr val="0000CC"/>
                  </a:solidFill>
                  <a:cs typeface="Arial" pitchFamily="34" charset="0"/>
                </a:rPr>
                <a:t>2. HV </a:t>
              </a:r>
              <a:r>
                <a:rPr kumimoji="1" lang="en-US" sz="2400" b="1" dirty="0" smtClean="0">
                  <a:cs typeface="Arial" pitchFamily="34" charset="0"/>
                </a:rPr>
                <a:t>and</a:t>
              </a:r>
              <a:r>
                <a:rPr kumimoji="1" lang="en-US" sz="2400" b="1" dirty="0" smtClean="0">
                  <a:solidFill>
                    <a:srgbClr val="0000CC"/>
                  </a:solidFill>
                  <a:cs typeface="Arial" pitchFamily="34" charset="0"/>
                </a:rPr>
                <a:t> </a:t>
              </a:r>
              <a:r>
                <a:rPr kumimoji="1" lang="en-US" sz="2400" b="1" dirty="0" smtClean="0">
                  <a:solidFill>
                    <a:srgbClr val="008000"/>
                  </a:solidFill>
                  <a:cs typeface="Arial" pitchFamily="34" charset="0"/>
                </a:rPr>
                <a:t>HE</a:t>
              </a:r>
              <a:r>
                <a:rPr kumimoji="1" lang="en-US" sz="2400" b="1" dirty="0" smtClean="0">
                  <a:solidFill>
                    <a:srgbClr val="0000CC"/>
                  </a:solidFill>
                  <a:cs typeface="Arial" pitchFamily="34" charset="0"/>
                </a:rPr>
                <a:t> </a:t>
              </a:r>
              <a:r>
                <a:rPr kumimoji="1" lang="en-US" sz="2400" b="1" dirty="0" smtClean="0">
                  <a:cs typeface="Arial" pitchFamily="34" charset="0"/>
                </a:rPr>
                <a:t>electron coolers </a:t>
              </a:r>
            </a:p>
          </p:txBody>
        </p:sp>
      </p:grpSp>
      <p:grpSp>
        <p:nvGrpSpPr>
          <p:cNvPr id="21" name="Группа 20"/>
          <p:cNvGrpSpPr/>
          <p:nvPr/>
        </p:nvGrpSpPr>
        <p:grpSpPr>
          <a:xfrm>
            <a:off x="1861777" y="4797152"/>
            <a:ext cx="5276430" cy="522956"/>
            <a:chOff x="2016296" y="5157191"/>
            <a:chExt cx="5276430" cy="522956"/>
          </a:xfrm>
        </p:grpSpPr>
        <p:sp>
          <p:nvSpPr>
            <p:cNvPr id="20" name="Выноска 1 19"/>
            <p:cNvSpPr/>
            <p:nvPr/>
          </p:nvSpPr>
          <p:spPr>
            <a:xfrm>
              <a:off x="2016296" y="5157191"/>
              <a:ext cx="5147991" cy="522956"/>
            </a:xfrm>
            <a:prstGeom prst="borderCallout1">
              <a:avLst>
                <a:gd name="adj1" fmla="val -3756"/>
                <a:gd name="adj2" fmla="val 284"/>
                <a:gd name="adj3" fmla="val -109095"/>
                <a:gd name="adj4" fmla="val 52589"/>
              </a:avLst>
            </a:prstGeom>
            <a:solidFill>
              <a:srgbClr val="CCFF66"/>
            </a:solidFill>
            <a:ln>
              <a:solidFill>
                <a:srgbClr val="008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2016297" y="5218482"/>
              <a:ext cx="5276429" cy="461665"/>
            </a:xfrm>
            <a:prstGeom prst="rect">
              <a:avLst/>
            </a:prstGeom>
            <a:noFill/>
          </p:spPr>
          <p:txBody>
            <a:bodyPr wrap="square" rtlCol="0">
              <a:spAutoFit/>
            </a:bodyPr>
            <a:lstStyle/>
            <a:p>
              <a:r>
                <a:rPr lang="en-US" sz="2400" b="1" i="1" dirty="0" smtClean="0">
                  <a:solidFill>
                    <a:srgbClr val="008000"/>
                  </a:solidFill>
                </a:rPr>
                <a:t>The problem under active development</a:t>
              </a:r>
            </a:p>
          </p:txBody>
        </p:sp>
      </p:grpSp>
      <p:sp>
        <p:nvSpPr>
          <p:cNvPr id="25" name="TextBox 24"/>
          <p:cNvSpPr txBox="1"/>
          <p:nvPr/>
        </p:nvSpPr>
        <p:spPr>
          <a:xfrm>
            <a:off x="611560" y="3068960"/>
            <a:ext cx="7776864" cy="1261884"/>
          </a:xfrm>
          <a:prstGeom prst="rect">
            <a:avLst/>
          </a:prstGeom>
          <a:noFill/>
        </p:spPr>
        <p:txBody>
          <a:bodyPr wrap="square" rtlCol="0">
            <a:spAutoFit/>
          </a:bodyPr>
          <a:lstStyle/>
          <a:p>
            <a:r>
              <a:rPr lang="en-US" sz="2800" b="1" dirty="0">
                <a:solidFill>
                  <a:srgbClr val="FF0000"/>
                </a:solidFill>
              </a:rPr>
              <a:t>At </a:t>
            </a:r>
            <a:r>
              <a:rPr lang="en-US" sz="2800" b="1" dirty="0" smtClean="0">
                <a:solidFill>
                  <a:srgbClr val="FF0000"/>
                </a:solidFill>
              </a:rPr>
              <a:t>COOL’2015 we have:</a:t>
            </a:r>
          </a:p>
          <a:p>
            <a:r>
              <a:rPr lang="en-US" sz="2400" b="1" dirty="0" smtClean="0">
                <a:solidFill>
                  <a:srgbClr val="3333FF"/>
                </a:solidFill>
              </a:rPr>
              <a:t>6 oral contributions on HV e-coolers,</a:t>
            </a:r>
          </a:p>
          <a:p>
            <a:r>
              <a:rPr lang="en-US" sz="2400" b="1" dirty="0" smtClean="0">
                <a:solidFill>
                  <a:srgbClr val="336600"/>
                </a:solidFill>
              </a:rPr>
              <a:t>12 oral contributions on HE e-coolers and related topics.</a:t>
            </a:r>
            <a:endParaRPr lang="ru-RU" sz="2400" dirty="0">
              <a:solidFill>
                <a:srgbClr val="336600"/>
              </a:solidFill>
            </a:endParaRPr>
          </a:p>
        </p:txBody>
      </p:sp>
    </p:spTree>
    <p:extLst>
      <p:ext uri="{BB962C8B-B14F-4D97-AF65-F5344CB8AC3E}">
        <p14:creationId xmlns:p14="http://schemas.microsoft.com/office/powerpoint/2010/main" val="10318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4" dur="1000" fill="hold"/>
                                        <p:tgtEl>
                                          <p:spTgt spid="21"/>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Группа 108"/>
          <p:cNvGrpSpPr/>
          <p:nvPr/>
        </p:nvGrpSpPr>
        <p:grpSpPr>
          <a:xfrm>
            <a:off x="-84599" y="0"/>
            <a:ext cx="9220023" cy="2837485"/>
            <a:chOff x="-84599" y="0"/>
            <a:chExt cx="9220023" cy="2837485"/>
          </a:xfrm>
        </p:grpSpPr>
        <p:sp>
          <p:nvSpPr>
            <p:cNvPr id="7" name="Rectangle 7"/>
            <p:cNvSpPr>
              <a:spLocks noChangeArrowheads="1"/>
            </p:cNvSpPr>
            <p:nvPr/>
          </p:nvSpPr>
          <p:spPr bwMode="auto">
            <a:xfrm>
              <a:off x="0" y="0"/>
              <a:ext cx="9135424" cy="972574"/>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342900" indent="-342900" eaLnBrk="0" hangingPunct="0">
                <a:lnSpc>
                  <a:spcPct val="110000"/>
                </a:lnSpc>
                <a:defRPr/>
              </a:pPr>
              <a:r>
                <a:rPr kumimoji="1" lang="en-US" sz="2800" b="1" dirty="0" smtClean="0">
                  <a:solidFill>
                    <a:srgbClr val="0000CC"/>
                  </a:solidFill>
                  <a:cs typeface="Arial" pitchFamily="34" charset="0"/>
                  <a:sym typeface="Symbol" pitchFamily="18" charset="2"/>
                </a:rPr>
                <a:t>3. The concepts of a HV e-cooler</a:t>
              </a:r>
              <a:endParaRPr kumimoji="1" lang="en-US" sz="2800" b="1" dirty="0">
                <a:solidFill>
                  <a:srgbClr val="0000CC"/>
                </a:solidFill>
                <a:cs typeface="Arial" pitchFamily="34" charset="0"/>
                <a:sym typeface="Symbol" pitchFamily="18" charset="2"/>
              </a:endParaRPr>
            </a:p>
            <a:p>
              <a:pPr marL="342900" indent="-342900" algn="ctr" eaLnBrk="0" hangingPunct="0">
                <a:lnSpc>
                  <a:spcPct val="110000"/>
                </a:lnSpc>
                <a:defRPr/>
              </a:pPr>
              <a:r>
                <a:rPr lang="en-US" altLang="ru-RU" sz="2400" b="1" dirty="0" smtClean="0">
                  <a:solidFill>
                    <a:srgbClr val="0000CC"/>
                  </a:solidFill>
                </a:rPr>
                <a:t>3.1. </a:t>
              </a:r>
              <a:r>
                <a:rPr kumimoji="1" lang="en-US" sz="2400" b="1" dirty="0">
                  <a:solidFill>
                    <a:srgbClr val="0000CC"/>
                  </a:solidFill>
                  <a:cs typeface="Arial" pitchFamily="34" charset="0"/>
                  <a:sym typeface="Symbol" pitchFamily="18" charset="2"/>
                </a:rPr>
                <a:t>The first </a:t>
              </a:r>
              <a:r>
                <a:rPr kumimoji="1" lang="en-US" sz="2400" b="1" dirty="0" smtClean="0">
                  <a:solidFill>
                    <a:srgbClr val="0000CC"/>
                  </a:solidFill>
                  <a:cs typeface="Arial" pitchFamily="34" charset="0"/>
                  <a:sym typeface="Symbol" pitchFamily="18" charset="2"/>
                </a:rPr>
                <a:t>concepts – two beams or not…</a:t>
              </a:r>
            </a:p>
          </p:txBody>
        </p:sp>
        <p:grpSp>
          <p:nvGrpSpPr>
            <p:cNvPr id="93" name="Группа 92"/>
            <p:cNvGrpSpPr/>
            <p:nvPr/>
          </p:nvGrpSpPr>
          <p:grpSpPr>
            <a:xfrm>
              <a:off x="740643" y="1336970"/>
              <a:ext cx="3616258" cy="1500515"/>
              <a:chOff x="755576" y="1208405"/>
              <a:chExt cx="3616258" cy="1500515"/>
            </a:xfrm>
          </p:grpSpPr>
          <p:sp>
            <p:nvSpPr>
              <p:cNvPr id="38" name="Прямоугольник 37"/>
              <p:cNvSpPr/>
              <p:nvPr/>
            </p:nvSpPr>
            <p:spPr>
              <a:xfrm rot="20744799">
                <a:off x="998030" y="1591573"/>
                <a:ext cx="1590070" cy="18551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Арка 35"/>
              <p:cNvSpPr/>
              <p:nvPr/>
            </p:nvSpPr>
            <p:spPr>
              <a:xfrm rot="5761595" flipH="1">
                <a:off x="3523712" y="1941141"/>
                <a:ext cx="698355" cy="542969"/>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Арка 4"/>
              <p:cNvSpPr/>
              <p:nvPr/>
            </p:nvSpPr>
            <p:spPr>
              <a:xfrm rot="16200000">
                <a:off x="837374" y="1960164"/>
                <a:ext cx="698355" cy="542969"/>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7" name="Овал 56"/>
              <p:cNvSpPr/>
              <p:nvPr/>
            </p:nvSpPr>
            <p:spPr>
              <a:xfrm>
                <a:off x="755576" y="1624367"/>
                <a:ext cx="581632" cy="5819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62" name="Группа 61"/>
              <p:cNvGrpSpPr/>
              <p:nvPr/>
            </p:nvGrpSpPr>
            <p:grpSpPr>
              <a:xfrm>
                <a:off x="3601405" y="1863448"/>
                <a:ext cx="538138" cy="643942"/>
                <a:chOff x="4410122" y="2780928"/>
                <a:chExt cx="538138" cy="504056"/>
              </a:xfrm>
            </p:grpSpPr>
            <p:sp>
              <p:nvSpPr>
                <p:cNvPr id="60" name="Прямоугольник 59"/>
                <p:cNvSpPr/>
                <p:nvPr/>
              </p:nvSpPr>
              <p:spPr>
                <a:xfrm>
                  <a:off x="4414496" y="2780928"/>
                  <a:ext cx="533764" cy="22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4410122" y="3010544"/>
                  <a:ext cx="263146" cy="27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Прямоугольник 5"/>
              <p:cNvSpPr/>
              <p:nvPr/>
            </p:nvSpPr>
            <p:spPr>
              <a:xfrm>
                <a:off x="1186552" y="2264893"/>
                <a:ext cx="2686338" cy="4440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rot="822632">
                <a:off x="2699123" y="1612435"/>
                <a:ext cx="1590070" cy="18551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2201252" y="1208405"/>
                <a:ext cx="581632" cy="5819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790202" y="1574825"/>
                <a:ext cx="581632" cy="58196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92" name="TextBox 91"/>
            <p:cNvSpPr txBox="1"/>
            <p:nvPr/>
          </p:nvSpPr>
          <p:spPr>
            <a:xfrm>
              <a:off x="605599" y="988600"/>
              <a:ext cx="4394619" cy="369332"/>
            </a:xfrm>
            <a:prstGeom prst="rect">
              <a:avLst/>
            </a:prstGeom>
            <a:noFill/>
          </p:spPr>
          <p:txBody>
            <a:bodyPr wrap="square" rtlCol="0">
              <a:spAutoFit/>
            </a:bodyPr>
            <a:lstStyle/>
            <a:p>
              <a:r>
                <a:rPr lang="en-US" b="1" dirty="0" smtClean="0"/>
                <a:t>1. Evident scheme – two beams (IM, 2008)</a:t>
              </a:r>
              <a:endParaRPr lang="ru-RU" b="1" dirty="0"/>
            </a:p>
          </p:txBody>
        </p:sp>
        <p:sp>
          <p:nvSpPr>
            <p:cNvPr id="105" name="TextBox 104"/>
            <p:cNvSpPr txBox="1"/>
            <p:nvPr/>
          </p:nvSpPr>
          <p:spPr>
            <a:xfrm>
              <a:off x="1909729" y="1303359"/>
              <a:ext cx="1210117" cy="307777"/>
            </a:xfrm>
            <a:prstGeom prst="rect">
              <a:avLst/>
            </a:prstGeom>
            <a:noFill/>
          </p:spPr>
          <p:txBody>
            <a:bodyPr wrap="square" rtlCol="0">
              <a:spAutoFit/>
            </a:bodyPr>
            <a:lstStyle/>
            <a:p>
              <a:r>
                <a:rPr lang="en-US" sz="1400" b="1" dirty="0" smtClean="0"/>
                <a:t>HV generator</a:t>
              </a:r>
              <a:endParaRPr lang="ru-RU" sz="1400" b="1" dirty="0"/>
            </a:p>
          </p:txBody>
        </p:sp>
        <p:sp>
          <p:nvSpPr>
            <p:cNvPr id="106" name="TextBox 105"/>
            <p:cNvSpPr txBox="1"/>
            <p:nvPr/>
          </p:nvSpPr>
          <p:spPr>
            <a:xfrm>
              <a:off x="-84599" y="1770336"/>
              <a:ext cx="984732" cy="523220"/>
            </a:xfrm>
            <a:prstGeom prst="rect">
              <a:avLst/>
            </a:prstGeom>
            <a:noFill/>
          </p:spPr>
          <p:txBody>
            <a:bodyPr wrap="square" rtlCol="0">
              <a:spAutoFit/>
            </a:bodyPr>
            <a:lstStyle/>
            <a:p>
              <a:r>
                <a:rPr lang="en-US" sz="1400" b="1" dirty="0" smtClean="0">
                  <a:solidFill>
                    <a:srgbClr val="FF99CC"/>
                  </a:solidFill>
                </a:rPr>
                <a:t>       </a:t>
              </a:r>
              <a:r>
                <a:rPr lang="en-US" sz="1400" b="1" dirty="0" smtClean="0">
                  <a:solidFill>
                    <a:srgbClr val="A50021"/>
                  </a:solidFill>
                </a:rPr>
                <a:t>e-gun</a:t>
              </a:r>
            </a:p>
            <a:p>
              <a:pPr algn="r"/>
              <a:r>
                <a:rPr lang="en-US" sz="1400" b="1" dirty="0" smtClean="0">
                  <a:solidFill>
                    <a:srgbClr val="3333FF"/>
                  </a:solidFill>
                </a:rPr>
                <a:t>e-collector</a:t>
              </a:r>
              <a:endParaRPr lang="ru-RU" sz="1400" b="1" dirty="0">
                <a:solidFill>
                  <a:srgbClr val="3333FF"/>
                </a:solidFill>
              </a:endParaRPr>
            </a:p>
          </p:txBody>
        </p:sp>
        <p:sp>
          <p:nvSpPr>
            <p:cNvPr id="108" name="TextBox 107"/>
            <p:cNvSpPr txBox="1"/>
            <p:nvPr/>
          </p:nvSpPr>
          <p:spPr>
            <a:xfrm>
              <a:off x="4273592" y="1673847"/>
              <a:ext cx="984732" cy="523220"/>
            </a:xfrm>
            <a:prstGeom prst="rect">
              <a:avLst/>
            </a:prstGeom>
            <a:noFill/>
          </p:spPr>
          <p:txBody>
            <a:bodyPr wrap="square" rtlCol="0">
              <a:spAutoFit/>
            </a:bodyPr>
            <a:lstStyle/>
            <a:p>
              <a:r>
                <a:rPr lang="en-US" sz="1400" b="1" dirty="0" smtClean="0">
                  <a:solidFill>
                    <a:srgbClr val="A50021"/>
                  </a:solidFill>
                </a:rPr>
                <a:t>e-collector</a:t>
              </a:r>
            </a:p>
            <a:p>
              <a:r>
                <a:rPr lang="en-US" sz="1400" b="1" dirty="0" smtClean="0">
                  <a:solidFill>
                    <a:srgbClr val="3333FF"/>
                  </a:solidFill>
                </a:rPr>
                <a:t>e-gun</a:t>
              </a:r>
            </a:p>
          </p:txBody>
        </p:sp>
      </p:grpSp>
      <p:cxnSp>
        <p:nvCxnSpPr>
          <p:cNvPr id="110" name="Прямая со стрелкой 109"/>
          <p:cNvCxnSpPr/>
          <p:nvPr/>
        </p:nvCxnSpPr>
        <p:spPr>
          <a:xfrm>
            <a:off x="313268" y="2654096"/>
            <a:ext cx="4065675" cy="1902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Прямая со стрелкой 110"/>
          <p:cNvCxnSpPr/>
          <p:nvPr/>
        </p:nvCxnSpPr>
        <p:spPr>
          <a:xfrm>
            <a:off x="313268" y="2538357"/>
            <a:ext cx="4065675" cy="0"/>
          </a:xfrm>
          <a:prstGeom prst="straightConnector1">
            <a:avLst/>
          </a:pr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2" name="Группа 111"/>
          <p:cNvGrpSpPr/>
          <p:nvPr/>
        </p:nvGrpSpPr>
        <p:grpSpPr>
          <a:xfrm>
            <a:off x="959334" y="2147619"/>
            <a:ext cx="3042692" cy="422568"/>
            <a:chOff x="983560" y="2071580"/>
            <a:chExt cx="3042692" cy="422568"/>
          </a:xfrm>
        </p:grpSpPr>
        <p:cxnSp>
          <p:nvCxnSpPr>
            <p:cNvPr id="113" name="Прямая соединительная линия 112"/>
            <p:cNvCxnSpPr>
              <a:stCxn id="114" idx="2"/>
            </p:cNvCxnSpPr>
            <p:nvPr/>
          </p:nvCxnSpPr>
          <p:spPr>
            <a:xfrm>
              <a:off x="1085677" y="2450646"/>
              <a:ext cx="2799429" cy="379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114" name="Дуга 113"/>
            <p:cNvSpPr/>
            <p:nvPr/>
          </p:nvSpPr>
          <p:spPr>
            <a:xfrm rot="17164709" flipH="1">
              <a:off x="945902" y="2109238"/>
              <a:ext cx="386628" cy="311311"/>
            </a:xfrm>
            <a:prstGeom prst="arc">
              <a:avLst>
                <a:gd name="adj1" fmla="val 15022233"/>
                <a:gd name="adj2" fmla="val 0"/>
              </a:avLst>
            </a:prstGeom>
            <a:ln w="57150">
              <a:solidFill>
                <a:srgbClr val="00B0F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5" name="Дуга 114"/>
            <p:cNvSpPr/>
            <p:nvPr/>
          </p:nvSpPr>
          <p:spPr>
            <a:xfrm rot="5642814">
              <a:off x="3677283" y="2145178"/>
              <a:ext cx="386628" cy="311311"/>
            </a:xfrm>
            <a:prstGeom prst="arc">
              <a:avLst>
                <a:gd name="adj1" fmla="val 13919625"/>
                <a:gd name="adj2" fmla="val 642262"/>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16" name="Группа 115"/>
          <p:cNvGrpSpPr/>
          <p:nvPr/>
        </p:nvGrpSpPr>
        <p:grpSpPr>
          <a:xfrm>
            <a:off x="941694" y="2136751"/>
            <a:ext cx="3148808" cy="554091"/>
            <a:chOff x="843893" y="2864121"/>
            <a:chExt cx="3148808" cy="554091"/>
          </a:xfrm>
        </p:grpSpPr>
        <p:cxnSp>
          <p:nvCxnSpPr>
            <p:cNvPr id="117" name="Прямая соединительная линия 116"/>
            <p:cNvCxnSpPr>
              <a:stCxn id="118" idx="2"/>
            </p:cNvCxnSpPr>
            <p:nvPr/>
          </p:nvCxnSpPr>
          <p:spPr>
            <a:xfrm>
              <a:off x="1037449" y="3411740"/>
              <a:ext cx="2779423" cy="6472"/>
            </a:xfrm>
            <a:prstGeom prst="line">
              <a:avLst/>
            </a:prstGeom>
            <a:ln w="57150">
              <a:solidFill>
                <a:srgbClr val="FF99CC"/>
              </a:solidFill>
            </a:ln>
          </p:spPr>
          <p:style>
            <a:lnRef idx="1">
              <a:schemeClr val="accent1"/>
            </a:lnRef>
            <a:fillRef idx="0">
              <a:schemeClr val="accent1"/>
            </a:fillRef>
            <a:effectRef idx="0">
              <a:schemeClr val="accent1"/>
            </a:effectRef>
            <a:fontRef idx="minor">
              <a:schemeClr val="tx1"/>
            </a:fontRef>
          </p:style>
        </p:cxnSp>
        <p:sp>
          <p:nvSpPr>
            <p:cNvPr id="118" name="Дуга 117"/>
            <p:cNvSpPr/>
            <p:nvPr/>
          </p:nvSpPr>
          <p:spPr>
            <a:xfrm rot="16315142" flipH="1">
              <a:off x="779339" y="2942338"/>
              <a:ext cx="534105" cy="404998"/>
            </a:xfrm>
            <a:prstGeom prst="arc">
              <a:avLst>
                <a:gd name="adj1" fmla="val 13696389"/>
                <a:gd name="adj2" fmla="val 0"/>
              </a:avLst>
            </a:prstGeom>
            <a:ln w="57150">
              <a:solidFill>
                <a:srgbClr val="FF99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19" name="Дуга 118"/>
            <p:cNvSpPr/>
            <p:nvPr/>
          </p:nvSpPr>
          <p:spPr>
            <a:xfrm rot="5060700">
              <a:off x="3523149" y="2928675"/>
              <a:ext cx="534105" cy="404998"/>
            </a:xfrm>
            <a:prstGeom prst="arc">
              <a:avLst>
                <a:gd name="adj1" fmla="val 13696389"/>
                <a:gd name="adj2" fmla="val 0"/>
              </a:avLst>
            </a:prstGeom>
            <a:ln w="57150">
              <a:solidFill>
                <a:srgbClr val="FF99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43" name="Группа 42"/>
          <p:cNvGrpSpPr/>
          <p:nvPr/>
        </p:nvGrpSpPr>
        <p:grpSpPr>
          <a:xfrm>
            <a:off x="7624168" y="4517304"/>
            <a:ext cx="538138" cy="643942"/>
            <a:chOff x="4410122" y="2780928"/>
            <a:chExt cx="538138" cy="504056"/>
          </a:xfrm>
        </p:grpSpPr>
        <p:sp>
          <p:nvSpPr>
            <p:cNvPr id="48" name="Прямоугольник 47"/>
            <p:cNvSpPr/>
            <p:nvPr/>
          </p:nvSpPr>
          <p:spPr>
            <a:xfrm>
              <a:off x="4414496" y="2780928"/>
              <a:ext cx="533764" cy="226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48"/>
            <p:cNvSpPr/>
            <p:nvPr/>
          </p:nvSpPr>
          <p:spPr>
            <a:xfrm>
              <a:off x="4410122" y="3010544"/>
              <a:ext cx="263146" cy="274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3660174" y="3072273"/>
            <a:ext cx="5213785" cy="2289793"/>
            <a:chOff x="2310542" y="3431810"/>
            <a:chExt cx="5213785" cy="2289793"/>
          </a:xfrm>
        </p:grpSpPr>
        <p:sp>
          <p:nvSpPr>
            <p:cNvPr id="130" name="TextBox 129"/>
            <p:cNvSpPr txBox="1"/>
            <p:nvPr/>
          </p:nvSpPr>
          <p:spPr>
            <a:xfrm>
              <a:off x="2731506" y="3431810"/>
              <a:ext cx="4792821" cy="646331"/>
            </a:xfrm>
            <a:prstGeom prst="rect">
              <a:avLst/>
            </a:prstGeom>
            <a:noFill/>
          </p:spPr>
          <p:txBody>
            <a:bodyPr wrap="square" rtlCol="0">
              <a:spAutoFit/>
            </a:bodyPr>
            <a:lstStyle/>
            <a:p>
              <a:r>
                <a:rPr lang="en-US" b="1" dirty="0"/>
                <a:t>2</a:t>
              </a:r>
              <a:r>
                <a:rPr lang="en-US" b="1" dirty="0" smtClean="0"/>
                <a:t>. More sophisticated scheme – </a:t>
              </a:r>
            </a:p>
            <a:p>
              <a:r>
                <a:rPr lang="en-US" b="1" dirty="0" smtClean="0"/>
                <a:t>            – one (common) electron beam (VP, 2011)</a:t>
              </a:r>
              <a:endParaRPr lang="ru-RU" b="1" dirty="0"/>
            </a:p>
          </p:txBody>
        </p:sp>
        <p:sp>
          <p:nvSpPr>
            <p:cNvPr id="41" name="Арка 40"/>
            <p:cNvSpPr/>
            <p:nvPr/>
          </p:nvSpPr>
          <p:spPr>
            <a:xfrm rot="16200000">
              <a:off x="3476555" y="4972847"/>
              <a:ext cx="698355" cy="542969"/>
            </a:xfrm>
            <a:prstGeom prst="blockArc">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4" name="Прямоугольник 43"/>
            <p:cNvSpPr/>
            <p:nvPr/>
          </p:nvSpPr>
          <p:spPr>
            <a:xfrm>
              <a:off x="3825733" y="5277576"/>
              <a:ext cx="2686338" cy="444027"/>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01039" y="4351374"/>
              <a:ext cx="854353" cy="77248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2949189" y="4078141"/>
              <a:ext cx="1210117" cy="307777"/>
            </a:xfrm>
            <a:prstGeom prst="rect">
              <a:avLst/>
            </a:prstGeom>
            <a:noFill/>
          </p:spPr>
          <p:txBody>
            <a:bodyPr wrap="square" rtlCol="0">
              <a:spAutoFit/>
            </a:bodyPr>
            <a:lstStyle/>
            <a:p>
              <a:r>
                <a:rPr lang="en-US" sz="1400" b="1" dirty="0" smtClean="0"/>
                <a:t>HV generator</a:t>
              </a:r>
              <a:endParaRPr lang="ru-RU" sz="1400" b="1" dirty="0"/>
            </a:p>
          </p:txBody>
        </p:sp>
        <p:sp>
          <p:nvSpPr>
            <p:cNvPr id="52" name="TextBox 51"/>
            <p:cNvSpPr txBox="1"/>
            <p:nvPr/>
          </p:nvSpPr>
          <p:spPr>
            <a:xfrm>
              <a:off x="2310542" y="4467800"/>
              <a:ext cx="984732" cy="523220"/>
            </a:xfrm>
            <a:prstGeom prst="rect">
              <a:avLst/>
            </a:prstGeom>
            <a:noFill/>
          </p:spPr>
          <p:txBody>
            <a:bodyPr wrap="square" rtlCol="0">
              <a:spAutoFit/>
            </a:bodyPr>
            <a:lstStyle/>
            <a:p>
              <a:r>
                <a:rPr lang="en-US" sz="1400" b="1" dirty="0" smtClean="0">
                  <a:solidFill>
                    <a:srgbClr val="A50021"/>
                  </a:solidFill>
                </a:rPr>
                <a:t>         e-gun</a:t>
              </a:r>
            </a:p>
            <a:p>
              <a:pPr algn="r"/>
              <a:r>
                <a:rPr lang="en-US" sz="1400" b="1" dirty="0" smtClean="0">
                  <a:solidFill>
                    <a:srgbClr val="3333FF"/>
                  </a:solidFill>
                </a:rPr>
                <a:t>e-collector</a:t>
              </a:r>
              <a:endParaRPr lang="ru-RU" sz="1400" b="1" dirty="0">
                <a:solidFill>
                  <a:srgbClr val="3333FF"/>
                </a:solidFill>
              </a:endParaRPr>
            </a:p>
          </p:txBody>
        </p:sp>
      </p:grpSp>
      <p:sp>
        <p:nvSpPr>
          <p:cNvPr id="63" name="Дуга 62"/>
          <p:cNvSpPr/>
          <p:nvPr/>
        </p:nvSpPr>
        <p:spPr>
          <a:xfrm rot="17164709" flipH="1">
            <a:off x="4991676" y="4706090"/>
            <a:ext cx="386628" cy="311311"/>
          </a:xfrm>
          <a:prstGeom prst="arc">
            <a:avLst>
              <a:gd name="adj1" fmla="val 13843042"/>
              <a:gd name="adj2" fmla="val 1429588"/>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4" name="Дуга 63"/>
          <p:cNvSpPr/>
          <p:nvPr/>
        </p:nvSpPr>
        <p:spPr>
          <a:xfrm rot="5642814">
            <a:off x="7690753" y="4746508"/>
            <a:ext cx="386628" cy="311311"/>
          </a:xfrm>
          <a:prstGeom prst="arc">
            <a:avLst>
              <a:gd name="adj1" fmla="val 13919625"/>
              <a:gd name="adj2" fmla="val 642262"/>
            </a:avLst>
          </a:prstGeom>
          <a:ln w="5715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8" name="Дуга 67"/>
          <p:cNvSpPr/>
          <p:nvPr/>
        </p:nvSpPr>
        <p:spPr>
          <a:xfrm rot="16539300" flipV="1">
            <a:off x="7609183" y="5287853"/>
            <a:ext cx="534105" cy="404998"/>
          </a:xfrm>
          <a:prstGeom prst="arc">
            <a:avLst>
              <a:gd name="adj1" fmla="val 14973892"/>
              <a:gd name="adj2" fmla="val 974985"/>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nvGrpSpPr>
          <p:cNvPr id="12" name="Группа 11"/>
          <p:cNvGrpSpPr/>
          <p:nvPr/>
        </p:nvGrpSpPr>
        <p:grpSpPr>
          <a:xfrm>
            <a:off x="8081872" y="5233972"/>
            <a:ext cx="552128" cy="544668"/>
            <a:chOff x="6698290" y="5592799"/>
            <a:chExt cx="552128" cy="544668"/>
          </a:xfrm>
        </p:grpSpPr>
        <p:sp>
          <p:nvSpPr>
            <p:cNvPr id="69" name="Дуга 68"/>
            <p:cNvSpPr/>
            <p:nvPr/>
          </p:nvSpPr>
          <p:spPr>
            <a:xfrm rot="550981" flipH="1" flipV="1">
              <a:off x="6698290" y="5732469"/>
              <a:ext cx="534105" cy="404998"/>
            </a:xfrm>
            <a:prstGeom prst="arc">
              <a:avLst>
                <a:gd name="adj1" fmla="val 14973892"/>
                <a:gd name="adj2" fmla="val 0"/>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0" name="Дуга 69"/>
            <p:cNvSpPr/>
            <p:nvPr/>
          </p:nvSpPr>
          <p:spPr>
            <a:xfrm rot="17584259" flipH="1" flipV="1">
              <a:off x="6780866" y="5657353"/>
              <a:ext cx="534105" cy="404998"/>
            </a:xfrm>
            <a:prstGeom prst="arc">
              <a:avLst>
                <a:gd name="adj1" fmla="val 14973892"/>
                <a:gd name="adj2" fmla="val 0"/>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cxnSp>
        <p:nvCxnSpPr>
          <p:cNvPr id="8" name="Прямая соединительная линия 7"/>
          <p:cNvCxnSpPr/>
          <p:nvPr/>
        </p:nvCxnSpPr>
        <p:spPr>
          <a:xfrm flipV="1">
            <a:off x="8644624" y="4781029"/>
            <a:ext cx="5632" cy="745557"/>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72" name="Дуга 71"/>
          <p:cNvSpPr/>
          <p:nvPr/>
        </p:nvSpPr>
        <p:spPr>
          <a:xfrm rot="6311105" flipH="1" flipV="1">
            <a:off x="7963329" y="4640538"/>
            <a:ext cx="534105" cy="404998"/>
          </a:xfrm>
          <a:prstGeom prst="arc">
            <a:avLst>
              <a:gd name="adj1" fmla="val 14973892"/>
              <a:gd name="adj2" fmla="val 21258997"/>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3" name="Дуга 72"/>
          <p:cNvSpPr/>
          <p:nvPr/>
        </p:nvSpPr>
        <p:spPr>
          <a:xfrm rot="11532940" flipH="1" flipV="1">
            <a:off x="8127254" y="4540863"/>
            <a:ext cx="534105" cy="404998"/>
          </a:xfrm>
          <a:prstGeom prst="arc">
            <a:avLst>
              <a:gd name="adj1" fmla="val 12510602"/>
              <a:gd name="adj2" fmla="val 0"/>
            </a:avLst>
          </a:prstGeom>
          <a:ln w="57150">
            <a:solidFill>
              <a:srgbClr val="008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4" name="Прямая со стрелкой 73"/>
          <p:cNvCxnSpPr/>
          <p:nvPr/>
        </p:nvCxnSpPr>
        <p:spPr>
          <a:xfrm>
            <a:off x="4317014" y="5178677"/>
            <a:ext cx="4556946" cy="252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p:nvPr/>
        </p:nvCxnSpPr>
        <p:spPr>
          <a:xfrm>
            <a:off x="4317014" y="5062938"/>
            <a:ext cx="4484938" cy="0"/>
          </a:xfrm>
          <a:prstGeom prst="straightConnector1">
            <a:avLst/>
          </a:prstGeom>
          <a:ln w="28575">
            <a:solidFill>
              <a:srgbClr val="3333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5186054" y="5051027"/>
            <a:ext cx="2685822" cy="4399"/>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5184990" y="5178679"/>
            <a:ext cx="2676170" cy="19622"/>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7" name="Дуга 66"/>
          <p:cNvSpPr/>
          <p:nvPr/>
        </p:nvSpPr>
        <p:spPr>
          <a:xfrm rot="15871507" flipH="1">
            <a:off x="4863882" y="4715540"/>
            <a:ext cx="534105" cy="404998"/>
          </a:xfrm>
          <a:prstGeom prst="arc">
            <a:avLst>
              <a:gd name="adj1" fmla="val 13134426"/>
              <a:gd name="adj2" fmla="val 819404"/>
            </a:avLst>
          </a:prstGeom>
          <a:ln w="57150">
            <a:solidFill>
              <a:srgbClr val="0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TextBox 23"/>
          <p:cNvSpPr txBox="1"/>
          <p:nvPr/>
        </p:nvSpPr>
        <p:spPr>
          <a:xfrm>
            <a:off x="17224" y="3200322"/>
            <a:ext cx="4063914" cy="2554545"/>
          </a:xfrm>
          <a:prstGeom prst="rect">
            <a:avLst/>
          </a:prstGeom>
          <a:noFill/>
          <a:ln>
            <a:noFill/>
          </a:ln>
        </p:spPr>
        <p:txBody>
          <a:bodyPr wrap="square" rtlCol="0">
            <a:spAutoFit/>
          </a:bodyPr>
          <a:lstStyle/>
          <a:p>
            <a:r>
              <a:rPr lang="en-US" sz="2000" b="1" dirty="0" smtClean="0"/>
              <a:t>The solution is technically </a:t>
            </a:r>
            <a:r>
              <a:rPr lang="en-US" sz="2000" b="1" dirty="0"/>
              <a:t>good, </a:t>
            </a:r>
            <a:r>
              <a:rPr lang="en-US" sz="2000" b="1" dirty="0" smtClean="0"/>
              <a:t>however the electron beam is </a:t>
            </a:r>
            <a:r>
              <a:rPr lang="en-US" sz="2000" b="1" dirty="0" smtClean="0">
                <a:solidFill>
                  <a:srgbClr val="FF0000"/>
                </a:solidFill>
              </a:rPr>
              <a:t>a</a:t>
            </a:r>
            <a:r>
              <a:rPr lang="en-US" sz="2000" b="1" dirty="0" smtClean="0"/>
              <a:t> </a:t>
            </a:r>
            <a:r>
              <a:rPr lang="en-US" sz="2000" b="1" dirty="0" smtClean="0">
                <a:solidFill>
                  <a:srgbClr val="FF0000"/>
                </a:solidFill>
              </a:rPr>
              <a:t>feed back between two ion beams</a:t>
            </a:r>
            <a:r>
              <a:rPr lang="en-US" sz="2000" b="1" dirty="0" smtClean="0"/>
              <a:t>:</a:t>
            </a:r>
          </a:p>
          <a:p>
            <a:r>
              <a:rPr lang="en-US" sz="2000" b="1" dirty="0" smtClean="0"/>
              <a:t>an instability in one ion beam excites electron beam that brings the instability signal to another ion beam, i.e. we have</a:t>
            </a:r>
          </a:p>
          <a:p>
            <a:pPr algn="ctr"/>
            <a:r>
              <a:rPr lang="en-US" sz="2000" b="1" dirty="0" smtClean="0">
                <a:solidFill>
                  <a:srgbClr val="FF0000"/>
                </a:solidFill>
              </a:rPr>
              <a:t>“the three beams’ instability”! </a:t>
            </a:r>
          </a:p>
        </p:txBody>
      </p:sp>
      <p:sp>
        <p:nvSpPr>
          <p:cNvPr id="84" name="TextBox 83"/>
          <p:cNvSpPr txBox="1"/>
          <p:nvPr/>
        </p:nvSpPr>
        <p:spPr>
          <a:xfrm>
            <a:off x="693126" y="5907182"/>
            <a:ext cx="7655798" cy="400110"/>
          </a:xfrm>
          <a:prstGeom prst="rect">
            <a:avLst/>
          </a:prstGeom>
          <a:solidFill>
            <a:schemeClr val="bg1"/>
          </a:solidFill>
          <a:ln>
            <a:solidFill>
              <a:srgbClr val="008000"/>
            </a:solidFill>
          </a:ln>
        </p:spPr>
        <p:txBody>
          <a:bodyPr wrap="square" rtlCol="0">
            <a:spAutoFit/>
          </a:bodyPr>
          <a:lstStyle/>
          <a:p>
            <a:pPr algn="ctr"/>
            <a:r>
              <a:rPr lang="en-US" sz="2000" b="1" dirty="0" smtClean="0">
                <a:solidFill>
                  <a:srgbClr val="336600"/>
                </a:solidFill>
              </a:rPr>
              <a:t>Finally the scheme with common electron beam has been rejected.</a:t>
            </a:r>
            <a:endParaRPr lang="ru-RU" sz="2000" b="1" dirty="0">
              <a:solidFill>
                <a:srgbClr val="336600"/>
              </a:solidFill>
            </a:endParaRPr>
          </a:p>
        </p:txBody>
      </p:sp>
      <p:sp>
        <p:nvSpPr>
          <p:cNvPr id="65" name="Прямоугольник 64"/>
          <p:cNvSpPr/>
          <p:nvPr/>
        </p:nvSpPr>
        <p:spPr>
          <a:xfrm>
            <a:off x="-28474" y="3065575"/>
            <a:ext cx="9172473" cy="280038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744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wipe(left)">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wipe(right)">
                                      <p:cBhvr>
                                        <p:cTn id="21" dur="500"/>
                                        <p:tgtEl>
                                          <p:spTgt spid="1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arn(inVertical)">
                                      <p:cBhvr>
                                        <p:cTn id="29" dur="500"/>
                                        <p:tgtEl>
                                          <p:spTgt spid="65"/>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wipe(left)">
                                      <p:cBhvr>
                                        <p:cTn id="33" dur="500"/>
                                        <p:tgtEl>
                                          <p:spTgt spid="74"/>
                                        </p:tgtEl>
                                      </p:cBhvr>
                                    </p:animEffect>
                                  </p:childTnLst>
                                </p:cTn>
                              </p:par>
                            </p:childTnLst>
                          </p:cTn>
                        </p:par>
                        <p:par>
                          <p:cTn id="34" fill="hold">
                            <p:stCondLst>
                              <p:cond delay="1000"/>
                            </p:stCondLst>
                            <p:childTnLst>
                              <p:par>
                                <p:cTn id="35" presetID="22" presetClass="entr" presetSubtype="4"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wipe(up)">
                                      <p:cBhvr>
                                        <p:cTn id="42" dur="500"/>
                                        <p:tgtEl>
                                          <p:spTgt spid="6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left)">
                                      <p:cBhvr>
                                        <p:cTn id="46" dur="500"/>
                                        <p:tgtEl>
                                          <p:spTgt spid="66"/>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up)">
                                      <p:cBhvr>
                                        <p:cTn id="50" dur="500"/>
                                        <p:tgtEl>
                                          <p:spTgt spid="68"/>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2250"/>
                            </p:stCondLst>
                            <p:childTnLst>
                              <p:par>
                                <p:cTn id="56" presetID="2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par>
                          <p:cTn id="59" fill="hold">
                            <p:stCondLst>
                              <p:cond delay="2750"/>
                            </p:stCondLst>
                            <p:childTnLst>
                              <p:par>
                                <p:cTn id="60" presetID="22" presetClass="entr" presetSubtype="4" fill="hold" grpId="0"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down)">
                                      <p:cBhvr>
                                        <p:cTn id="62" dur="500"/>
                                        <p:tgtEl>
                                          <p:spTgt spid="73"/>
                                        </p:tgtEl>
                                      </p:cBhvr>
                                    </p:animEffect>
                                  </p:childTnLst>
                                </p:cTn>
                              </p:par>
                            </p:childTnLst>
                          </p:cTn>
                        </p:par>
                        <p:par>
                          <p:cTn id="63" fill="hold">
                            <p:stCondLst>
                              <p:cond delay="3250"/>
                            </p:stCondLst>
                            <p:childTnLst>
                              <p:par>
                                <p:cTn id="64" presetID="22" presetClass="entr" presetSubtype="1"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wipe(up)">
                                      <p:cBhvr>
                                        <p:cTn id="66" dur="500"/>
                                        <p:tgtEl>
                                          <p:spTgt spid="72"/>
                                        </p:tgtEl>
                                      </p:cBhvr>
                                    </p:animEffect>
                                  </p:childTnLst>
                                </p:cTn>
                              </p:par>
                            </p:childTnLst>
                          </p:cTn>
                        </p:par>
                        <p:par>
                          <p:cTn id="67" fill="hold">
                            <p:stCondLst>
                              <p:cond delay="3750"/>
                            </p:stCondLst>
                            <p:childTnLst>
                              <p:par>
                                <p:cTn id="68" presetID="22" presetClass="entr" presetSubtype="1"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up)">
                                      <p:cBhvr>
                                        <p:cTn id="70" dur="500"/>
                                        <p:tgtEl>
                                          <p:spTgt spid="64"/>
                                        </p:tgtEl>
                                      </p:cBhvr>
                                    </p:animEffect>
                                  </p:childTnLst>
                                </p:cTn>
                              </p:par>
                            </p:childTnLst>
                          </p:cTn>
                        </p:par>
                        <p:par>
                          <p:cTn id="71" fill="hold">
                            <p:stCondLst>
                              <p:cond delay="4250"/>
                            </p:stCondLst>
                            <p:childTnLst>
                              <p:par>
                                <p:cTn id="72" presetID="22" presetClass="entr" presetSubtype="2" fill="hold"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right)">
                                      <p:cBhvr>
                                        <p:cTn id="74" dur="250"/>
                                        <p:tgtEl>
                                          <p:spTgt spid="59"/>
                                        </p:tgtEl>
                                      </p:cBhvr>
                                    </p:animEffect>
                                  </p:childTnLst>
                                </p:cTn>
                              </p:par>
                            </p:childTnLst>
                          </p:cTn>
                        </p:par>
                        <p:par>
                          <p:cTn id="75" fill="hold">
                            <p:stCondLst>
                              <p:cond delay="4500"/>
                            </p:stCondLst>
                            <p:childTnLst>
                              <p:par>
                                <p:cTn id="76" presetID="22" presetClass="entr" presetSubtype="4"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down)">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500" fill="hold"/>
                                        <p:tgtEl>
                                          <p:spTgt spid="84"/>
                                        </p:tgtEl>
                                        <p:attrNameLst>
                                          <p:attrName>ppt_x</p:attrName>
                                        </p:attrNameLst>
                                      </p:cBhvr>
                                      <p:tavLst>
                                        <p:tav tm="0">
                                          <p:val>
                                            <p:strVal val="#ppt_x"/>
                                          </p:val>
                                        </p:tav>
                                        <p:tav tm="100000">
                                          <p:val>
                                            <p:strVal val="#ppt_x"/>
                                          </p:val>
                                        </p:tav>
                                      </p:tavLst>
                                    </p:anim>
                                    <p:anim calcmode="lin" valueType="num">
                                      <p:cBhvr additive="base">
                                        <p:cTn id="9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8" grpId="0" animBg="1"/>
      <p:bldP spid="72" grpId="0" animBg="1"/>
      <p:bldP spid="73" grpId="0" animBg="1"/>
      <p:bldP spid="67" grpId="0" animBg="1"/>
      <p:bldP spid="24" grpId="0"/>
      <p:bldP spid="8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8" name="Таблица 7"/>
          <p:cNvGraphicFramePr>
            <a:graphicFrameLocks noGrp="1"/>
          </p:cNvGraphicFramePr>
          <p:nvPr>
            <p:extLst>
              <p:ext uri="{D42A27DB-BD31-4B8C-83A1-F6EECF244321}">
                <p14:modId xmlns:p14="http://schemas.microsoft.com/office/powerpoint/2010/main" val="541713909"/>
              </p:ext>
            </p:extLst>
          </p:nvPr>
        </p:nvGraphicFramePr>
        <p:xfrm>
          <a:off x="959370" y="3140968"/>
          <a:ext cx="6708974" cy="2465825"/>
        </p:xfrm>
        <a:graphic>
          <a:graphicData uri="http://schemas.openxmlformats.org/drawingml/2006/table">
            <a:tbl>
              <a:tblPr/>
              <a:tblGrid>
                <a:gridCol w="4908774"/>
                <a:gridCol w="1800200"/>
              </a:tblGrid>
              <a:tr h="326489">
                <a:tc gridSpan="2">
                  <a:txBody>
                    <a:bodyPr/>
                    <a:lstStyle/>
                    <a:p>
                      <a:pPr algn="ctr">
                        <a:spcAft>
                          <a:spcPts val="0"/>
                        </a:spcAft>
                      </a:pPr>
                      <a:r>
                        <a:rPr lang="en-US" sz="1800" b="1" dirty="0" smtClean="0">
                          <a:solidFill>
                            <a:srgbClr val="000066"/>
                          </a:solidFill>
                          <a:effectLst/>
                          <a:latin typeface="+mn-lt"/>
                          <a:ea typeface="Times New Roman"/>
                          <a:cs typeface="Arial" pitchFamily="34" charset="0"/>
                        </a:rPr>
                        <a:t>Main parameters of the e-coolers</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ru-RU" sz="1800" b="1" dirty="0">
                        <a:effectLst/>
                        <a:latin typeface="Arial" pitchFamily="34" charset="0"/>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2550">
                <a:tc gridSpan="2">
                  <a:txBody>
                    <a:bodyPr/>
                    <a:lstStyle/>
                    <a:p>
                      <a:pPr algn="just">
                        <a:spcAft>
                          <a:spcPts val="0"/>
                        </a:spcAft>
                      </a:pPr>
                      <a:r>
                        <a:rPr lang="en-US" sz="1800" b="1" dirty="0" smtClean="0">
                          <a:solidFill>
                            <a:srgbClr val="000066"/>
                          </a:solidFill>
                          <a:effectLst/>
                          <a:latin typeface="+mn-lt"/>
                          <a:ea typeface="Times New Roman"/>
                          <a:cs typeface="Arial" pitchFamily="34" charset="0"/>
                        </a:rPr>
                        <a:t>DC </a:t>
                      </a:r>
                      <a:r>
                        <a:rPr lang="en-US" sz="1800" b="1" dirty="0" smtClean="0">
                          <a:solidFill>
                            <a:srgbClr val="FF0000"/>
                          </a:solidFill>
                          <a:effectLst/>
                          <a:latin typeface="+mn-lt"/>
                          <a:ea typeface="Times New Roman"/>
                          <a:cs typeface="Arial" pitchFamily="34" charset="0"/>
                        </a:rPr>
                        <a:t>magnetized</a:t>
                      </a:r>
                      <a:r>
                        <a:rPr lang="en-US" sz="1800" b="1" dirty="0" smtClean="0">
                          <a:solidFill>
                            <a:srgbClr val="000066"/>
                          </a:solidFill>
                          <a:effectLst/>
                          <a:latin typeface="+mn-lt"/>
                          <a:ea typeface="Times New Roman"/>
                          <a:cs typeface="Arial" pitchFamily="34" charset="0"/>
                        </a:rPr>
                        <a:t> </a:t>
                      </a:r>
                      <a:r>
                        <a:rPr lang="en-US" sz="1800" b="1" dirty="0" smtClean="0">
                          <a:solidFill>
                            <a:srgbClr val="FF0000"/>
                          </a:solidFill>
                          <a:effectLst/>
                          <a:latin typeface="+mn-lt"/>
                          <a:ea typeface="Times New Roman"/>
                          <a:cs typeface="Arial" pitchFamily="34" charset="0"/>
                        </a:rPr>
                        <a:t>(!) </a:t>
                      </a:r>
                      <a:r>
                        <a:rPr lang="en-US" sz="1800" b="1" dirty="0" smtClean="0">
                          <a:solidFill>
                            <a:srgbClr val="000066"/>
                          </a:solidFill>
                          <a:effectLst/>
                          <a:latin typeface="+mn-lt"/>
                          <a:ea typeface="Times New Roman"/>
                          <a:cs typeface="Arial" pitchFamily="34" charset="0"/>
                        </a:rPr>
                        <a:t>electron beam</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ru-RU"/>
                    </a:p>
                  </a:txBody>
                  <a:tcPr/>
                </a:tc>
              </a:tr>
              <a:tr h="298765">
                <a:tc>
                  <a:txBody>
                    <a:bodyPr/>
                    <a:lstStyle/>
                    <a:p>
                      <a:pPr algn="just">
                        <a:spcAft>
                          <a:spcPts val="0"/>
                        </a:spcAft>
                      </a:pPr>
                      <a:r>
                        <a:rPr lang="en-US" sz="1800" b="1" dirty="0" smtClean="0">
                          <a:solidFill>
                            <a:srgbClr val="000066"/>
                          </a:solidFill>
                          <a:effectLst/>
                          <a:latin typeface="+mn-lt"/>
                          <a:ea typeface="SimSun"/>
                          <a:cs typeface="Arial" pitchFamily="34" charset="0"/>
                        </a:rPr>
                        <a:t>Electron energy, MeV </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dirty="0" smtClean="0">
                          <a:solidFill>
                            <a:srgbClr val="000066"/>
                          </a:solidFill>
                          <a:effectLst/>
                          <a:latin typeface="+mn-lt"/>
                          <a:ea typeface="SimSun"/>
                          <a:cs typeface="Arial" pitchFamily="34" charset="0"/>
                        </a:rPr>
                        <a:t>0.5 – 2.5</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8764">
                <a:tc>
                  <a:txBody>
                    <a:bodyPr/>
                    <a:lstStyle/>
                    <a:p>
                      <a:pPr algn="just">
                        <a:spcAft>
                          <a:spcPts val="0"/>
                        </a:spcAft>
                      </a:pPr>
                      <a:r>
                        <a:rPr lang="en-US" sz="1800" b="1" dirty="0" smtClean="0">
                          <a:solidFill>
                            <a:srgbClr val="000066"/>
                          </a:solidFill>
                          <a:effectLst/>
                          <a:latin typeface="+mn-lt"/>
                          <a:ea typeface="SimSun"/>
                          <a:cs typeface="Arial" pitchFamily="34" charset="0"/>
                        </a:rPr>
                        <a:t>Electron</a:t>
                      </a:r>
                      <a:r>
                        <a:rPr lang="en-US" sz="1800" b="1" baseline="0" dirty="0" smtClean="0">
                          <a:solidFill>
                            <a:srgbClr val="000066"/>
                          </a:solidFill>
                          <a:effectLst/>
                          <a:latin typeface="+mn-lt"/>
                          <a:ea typeface="SimSun"/>
                          <a:cs typeface="Arial" pitchFamily="34" charset="0"/>
                        </a:rPr>
                        <a:t> beam current, Amp</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dirty="0" smtClean="0">
                          <a:solidFill>
                            <a:srgbClr val="000066"/>
                          </a:solidFill>
                          <a:effectLst/>
                          <a:latin typeface="+mn-lt"/>
                          <a:ea typeface="SimSun"/>
                          <a:cs typeface="Arial" pitchFamily="34" charset="0"/>
                        </a:rPr>
                        <a:t>0.1 – 1.0</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871">
                <a:tc>
                  <a:txBody>
                    <a:bodyPr/>
                    <a:lstStyle/>
                    <a:p>
                      <a:pPr algn="just">
                        <a:spcAft>
                          <a:spcPts val="0"/>
                        </a:spcAft>
                      </a:pPr>
                      <a:r>
                        <a:rPr lang="en-US" sz="1800" b="1" dirty="0" smtClean="0">
                          <a:solidFill>
                            <a:srgbClr val="000066"/>
                          </a:solidFill>
                          <a:effectLst/>
                          <a:latin typeface="+mn-lt"/>
                          <a:ea typeface="SimSun"/>
                          <a:cs typeface="Arial" pitchFamily="34" charset="0"/>
                        </a:rPr>
                        <a:t>Solenoid magnetic field, T</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dirty="0" smtClean="0">
                          <a:solidFill>
                            <a:srgbClr val="000066"/>
                          </a:solidFill>
                          <a:effectLst/>
                          <a:latin typeface="+mn-lt"/>
                          <a:ea typeface="SimSun"/>
                          <a:cs typeface="Arial" pitchFamily="34" charset="0"/>
                        </a:rPr>
                        <a:t>0.1 – 0.2</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872">
                <a:tc>
                  <a:txBody>
                    <a:bodyPr/>
                    <a:lstStyle/>
                    <a:p>
                      <a:pPr algn="just">
                        <a:spcAft>
                          <a:spcPts val="0"/>
                        </a:spcAft>
                      </a:pPr>
                      <a:r>
                        <a:rPr lang="en-US" sz="1800" b="1" dirty="0" smtClean="0">
                          <a:solidFill>
                            <a:srgbClr val="000066"/>
                          </a:solidFill>
                          <a:effectLst/>
                          <a:latin typeface="+mn-lt"/>
                          <a:ea typeface="Times New Roman"/>
                          <a:cs typeface="Arial" pitchFamily="34" charset="0"/>
                        </a:rPr>
                        <a:t>Electron transverse temperature in PRF</a:t>
                      </a:r>
                      <a:r>
                        <a:rPr lang="ru-RU" sz="1800" b="1" dirty="0" smtClean="0">
                          <a:solidFill>
                            <a:srgbClr val="000066"/>
                          </a:solidFill>
                          <a:effectLst/>
                          <a:latin typeface="+mn-lt"/>
                          <a:ea typeface="Times New Roman"/>
                          <a:cs typeface="Arial" pitchFamily="34" charset="0"/>
                        </a:rPr>
                        <a:t>, </a:t>
                      </a:r>
                      <a:r>
                        <a:rPr lang="en-US" sz="1800" b="1" dirty="0" err="1" smtClean="0">
                          <a:solidFill>
                            <a:srgbClr val="000066"/>
                          </a:solidFill>
                          <a:effectLst/>
                          <a:latin typeface="+mn-lt"/>
                          <a:ea typeface="Times New Roman"/>
                          <a:cs typeface="Arial" pitchFamily="34" charset="0"/>
                        </a:rPr>
                        <a:t>eV</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dirty="0" smtClean="0">
                          <a:solidFill>
                            <a:srgbClr val="000066"/>
                          </a:solidFill>
                          <a:effectLst/>
                          <a:latin typeface="+mn-lt"/>
                          <a:ea typeface="Times New Roman"/>
                          <a:cs typeface="Arial" pitchFamily="34" charset="0"/>
                        </a:rPr>
                        <a:t>1.0 </a:t>
                      </a:r>
                      <a:r>
                        <a:rPr lang="en-US" sz="1800" b="1" dirty="0" smtClean="0">
                          <a:solidFill>
                            <a:srgbClr val="000066"/>
                          </a:solidFill>
                          <a:effectLst/>
                          <a:latin typeface="+mn-lt"/>
                          <a:ea typeface="SimSun"/>
                          <a:cs typeface="Arial" pitchFamily="34" charset="0"/>
                        </a:rPr>
                        <a:t>– </a:t>
                      </a:r>
                      <a:r>
                        <a:rPr lang="ru-RU" sz="1800" b="1" dirty="0" smtClean="0">
                          <a:solidFill>
                            <a:srgbClr val="000066"/>
                          </a:solidFill>
                          <a:effectLst/>
                          <a:latin typeface="+mn-lt"/>
                          <a:ea typeface="Times New Roman"/>
                          <a:cs typeface="Arial" pitchFamily="34" charset="0"/>
                        </a:rPr>
                        <a:t>5,0</a:t>
                      </a:r>
                      <a:endParaRPr lang="ru-RU" sz="1800" b="1" dirty="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000066"/>
                          </a:solidFill>
                          <a:effectLst/>
                          <a:latin typeface="+mn-lt"/>
                          <a:ea typeface="Times New Roman"/>
                          <a:cs typeface="Arial" pitchFamily="34" charset="0"/>
                        </a:rPr>
                        <a:t>Electron longitudinal temperature in PRF</a:t>
                      </a:r>
                      <a:r>
                        <a:rPr lang="ru-RU" sz="1800" b="1" dirty="0" smtClean="0">
                          <a:solidFill>
                            <a:srgbClr val="000066"/>
                          </a:solidFill>
                          <a:effectLst/>
                          <a:latin typeface="+mn-lt"/>
                          <a:ea typeface="Times New Roman"/>
                          <a:cs typeface="Arial" pitchFamily="34" charset="0"/>
                        </a:rPr>
                        <a:t>, </a:t>
                      </a:r>
                      <a:r>
                        <a:rPr lang="en-US" sz="1800" b="1" dirty="0" err="1" smtClean="0">
                          <a:solidFill>
                            <a:srgbClr val="000066"/>
                          </a:solidFill>
                          <a:effectLst/>
                          <a:latin typeface="+mn-lt"/>
                          <a:ea typeface="Times New Roman"/>
                          <a:cs typeface="Arial" pitchFamily="34" charset="0"/>
                        </a:rPr>
                        <a:t>meV</a:t>
                      </a:r>
                      <a:endParaRPr lang="ru-RU" sz="1800" b="1" dirty="0" smtClean="0">
                        <a:solidFill>
                          <a:srgbClr val="000066"/>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ru-RU" sz="1800" b="1" dirty="0" smtClean="0">
                          <a:solidFill>
                            <a:srgbClr val="FF0000"/>
                          </a:solidFill>
                          <a:effectLst/>
                          <a:latin typeface="+mn-lt"/>
                          <a:ea typeface="Times New Roman"/>
                          <a:cs typeface="Arial" pitchFamily="34" charset="0"/>
                        </a:rPr>
                        <a:t>5,0</a:t>
                      </a:r>
                      <a:endParaRPr lang="ru-RU" sz="1800" b="1" dirty="0">
                        <a:solidFill>
                          <a:srgbClr val="FF0000"/>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68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baseline="0" dirty="0" smtClean="0">
                          <a:solidFill>
                            <a:srgbClr val="FF0000"/>
                          </a:solidFill>
                          <a:effectLst/>
                          <a:latin typeface="+mn-lt"/>
                          <a:ea typeface="Times New Roman"/>
                          <a:cs typeface="Arial" pitchFamily="34" charset="0"/>
                        </a:rPr>
                        <a:t>Electron energy spread in Lab. system</a:t>
                      </a:r>
                      <a:r>
                        <a:rPr lang="ru-RU" sz="1800" b="1" baseline="0" dirty="0" smtClean="0">
                          <a:solidFill>
                            <a:srgbClr val="FF0000"/>
                          </a:solidFill>
                          <a:effectLst/>
                          <a:latin typeface="+mn-lt"/>
                          <a:ea typeface="Times New Roman"/>
                          <a:cs typeface="Arial" pitchFamily="34" charset="0"/>
                        </a:rPr>
                        <a:t>, </a:t>
                      </a:r>
                      <a:r>
                        <a:rPr lang="ru-RU" sz="1800" b="1" i="1" baseline="0" dirty="0" smtClean="0">
                          <a:solidFill>
                            <a:srgbClr val="FF0000"/>
                          </a:solidFill>
                          <a:effectLst/>
                          <a:latin typeface="+mn-lt"/>
                          <a:ea typeface="Times New Roman"/>
                          <a:cs typeface="Arial" pitchFamily="34" charset="0"/>
                          <a:sym typeface="Symbol"/>
                        </a:rPr>
                        <a:t></a:t>
                      </a:r>
                      <a:r>
                        <a:rPr lang="en-US" sz="1800" b="1" i="1" baseline="0" dirty="0" smtClean="0">
                          <a:solidFill>
                            <a:srgbClr val="FF0000"/>
                          </a:solidFill>
                          <a:effectLst/>
                          <a:latin typeface="+mn-lt"/>
                          <a:ea typeface="Times New Roman"/>
                          <a:cs typeface="Arial" pitchFamily="34" charset="0"/>
                          <a:sym typeface="Symbol"/>
                        </a:rPr>
                        <a:t>E/E</a:t>
                      </a:r>
                      <a:endParaRPr lang="ru-RU" sz="1800" b="1" i="1" dirty="0" smtClean="0">
                        <a:solidFill>
                          <a:srgbClr val="FF0000"/>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800" b="1" dirty="0" smtClean="0">
                          <a:solidFill>
                            <a:srgbClr val="FF0000"/>
                          </a:solidFill>
                          <a:effectLst/>
                          <a:latin typeface="+mn-lt"/>
                          <a:ea typeface="Times New Roman"/>
                          <a:cs typeface="Arial" pitchFamily="34" charset="0"/>
                        </a:rPr>
                        <a:t>1</a:t>
                      </a:r>
                      <a:r>
                        <a:rPr lang="ru-RU" sz="1800" b="1" dirty="0" smtClean="0">
                          <a:solidFill>
                            <a:srgbClr val="FF0000"/>
                          </a:solidFill>
                          <a:effectLst/>
                          <a:latin typeface="+mn-lt"/>
                          <a:ea typeface="Times New Roman"/>
                          <a:cs typeface="Arial" pitchFamily="34" charset="0"/>
                        </a:rPr>
                        <a:t>е-5</a:t>
                      </a:r>
                      <a:endParaRPr lang="ru-RU" sz="1800" b="1" dirty="0">
                        <a:solidFill>
                          <a:srgbClr val="FF0000"/>
                        </a:solidFill>
                        <a:effectLst/>
                        <a:latin typeface="+mn-lt"/>
                        <a:ea typeface="Times New Roman"/>
                        <a:cs typeface="Arial" pitchFamily="34" charset="0"/>
                      </a:endParaRPr>
                    </a:p>
                  </a:txBody>
                  <a:tcPr marL="68582" marR="68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4914" y="513393"/>
            <a:ext cx="4779444" cy="2626654"/>
          </a:xfrm>
          <a:prstGeom prst="rect">
            <a:avLst/>
          </a:prstGeom>
          <a:ln>
            <a:solidFill>
              <a:srgbClr val="FF0000"/>
            </a:solidFill>
          </a:ln>
        </p:spPr>
      </p:pic>
      <p:sp>
        <p:nvSpPr>
          <p:cNvPr id="11" name="Rectangle 18"/>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2" name="Rectangle 20"/>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3" name="Rectangle 22"/>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grpSp>
        <p:nvGrpSpPr>
          <p:cNvPr id="14" name="Group 10"/>
          <p:cNvGrpSpPr>
            <a:grpSpLocks/>
          </p:cNvGrpSpPr>
          <p:nvPr/>
        </p:nvGrpSpPr>
        <p:grpSpPr bwMode="auto">
          <a:xfrm>
            <a:off x="950094" y="491364"/>
            <a:ext cx="3760127" cy="2252229"/>
            <a:chOff x="4688" y="1137"/>
            <a:chExt cx="4371" cy="2752"/>
          </a:xfrm>
        </p:grpSpPr>
        <p:sp>
          <p:nvSpPr>
            <p:cNvPr id="27" name="Line 11"/>
            <p:cNvSpPr>
              <a:spLocks noChangeShapeType="1"/>
            </p:cNvSpPr>
            <p:nvPr/>
          </p:nvSpPr>
          <p:spPr bwMode="auto">
            <a:xfrm flipH="1" flipV="1">
              <a:off x="5310" y="1958"/>
              <a:ext cx="278" cy="232"/>
            </a:xfrm>
            <a:prstGeom prst="line">
              <a:avLst/>
            </a:prstGeom>
            <a:noFill/>
            <a:ln w="3175">
              <a:solidFill>
                <a:srgbClr val="FF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 name="Line 13"/>
            <p:cNvSpPr>
              <a:spLocks noChangeShapeType="1"/>
            </p:cNvSpPr>
            <p:nvPr/>
          </p:nvSpPr>
          <p:spPr bwMode="auto">
            <a:xfrm flipV="1">
              <a:off x="6010" y="1413"/>
              <a:ext cx="1325" cy="137"/>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29" name="Text Box 14"/>
            <p:cNvSpPr txBox="1">
              <a:spLocks noChangeArrowheads="1"/>
            </p:cNvSpPr>
            <p:nvPr/>
          </p:nvSpPr>
          <p:spPr bwMode="auto">
            <a:xfrm rot="21271158">
              <a:off x="6489" y="1137"/>
              <a:ext cx="70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a:solidFill>
                    <a:srgbClr val="000000"/>
                  </a:solidFill>
                  <a:latin typeface="Arial" pitchFamily="34" charset="0"/>
                </a:rPr>
                <a:t>9</a:t>
              </a:r>
              <a:r>
                <a:rPr lang="en-US" altLang="ru-RU" sz="1600" b="1" dirty="0" smtClean="0">
                  <a:solidFill>
                    <a:srgbClr val="000000"/>
                  </a:solidFill>
                  <a:latin typeface="Arial" pitchFamily="34" charset="0"/>
                </a:rPr>
                <a:t>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30" name="Line 17"/>
            <p:cNvSpPr>
              <a:spLocks noChangeShapeType="1"/>
            </p:cNvSpPr>
            <p:nvPr/>
          </p:nvSpPr>
          <p:spPr bwMode="auto">
            <a:xfrm>
              <a:off x="5204" y="2172"/>
              <a:ext cx="32" cy="1330"/>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sp>
          <p:nvSpPr>
            <p:cNvPr id="31" name="Text Box 18"/>
            <p:cNvSpPr txBox="1">
              <a:spLocks noChangeArrowheads="1"/>
            </p:cNvSpPr>
            <p:nvPr/>
          </p:nvSpPr>
          <p:spPr bwMode="auto">
            <a:xfrm>
              <a:off x="8005" y="1488"/>
              <a:ext cx="91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smtClean="0">
                  <a:solidFill>
                    <a:srgbClr val="000000"/>
                  </a:solidFill>
                  <a:latin typeface="Arial" pitchFamily="34" charset="0"/>
                </a:rPr>
                <a:t>10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32" name="Text Box 20"/>
            <p:cNvSpPr txBox="1">
              <a:spLocks noChangeArrowheads="1"/>
            </p:cNvSpPr>
            <p:nvPr/>
          </p:nvSpPr>
          <p:spPr bwMode="auto">
            <a:xfrm>
              <a:off x="4688" y="2703"/>
              <a:ext cx="90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pPr algn="r"/>
              <a:r>
                <a:rPr lang="en-US" altLang="ru-RU" sz="1600" b="1" dirty="0" smtClean="0">
                  <a:solidFill>
                    <a:srgbClr val="000000"/>
                  </a:solidFill>
                  <a:latin typeface="Arial" pitchFamily="34" charset="0"/>
                </a:rPr>
                <a:t>7.0 </a:t>
              </a:r>
              <a:r>
                <a:rPr lang="en-US" altLang="ru-RU" sz="1600" b="1" dirty="0">
                  <a:solidFill>
                    <a:srgbClr val="000000"/>
                  </a:solidFill>
                  <a:latin typeface="Arial" pitchFamily="34" charset="0"/>
                </a:rPr>
                <a:t>m</a:t>
              </a:r>
              <a:endParaRPr lang="ru-RU" altLang="ru-RU" sz="1600" b="1" dirty="0">
                <a:solidFill>
                  <a:srgbClr val="000000"/>
                </a:solidFill>
                <a:latin typeface="Arial" pitchFamily="34" charset="0"/>
              </a:endParaRPr>
            </a:p>
          </p:txBody>
        </p:sp>
        <p:sp>
          <p:nvSpPr>
            <p:cNvPr id="33" name="Text Box 22"/>
            <p:cNvSpPr txBox="1">
              <a:spLocks noChangeArrowheads="1"/>
            </p:cNvSpPr>
            <p:nvPr/>
          </p:nvSpPr>
          <p:spPr bwMode="auto">
            <a:xfrm rot="21119189">
              <a:off x="7336" y="3580"/>
              <a:ext cx="73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a:solidFill>
                    <a:schemeClr val="bg1"/>
                  </a:solidFill>
                  <a:latin typeface="Arial" pitchFamily="34" charset="0"/>
                </a:rPr>
                <a:t>6 m</a:t>
              </a:r>
              <a:endParaRPr lang="ru-RU" altLang="ru-RU" sz="1600" b="1" dirty="0">
                <a:solidFill>
                  <a:schemeClr val="bg1"/>
                </a:solidFill>
                <a:latin typeface="Arial" pitchFamily="34" charset="0"/>
              </a:endParaRPr>
            </a:p>
          </p:txBody>
        </p:sp>
        <p:sp>
          <p:nvSpPr>
            <p:cNvPr id="34" name="Text Box 25"/>
            <p:cNvSpPr txBox="1">
              <a:spLocks noChangeArrowheads="1"/>
            </p:cNvSpPr>
            <p:nvPr/>
          </p:nvSpPr>
          <p:spPr bwMode="auto">
            <a:xfrm>
              <a:off x="8152" y="3387"/>
              <a:ext cx="907"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lang="en-US" altLang="ru-RU" sz="1600" b="1" dirty="0" smtClean="0">
                  <a:solidFill>
                    <a:schemeClr val="bg1"/>
                  </a:solidFill>
                  <a:latin typeface="Arial" pitchFamily="34" charset="0"/>
                </a:rPr>
                <a:t>1.5 </a:t>
              </a:r>
              <a:r>
                <a:rPr lang="en-US" altLang="ru-RU" sz="1600" b="1" dirty="0">
                  <a:solidFill>
                    <a:schemeClr val="bg1"/>
                  </a:solidFill>
                  <a:latin typeface="Arial" pitchFamily="34" charset="0"/>
                </a:rPr>
                <a:t>m</a:t>
              </a:r>
              <a:endParaRPr lang="ru-RU" altLang="ru-RU" sz="1600" b="1" dirty="0">
                <a:solidFill>
                  <a:schemeClr val="bg1"/>
                </a:solidFill>
                <a:latin typeface="Arial" pitchFamily="34" charset="0"/>
              </a:endParaRPr>
            </a:p>
          </p:txBody>
        </p:sp>
      </p:grpSp>
      <p:sp>
        <p:nvSpPr>
          <p:cNvPr id="18" name="TextBox 94"/>
          <p:cNvSpPr txBox="1">
            <a:spLocks noChangeArrowheads="1"/>
          </p:cNvSpPr>
          <p:nvPr/>
        </p:nvSpPr>
        <p:spPr bwMode="auto">
          <a:xfrm>
            <a:off x="81624" y="704244"/>
            <a:ext cx="12223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smtClean="0">
                <a:solidFill>
                  <a:srgbClr val="FF0000"/>
                </a:solidFill>
                <a:latin typeface="Arial" pitchFamily="34" charset="0"/>
                <a:cs typeface="Arial" pitchFamily="34" charset="0"/>
                <a:sym typeface="Symbol" pitchFamily="18" charset="2"/>
              </a:rPr>
              <a:t>JINR</a:t>
            </a:r>
            <a:endParaRPr kumimoji="1" lang="ru-RU" altLang="ru-RU" sz="1600" b="1" dirty="0">
              <a:solidFill>
                <a:srgbClr val="FF0000"/>
              </a:solidFill>
              <a:latin typeface="Arial" pitchFamily="34" charset="0"/>
              <a:cs typeface="Arial" pitchFamily="34" charset="0"/>
              <a:sym typeface="Symbol" pitchFamily="18" charset="2"/>
            </a:endParaRPr>
          </a:p>
        </p:txBody>
      </p:sp>
      <p:sp>
        <p:nvSpPr>
          <p:cNvPr id="19" name="Line 19"/>
          <p:cNvSpPr>
            <a:spLocks noChangeShapeType="1"/>
          </p:cNvSpPr>
          <p:nvPr/>
        </p:nvSpPr>
        <p:spPr bwMode="auto">
          <a:xfrm>
            <a:off x="3810939" y="709241"/>
            <a:ext cx="0" cy="1543251"/>
          </a:xfrm>
          <a:prstGeom prst="line">
            <a:avLst/>
          </a:prstGeom>
          <a:noFill/>
          <a:ln w="28575">
            <a:solidFill>
              <a:srgbClr val="FF0000"/>
            </a:solidFill>
            <a:round/>
            <a:headEnd type="stealth" w="sm" len="med"/>
            <a:tailEnd type="stealth" w="sm" len="med"/>
          </a:ln>
          <a:extLst>
            <a:ext uri="{909E8E84-426E-40DD-AFC4-6F175D3DCCD1}">
              <a14:hiddenFill xmlns:a14="http://schemas.microsoft.com/office/drawing/2010/main">
                <a:noFill/>
              </a14:hiddenFill>
            </a:ext>
          </a:extLst>
        </p:spPr>
        <p:txBody>
          <a:bodyPr/>
          <a:lstStyle/>
          <a:p>
            <a:endParaRPr lang="ru-RU"/>
          </a:p>
        </p:txBody>
      </p:sp>
      <p:grpSp>
        <p:nvGrpSpPr>
          <p:cNvPr id="20" name="Группа 5"/>
          <p:cNvGrpSpPr>
            <a:grpSpLocks/>
          </p:cNvGrpSpPr>
          <p:nvPr/>
        </p:nvGrpSpPr>
        <p:grpSpPr bwMode="auto">
          <a:xfrm>
            <a:off x="4771803" y="506801"/>
            <a:ext cx="4341690" cy="2620151"/>
            <a:chOff x="4572000" y="1561619"/>
            <a:chExt cx="4525389" cy="2757065"/>
          </a:xfrm>
        </p:grpSpPr>
        <p:pic>
          <p:nvPicPr>
            <p:cNvPr id="25" name="Рисунок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561619"/>
              <a:ext cx="4525389" cy="27570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97"/>
            <p:cNvSpPr txBox="1">
              <a:spLocks noChangeArrowheads="1"/>
            </p:cNvSpPr>
            <p:nvPr/>
          </p:nvSpPr>
          <p:spPr bwMode="auto">
            <a:xfrm>
              <a:off x="4837084" y="1635638"/>
              <a:ext cx="1600096" cy="35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err="1" smtClean="0">
                  <a:solidFill>
                    <a:srgbClr val="FF0000"/>
                  </a:solidFill>
                  <a:latin typeface="Arial" pitchFamily="34" charset="0"/>
                  <a:cs typeface="Arial" pitchFamily="34" charset="0"/>
                  <a:sym typeface="Symbol" pitchFamily="18" charset="2"/>
                </a:rPr>
                <a:t>Budker</a:t>
              </a:r>
              <a:r>
                <a:rPr kumimoji="1" lang="en-US" altLang="ru-RU" sz="1600" b="1" dirty="0" smtClean="0">
                  <a:solidFill>
                    <a:srgbClr val="FF0000"/>
                  </a:solidFill>
                  <a:latin typeface="Arial" pitchFamily="34" charset="0"/>
                  <a:cs typeface="Arial" pitchFamily="34" charset="0"/>
                  <a:sym typeface="Symbol" pitchFamily="18" charset="2"/>
                </a:rPr>
                <a:t> INP</a:t>
              </a:r>
              <a:endParaRPr kumimoji="1" lang="ru-RU" altLang="ru-RU" sz="1600" b="1" dirty="0">
                <a:solidFill>
                  <a:srgbClr val="FF0000"/>
                </a:solidFill>
                <a:latin typeface="Arial" pitchFamily="34" charset="0"/>
                <a:cs typeface="Arial" pitchFamily="34" charset="0"/>
                <a:sym typeface="Symbol" pitchFamily="18" charset="2"/>
              </a:endParaRPr>
            </a:p>
          </p:txBody>
        </p:sp>
      </p:grpSp>
      <p:pic>
        <p:nvPicPr>
          <p:cNvPr id="22" name="Picture 2" descr="C:\Program Files\Microsoft Office\MEDIA\CAGCAT10\j03029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877" y="1754250"/>
            <a:ext cx="343662" cy="481769"/>
          </a:xfrm>
          <a:prstGeom prst="rect">
            <a:avLst/>
          </a:prstGeom>
          <a:noFill/>
          <a:extLst>
            <a:ext uri="{909E8E84-426E-40DD-AFC4-6F175D3DCCD1}">
              <a14:hiddenFill xmlns:a14="http://schemas.microsoft.com/office/drawing/2010/main">
                <a:solidFill>
                  <a:srgbClr val="FFFFFF"/>
                </a:solidFill>
              </a14:hiddenFill>
            </a:ext>
          </a:extLst>
        </p:spPr>
      </p:pic>
      <p:sp>
        <p:nvSpPr>
          <p:cNvPr id="23" name="Line 116"/>
          <p:cNvSpPr>
            <a:spLocks noChangeShapeType="1"/>
          </p:cNvSpPr>
          <p:nvPr/>
        </p:nvSpPr>
        <p:spPr bwMode="auto">
          <a:xfrm>
            <a:off x="3955924" y="2316689"/>
            <a:ext cx="0" cy="300230"/>
          </a:xfrm>
          <a:prstGeom prst="line">
            <a:avLst/>
          </a:prstGeom>
          <a:noFill/>
          <a:ln w="190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5" name="Line 116"/>
          <p:cNvSpPr>
            <a:spLocks noChangeShapeType="1"/>
          </p:cNvSpPr>
          <p:nvPr/>
        </p:nvSpPr>
        <p:spPr bwMode="auto">
          <a:xfrm flipV="1">
            <a:off x="3200253" y="2540302"/>
            <a:ext cx="627987" cy="76617"/>
          </a:xfrm>
          <a:prstGeom prst="line">
            <a:avLst/>
          </a:prstGeom>
          <a:noFill/>
          <a:ln w="190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 name="Line 114"/>
          <p:cNvSpPr>
            <a:spLocks noChangeShapeType="1"/>
          </p:cNvSpPr>
          <p:nvPr/>
        </p:nvSpPr>
        <p:spPr bwMode="auto">
          <a:xfrm flipV="1">
            <a:off x="3118512" y="2398600"/>
            <a:ext cx="589796" cy="69083"/>
          </a:xfrm>
          <a:prstGeom prst="line">
            <a:avLst/>
          </a:prstGeom>
          <a:noFill/>
          <a:ln w="38100">
            <a:solidFill>
              <a:srgbClr val="66CCFF"/>
            </a:solidFill>
            <a:prstDash val="sys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7" name="Line 116"/>
          <p:cNvSpPr>
            <a:spLocks noChangeShapeType="1"/>
          </p:cNvSpPr>
          <p:nvPr/>
        </p:nvSpPr>
        <p:spPr bwMode="auto">
          <a:xfrm flipV="1">
            <a:off x="3200253" y="2473036"/>
            <a:ext cx="584993" cy="76618"/>
          </a:xfrm>
          <a:prstGeom prst="line">
            <a:avLst/>
          </a:prstGeom>
          <a:noFill/>
          <a:ln w="38100">
            <a:solidFill>
              <a:srgbClr val="FF66FF"/>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8" name="Line 114"/>
          <p:cNvSpPr>
            <a:spLocks noChangeShapeType="1"/>
          </p:cNvSpPr>
          <p:nvPr/>
        </p:nvSpPr>
        <p:spPr bwMode="auto">
          <a:xfrm flipV="1">
            <a:off x="7236296" y="2426873"/>
            <a:ext cx="1169138" cy="258283"/>
          </a:xfrm>
          <a:prstGeom prst="line">
            <a:avLst/>
          </a:prstGeom>
          <a:noFill/>
          <a:ln w="38100">
            <a:solidFill>
              <a:srgbClr val="66CCFF"/>
            </a:solidFill>
            <a:prstDash val="sys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9" name="Line 116"/>
          <p:cNvSpPr>
            <a:spLocks noChangeShapeType="1"/>
          </p:cNvSpPr>
          <p:nvPr/>
        </p:nvSpPr>
        <p:spPr bwMode="auto">
          <a:xfrm flipV="1">
            <a:off x="7380312" y="2505781"/>
            <a:ext cx="1142654" cy="280890"/>
          </a:xfrm>
          <a:prstGeom prst="line">
            <a:avLst/>
          </a:prstGeom>
          <a:noFill/>
          <a:ln w="38100">
            <a:solidFill>
              <a:srgbClr val="FF66FF"/>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 name="TextBox 2"/>
          <p:cNvSpPr txBox="1"/>
          <p:nvPr/>
        </p:nvSpPr>
        <p:spPr>
          <a:xfrm>
            <a:off x="-8371" y="5601991"/>
            <a:ext cx="9181153" cy="707886"/>
          </a:xfrm>
          <a:prstGeom prst="rect">
            <a:avLst/>
          </a:prstGeom>
          <a:noFill/>
          <a:ln>
            <a:solidFill>
              <a:srgbClr val="008000"/>
            </a:solidFill>
          </a:ln>
        </p:spPr>
        <p:txBody>
          <a:bodyPr wrap="square" rtlCol="0">
            <a:spAutoFit/>
          </a:bodyPr>
          <a:lstStyle/>
          <a:p>
            <a:pPr algn="ctr"/>
            <a:r>
              <a:rPr lang="en-US" sz="2000" b="1" dirty="0" smtClean="0">
                <a:solidFill>
                  <a:srgbClr val="336600"/>
                </a:solidFill>
              </a:rPr>
              <a:t>The solenoids in both concepts are supposed to be superconducting</a:t>
            </a:r>
          </a:p>
          <a:p>
            <a:pPr algn="ctr"/>
            <a:r>
              <a:rPr lang="en-US" sz="2000" b="1" dirty="0" smtClean="0">
                <a:solidFill>
                  <a:srgbClr val="FF0000"/>
                </a:solidFill>
              </a:rPr>
              <a:t>Warm solenoids in JINR version (4 copper layers winding): </a:t>
            </a:r>
            <a:r>
              <a:rPr lang="en-US" sz="2000" b="1" dirty="0" err="1" smtClean="0">
                <a:solidFill>
                  <a:srgbClr val="FF0000"/>
                </a:solidFill>
              </a:rPr>
              <a:t>P</a:t>
            </a:r>
            <a:r>
              <a:rPr lang="en-US" sz="2000" b="1" baseline="-25000" dirty="0" err="1" smtClean="0">
                <a:solidFill>
                  <a:srgbClr val="FF0000"/>
                </a:solidFill>
              </a:rPr>
              <a:t>total</a:t>
            </a:r>
            <a:r>
              <a:rPr lang="en-US" sz="2000" b="1" dirty="0" smtClean="0">
                <a:solidFill>
                  <a:srgbClr val="FF0000"/>
                </a:solidFill>
              </a:rPr>
              <a:t> </a:t>
            </a:r>
            <a:r>
              <a:rPr lang="en-US" sz="2000" b="1" dirty="0" smtClean="0">
                <a:solidFill>
                  <a:srgbClr val="FF0000"/>
                </a:solidFill>
                <a:sym typeface="Symbol"/>
              </a:rPr>
              <a:t> 500 kW</a:t>
            </a:r>
            <a:endParaRPr lang="ru-RU" sz="2000" b="1" dirty="0">
              <a:solidFill>
                <a:srgbClr val="FF0000"/>
              </a:solidFill>
            </a:endParaRPr>
          </a:p>
        </p:txBody>
      </p:sp>
      <p:sp>
        <p:nvSpPr>
          <p:cNvPr id="7" name="Rectangle 7"/>
          <p:cNvSpPr>
            <a:spLocks noChangeArrowheads="1"/>
          </p:cNvSpPr>
          <p:nvPr/>
        </p:nvSpPr>
        <p:spPr bwMode="auto">
          <a:xfrm>
            <a:off x="14289" y="11842"/>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defRPr/>
            </a:pPr>
            <a:r>
              <a:rPr kumimoji="1" lang="en-US" altLang="ru-RU" sz="2000" b="1" dirty="0" smtClean="0">
                <a:solidFill>
                  <a:srgbClr val="0000CC"/>
                </a:solidFill>
                <a:cs typeface="Arial" pitchFamily="34" charset="0"/>
                <a:sym typeface="Symbol" pitchFamily="18" charset="2"/>
              </a:rPr>
              <a:t>3.2</a:t>
            </a:r>
            <a:r>
              <a:rPr kumimoji="1" lang="en-US" altLang="ru-RU" sz="2000" b="1" dirty="0">
                <a:solidFill>
                  <a:srgbClr val="0000CC"/>
                </a:solidFill>
                <a:cs typeface="Arial" pitchFamily="34" charset="0"/>
                <a:sym typeface="Symbol" pitchFamily="18" charset="2"/>
              </a:rPr>
              <a:t>. Two </a:t>
            </a:r>
            <a:r>
              <a:rPr lang="en-US" altLang="ru-RU" sz="2000" b="1" dirty="0">
                <a:solidFill>
                  <a:srgbClr val="0000CC"/>
                </a:solidFill>
              </a:rPr>
              <a:t>concepts of the HV electron cooler </a:t>
            </a:r>
            <a:r>
              <a:rPr lang="en-US" altLang="ru-RU" sz="2000" b="1" dirty="0" smtClean="0">
                <a:solidFill>
                  <a:srgbClr val="0000CC"/>
                </a:solidFill>
              </a:rPr>
              <a:t>with </a:t>
            </a:r>
            <a:r>
              <a:rPr lang="en-US" altLang="ru-RU" sz="2000" b="1" dirty="0">
                <a:solidFill>
                  <a:srgbClr val="0000CC"/>
                </a:solidFill>
              </a:rPr>
              <a:t>two electron beams</a:t>
            </a:r>
            <a:endParaRPr lang="en-US" altLang="ru-RU" sz="2000" b="1" dirty="0" smtClean="0">
              <a:solidFill>
                <a:srgbClr val="0000CC"/>
              </a:solidFill>
            </a:endParaRPr>
          </a:p>
        </p:txBody>
      </p:sp>
    </p:spTree>
    <p:extLst>
      <p:ext uri="{BB962C8B-B14F-4D97-AF65-F5344CB8AC3E}">
        <p14:creationId xmlns:p14="http://schemas.microsoft.com/office/powerpoint/2010/main" val="7572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right)">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0" y="6184899"/>
            <a:ext cx="9135424" cy="673839"/>
            <a:chOff x="0" y="6184899"/>
            <a:chExt cx="9135424" cy="673839"/>
          </a:xfrm>
        </p:grpSpPr>
        <p:pic>
          <p:nvPicPr>
            <p:cNvPr id="15" name="Picture 7" descr="NICA-Logo_4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1876" y="6396885"/>
              <a:ext cx="503548" cy="24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1"/>
            <p:cNvSpPr>
              <a:spLocks noChangeArrowheads="1"/>
            </p:cNvSpPr>
            <p:nvPr/>
          </p:nvSpPr>
          <p:spPr bwMode="auto">
            <a:xfrm>
              <a:off x="724619" y="6581739"/>
              <a:ext cx="79072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ru-RU" sz="1200" b="1" dirty="0" err="1" smtClean="0">
                  <a:solidFill>
                    <a:srgbClr val="0000CC"/>
                  </a:solidFill>
                </a:rPr>
                <a:t>I.Meshkov</a:t>
              </a:r>
              <a:r>
                <a:rPr lang="en-GB" altLang="ru-RU" sz="1200" b="1" dirty="0" smtClean="0">
                  <a:solidFill>
                    <a:srgbClr val="0000CC"/>
                  </a:solidFill>
                </a:rPr>
                <a:t> 	NICA HV E-Cooler	                  </a:t>
              </a:r>
              <a:r>
                <a:rPr lang="en-US" sz="1200" b="1" dirty="0" smtClean="0">
                  <a:solidFill>
                    <a:srgbClr val="0000CC"/>
                  </a:solidFill>
                </a:rPr>
                <a:t>COOL’2015      			29 September 2015 </a:t>
              </a:r>
              <a:endParaRPr lang="en-US" sz="1200" dirty="0">
                <a:solidFill>
                  <a:srgbClr val="0000CC"/>
                </a:solidFill>
              </a:endParaRPr>
            </a:p>
          </p:txBody>
        </p:sp>
        <p:pic>
          <p:nvPicPr>
            <p:cNvPr id="17" name="Picture 4" descr="JIN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84899"/>
              <a:ext cx="7246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Группа 4"/>
          <p:cNvGrpSpPr/>
          <p:nvPr/>
        </p:nvGrpSpPr>
        <p:grpSpPr>
          <a:xfrm>
            <a:off x="-5784" y="0"/>
            <a:ext cx="9181152" cy="6189687"/>
            <a:chOff x="-5784" y="0"/>
            <a:chExt cx="9181152" cy="6189687"/>
          </a:xfrm>
        </p:grpSpPr>
        <p:sp>
          <p:nvSpPr>
            <p:cNvPr id="7" name="Rectangle 7"/>
            <p:cNvSpPr>
              <a:spLocks noChangeArrowheads="1"/>
            </p:cNvSpPr>
            <p:nvPr/>
          </p:nvSpPr>
          <p:spPr bwMode="auto">
            <a:xfrm>
              <a:off x="0" y="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lnSpc>
                  <a:spcPct val="110000"/>
                </a:lnSpc>
                <a:defRPr/>
              </a:pPr>
              <a:r>
                <a:rPr kumimoji="1" lang="en-US" sz="1600" b="1" dirty="0">
                  <a:solidFill>
                    <a:srgbClr val="0000CC"/>
                  </a:solidFill>
                  <a:cs typeface="Arial" pitchFamily="34" charset="0"/>
                  <a:sym typeface="Symbol" pitchFamily="18" charset="2"/>
                </a:rPr>
                <a:t>3. The concepts for a HV </a:t>
              </a:r>
              <a:r>
                <a:rPr kumimoji="1" lang="en-US" sz="1600" b="1" dirty="0" smtClean="0">
                  <a:solidFill>
                    <a:srgbClr val="0000CC"/>
                  </a:solidFill>
                  <a:cs typeface="Arial" pitchFamily="34" charset="0"/>
                  <a:sym typeface="Symbol" pitchFamily="18" charset="2"/>
                </a:rPr>
                <a:t>e-cooler</a:t>
              </a:r>
              <a:r>
                <a:rPr kumimoji="1" lang="en-US" altLang="ru-RU" sz="1600" b="1" dirty="0">
                  <a:solidFill>
                    <a:srgbClr val="0000CC"/>
                  </a:solidFill>
                  <a:cs typeface="Arial" pitchFamily="34" charset="0"/>
                  <a:sym typeface="Symbol" pitchFamily="18" charset="2"/>
                </a:rPr>
                <a:t>	</a:t>
              </a:r>
              <a:r>
                <a:rPr kumimoji="1" lang="en-US" altLang="ru-RU" sz="2000" b="1" dirty="0">
                  <a:solidFill>
                    <a:srgbClr val="0000CC"/>
                  </a:solidFill>
                  <a:cs typeface="Arial" pitchFamily="34" charset="0"/>
                  <a:sym typeface="Symbol" pitchFamily="18" charset="2"/>
                </a:rPr>
                <a:t> </a:t>
              </a:r>
              <a:endParaRPr kumimoji="1" lang="en-US" altLang="ru-RU" sz="2000" b="1" dirty="0" smtClean="0">
                <a:solidFill>
                  <a:srgbClr val="0000CC"/>
                </a:solidFill>
                <a:cs typeface="Arial" pitchFamily="34" charset="0"/>
                <a:sym typeface="Symbol" pitchFamily="18" charset="2"/>
              </a:endParaRPr>
            </a:p>
            <a:p>
              <a:pPr marL="342900" indent="-342900" algn="ctr" eaLnBrk="0" hangingPunct="0">
                <a:lnSpc>
                  <a:spcPct val="110000"/>
                </a:lnSpc>
                <a:defRPr/>
              </a:pPr>
              <a:r>
                <a:rPr kumimoji="1" lang="en-US" altLang="ru-RU" sz="2000" b="1" dirty="0" smtClean="0">
                  <a:solidFill>
                    <a:srgbClr val="0000CC"/>
                  </a:solidFill>
                  <a:cs typeface="Arial" pitchFamily="34" charset="0"/>
                  <a:sym typeface="Symbol" pitchFamily="18" charset="2"/>
                </a:rPr>
                <a:t>3.2</a:t>
              </a:r>
              <a:r>
                <a:rPr kumimoji="1" lang="en-US" altLang="ru-RU" sz="2000" b="1" dirty="0">
                  <a:solidFill>
                    <a:srgbClr val="0000CC"/>
                  </a:solidFill>
                  <a:cs typeface="Arial" pitchFamily="34" charset="0"/>
                  <a:sym typeface="Symbol" pitchFamily="18" charset="2"/>
                </a:rPr>
                <a:t>. Two </a:t>
              </a:r>
              <a:r>
                <a:rPr lang="en-US" altLang="ru-RU" sz="2000" b="1" dirty="0">
                  <a:solidFill>
                    <a:srgbClr val="0000CC"/>
                  </a:solidFill>
                </a:rPr>
                <a:t>concepts of the HV electron cooler with two electron beams</a:t>
              </a:r>
              <a:endParaRPr lang="en-US" altLang="ru-RU" sz="2000" b="1" dirty="0" smtClean="0">
                <a:solidFill>
                  <a:srgbClr val="0000CC"/>
                </a:solidFill>
              </a:endParaRPr>
            </a:p>
          </p:txBody>
        </p:sp>
        <p:pic>
          <p:nvPicPr>
            <p:cNvPr id="10" name="Рисунок 9"/>
            <p:cNvPicPr>
              <a:picLocks noChangeAspect="1"/>
            </p:cNvPicPr>
            <p:nvPr/>
          </p:nvPicPr>
          <p:blipFill rotWithShape="1">
            <a:blip r:embed="rId4" cstate="print">
              <a:extLst>
                <a:ext uri="{28A0092B-C50C-407E-A947-70E740481C1C}">
                  <a14:useLocalDpi xmlns:a14="http://schemas.microsoft.com/office/drawing/2010/main" val="0"/>
                </a:ext>
              </a:extLst>
            </a:blip>
            <a:srcRect l="5754" t="14748" r="6446" b="16999"/>
            <a:stretch/>
          </p:blipFill>
          <p:spPr>
            <a:xfrm>
              <a:off x="50978" y="2886756"/>
              <a:ext cx="3045543" cy="1673749"/>
            </a:xfrm>
            <a:prstGeom prst="rect">
              <a:avLst/>
            </a:prstGeom>
            <a:ln>
              <a:noFill/>
            </a:ln>
          </p:spPr>
        </p:pic>
        <p:sp>
          <p:nvSpPr>
            <p:cNvPr id="11" name="Rectangle 18"/>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2" name="Rectangle 20"/>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3" name="Rectangle 22"/>
            <p:cNvSpPr>
              <a:spLocks noChangeArrowheads="1"/>
            </p:cNvSpPr>
            <p:nvPr/>
          </p:nvSpPr>
          <p:spPr bwMode="auto">
            <a:xfrm>
              <a:off x="14288" y="123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altLang="ru-RU"/>
            </a:p>
          </p:txBody>
        </p:sp>
        <p:sp>
          <p:nvSpPr>
            <p:cNvPr id="18" name="TextBox 94"/>
            <p:cNvSpPr txBox="1">
              <a:spLocks noChangeArrowheads="1"/>
            </p:cNvSpPr>
            <p:nvPr/>
          </p:nvSpPr>
          <p:spPr bwMode="auto">
            <a:xfrm>
              <a:off x="50978" y="2882356"/>
              <a:ext cx="8995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smtClean="0">
                  <a:solidFill>
                    <a:srgbClr val="FF0000"/>
                  </a:solidFill>
                  <a:latin typeface="Arial" pitchFamily="34" charset="0"/>
                  <a:cs typeface="Arial" pitchFamily="34" charset="0"/>
                  <a:sym typeface="Symbol" pitchFamily="18" charset="2"/>
                </a:rPr>
                <a:t>JINR</a:t>
              </a:r>
              <a:endParaRPr kumimoji="1" lang="ru-RU" altLang="ru-RU" sz="1600" b="1" dirty="0">
                <a:solidFill>
                  <a:srgbClr val="FF0000"/>
                </a:solidFill>
                <a:latin typeface="Arial" pitchFamily="34" charset="0"/>
                <a:cs typeface="Arial" pitchFamily="34" charset="0"/>
                <a:sym typeface="Symbol" pitchFamily="18" charset="2"/>
              </a:endParaRPr>
            </a:p>
          </p:txBody>
        </p:sp>
        <p:pic>
          <p:nvPicPr>
            <p:cNvPr id="25" name="Рисунок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4" y="980457"/>
              <a:ext cx="2886074" cy="1717863"/>
            </a:xfrm>
            <a:prstGeom prst="rect">
              <a:avLst/>
            </a:prstGeom>
            <a:noFill/>
            <a:ln w="9525">
              <a:noFill/>
              <a:miter lim="800000"/>
              <a:headEnd/>
              <a:tailEnd/>
            </a:ln>
            <a:extLst/>
          </p:spPr>
        </p:pic>
        <p:sp>
          <p:nvSpPr>
            <p:cNvPr id="26" name="TextBox 97"/>
            <p:cNvSpPr txBox="1">
              <a:spLocks noChangeArrowheads="1"/>
            </p:cNvSpPr>
            <p:nvPr/>
          </p:nvSpPr>
          <p:spPr bwMode="auto">
            <a:xfrm>
              <a:off x="33726" y="988337"/>
              <a:ext cx="1535143" cy="34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3200">
                  <a:solidFill>
                    <a:schemeClr val="tx1"/>
                  </a:solidFill>
                  <a:latin typeface="Bookman Old Style" pitchFamily="18" charset="0"/>
                </a:defRPr>
              </a:lvl1pPr>
              <a:lvl2pPr>
                <a:defRPr sz="2800">
                  <a:solidFill>
                    <a:schemeClr val="tx1"/>
                  </a:solidFill>
                  <a:latin typeface="Bookman Old Style" pitchFamily="18" charset="0"/>
                </a:defRPr>
              </a:lvl2pPr>
              <a:lvl3pPr>
                <a:defRPr sz="2400">
                  <a:solidFill>
                    <a:schemeClr val="tx1"/>
                  </a:solidFill>
                  <a:latin typeface="Bookman Old Style" pitchFamily="18" charset="0"/>
                </a:defRPr>
              </a:lvl3pPr>
              <a:lvl4pPr>
                <a:defRPr sz="2000">
                  <a:solidFill>
                    <a:schemeClr val="tx1"/>
                  </a:solidFill>
                  <a:latin typeface="Bookman Old Style" pitchFamily="18" charset="0"/>
                </a:defRPr>
              </a:lvl4pPr>
              <a:lvl5pPr>
                <a:defRPr sz="2000">
                  <a:solidFill>
                    <a:schemeClr val="tx1"/>
                  </a:solidFill>
                  <a:latin typeface="Bookman Old Style" pitchFamily="18" charset="0"/>
                </a:defRPr>
              </a:lvl5pPr>
              <a:lvl6pPr eaLnBrk="0" fontAlgn="base" hangingPunct="0">
                <a:spcAft>
                  <a:spcPct val="0"/>
                </a:spcAft>
                <a:buChar char="»"/>
                <a:defRPr sz="2000">
                  <a:solidFill>
                    <a:schemeClr val="tx1"/>
                  </a:solidFill>
                  <a:latin typeface="Bookman Old Style" pitchFamily="18" charset="0"/>
                </a:defRPr>
              </a:lvl6pPr>
              <a:lvl7pPr eaLnBrk="0" fontAlgn="base" hangingPunct="0">
                <a:spcAft>
                  <a:spcPct val="0"/>
                </a:spcAft>
                <a:buChar char="»"/>
                <a:defRPr sz="2000">
                  <a:solidFill>
                    <a:schemeClr val="tx1"/>
                  </a:solidFill>
                  <a:latin typeface="Bookman Old Style" pitchFamily="18" charset="0"/>
                </a:defRPr>
              </a:lvl7pPr>
              <a:lvl8pPr eaLnBrk="0" fontAlgn="base" hangingPunct="0">
                <a:spcAft>
                  <a:spcPct val="0"/>
                </a:spcAft>
                <a:buChar char="»"/>
                <a:defRPr sz="2000">
                  <a:solidFill>
                    <a:schemeClr val="tx1"/>
                  </a:solidFill>
                  <a:latin typeface="Bookman Old Style" pitchFamily="18" charset="0"/>
                </a:defRPr>
              </a:lvl8pPr>
              <a:lvl9pPr eaLnBrk="0" fontAlgn="base" hangingPunct="0">
                <a:spcAft>
                  <a:spcPct val="0"/>
                </a:spcAft>
                <a:buChar char="»"/>
                <a:defRPr sz="2000">
                  <a:solidFill>
                    <a:schemeClr val="tx1"/>
                  </a:solidFill>
                  <a:latin typeface="Bookman Old Style" pitchFamily="18" charset="0"/>
                </a:defRPr>
              </a:lvl9pPr>
            </a:lstStyle>
            <a:p>
              <a:r>
                <a:rPr kumimoji="1" lang="en-US" altLang="ru-RU" sz="1600" b="1" dirty="0" err="1" smtClean="0">
                  <a:solidFill>
                    <a:srgbClr val="FF0000"/>
                  </a:solidFill>
                  <a:latin typeface="Arial" pitchFamily="34" charset="0"/>
                  <a:cs typeface="Arial" pitchFamily="34" charset="0"/>
                  <a:sym typeface="Symbol" pitchFamily="18" charset="2"/>
                </a:rPr>
                <a:t>Budker</a:t>
              </a:r>
              <a:r>
                <a:rPr kumimoji="1" lang="en-US" altLang="ru-RU" sz="1600" b="1" dirty="0" smtClean="0">
                  <a:solidFill>
                    <a:srgbClr val="FF0000"/>
                  </a:solidFill>
                  <a:latin typeface="Arial" pitchFamily="34" charset="0"/>
                  <a:cs typeface="Arial" pitchFamily="34" charset="0"/>
                  <a:sym typeface="Symbol" pitchFamily="18" charset="2"/>
                </a:rPr>
                <a:t> INP</a:t>
              </a:r>
              <a:endParaRPr kumimoji="1" lang="ru-RU" altLang="ru-RU" sz="1600" b="1" dirty="0">
                <a:solidFill>
                  <a:srgbClr val="FF0000"/>
                </a:solidFill>
                <a:latin typeface="Arial" pitchFamily="34" charset="0"/>
                <a:cs typeface="Arial" pitchFamily="34" charset="0"/>
                <a:sym typeface="Symbol" pitchFamily="18" charset="2"/>
              </a:endParaRPr>
            </a:p>
          </p:txBody>
        </p:sp>
        <p:sp>
          <p:nvSpPr>
            <p:cNvPr id="3" name="TextBox 2"/>
            <p:cNvSpPr txBox="1"/>
            <p:nvPr/>
          </p:nvSpPr>
          <p:spPr>
            <a:xfrm>
              <a:off x="2716872" y="784181"/>
              <a:ext cx="6336704" cy="2062103"/>
            </a:xfrm>
            <a:prstGeom prst="rect">
              <a:avLst/>
            </a:prstGeom>
            <a:noFill/>
          </p:spPr>
          <p:txBody>
            <a:bodyPr wrap="square" rtlCol="0">
              <a:spAutoFit/>
            </a:bodyPr>
            <a:lstStyle/>
            <a:p>
              <a:r>
                <a:rPr lang="en-US" sz="2000" b="1" dirty="0" smtClean="0"/>
                <a:t>Two “COSY – coolers” with independent solenoid systems</a:t>
              </a:r>
            </a:p>
            <a:p>
              <a:r>
                <a:rPr lang="en-US" b="1" u="sng" dirty="0" smtClean="0"/>
                <a:t>Advantage</a:t>
              </a:r>
              <a:r>
                <a:rPr lang="en-US" b="1" dirty="0" smtClean="0"/>
                <a:t>: COSY Cooler has been constructed and demonstrated its reliability in the </a:t>
              </a:r>
              <a:r>
                <a:rPr lang="en-US" b="1" dirty="0"/>
                <a:t>first </a:t>
              </a:r>
              <a:r>
                <a:rPr lang="en-US" b="1" dirty="0" smtClean="0"/>
                <a:t>tests</a:t>
              </a:r>
            </a:p>
            <a:p>
              <a:r>
                <a:rPr lang="en-US" b="1" i="1" dirty="0" smtClean="0"/>
                <a:t>(</a:t>
              </a:r>
              <a:r>
                <a:rPr lang="en-US" b="1" i="1" dirty="0"/>
                <a:t>see yesterday talks by V.Kamerdzhiev and </a:t>
              </a:r>
              <a:r>
                <a:rPr lang="en-US" b="1" i="1" dirty="0" err="1"/>
                <a:t>V.Reva</a:t>
              </a:r>
              <a:r>
                <a:rPr lang="en-US" b="1" i="1" dirty="0" smtClean="0"/>
                <a:t>)</a:t>
              </a:r>
              <a:r>
                <a:rPr lang="en-US" b="1" dirty="0" smtClean="0"/>
                <a:t>.</a:t>
              </a:r>
              <a:r>
                <a:rPr lang="en-US" b="1" i="1" dirty="0" smtClean="0"/>
                <a:t> </a:t>
              </a:r>
            </a:p>
            <a:p>
              <a:r>
                <a:rPr lang="en-US" b="1" u="sng" dirty="0" smtClean="0"/>
                <a:t>Disadvantages</a:t>
              </a:r>
              <a:r>
                <a:rPr lang="en-US" b="1" dirty="0" smtClean="0"/>
                <a:t>: 1) a long solenoid system</a:t>
              </a:r>
            </a:p>
            <a:p>
              <a:r>
                <a:rPr lang="en-US" b="1" dirty="0" smtClean="0"/>
                <a:t>2) Problematic design for SC solenoids inside the tanks (the COSY design is not applicable!</a:t>
              </a:r>
              <a:endParaRPr lang="en-US" b="1" dirty="0"/>
            </a:p>
          </p:txBody>
        </p:sp>
        <p:sp>
          <p:nvSpPr>
            <p:cNvPr id="4" name="Прямоугольник 3"/>
            <p:cNvSpPr/>
            <p:nvPr/>
          </p:nvSpPr>
          <p:spPr>
            <a:xfrm>
              <a:off x="-5784" y="784181"/>
              <a:ext cx="9181152" cy="20882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3105285" y="2923798"/>
              <a:ext cx="5832648" cy="1785104"/>
            </a:xfrm>
            <a:prstGeom prst="rect">
              <a:avLst/>
            </a:prstGeom>
            <a:noFill/>
          </p:spPr>
          <p:txBody>
            <a:bodyPr wrap="square" rtlCol="0">
              <a:spAutoFit/>
            </a:bodyPr>
            <a:lstStyle/>
            <a:p>
              <a:r>
                <a:rPr lang="en-US" sz="2000" b="1" dirty="0" smtClean="0"/>
                <a:t>Three tanks system: </a:t>
              </a:r>
              <a:r>
                <a:rPr lang="en-US" b="1" dirty="0" smtClean="0"/>
                <a:t>the leftmost and rightmost tanks contain by two accelerating/decelerating tubes – </a:t>
              </a:r>
              <a:r>
                <a:rPr lang="en-US" b="1" dirty="0" smtClean="0">
                  <a:solidFill>
                    <a:srgbClr val="336600"/>
                  </a:solidFill>
                </a:rPr>
                <a:t>one with the </a:t>
              </a:r>
              <a:r>
                <a:rPr lang="en-US" b="1" dirty="0" smtClean="0">
                  <a:solidFill>
                    <a:srgbClr val="3333FF"/>
                  </a:solidFill>
                </a:rPr>
                <a:t>“blue” beam</a:t>
              </a:r>
              <a:r>
                <a:rPr lang="en-US" b="1" dirty="0" smtClean="0">
                  <a:solidFill>
                    <a:srgbClr val="336600"/>
                  </a:solidFill>
                </a:rPr>
                <a:t>, another with the beam of the opposite direction – (electron guns and collectors), the middle tank contains the HV generator and terminal with the power supplies for the electron guns and the collectors.</a:t>
              </a:r>
              <a:endParaRPr lang="ru-RU" b="1" dirty="0">
                <a:solidFill>
                  <a:srgbClr val="336600"/>
                </a:solidFill>
              </a:endParaRPr>
            </a:p>
          </p:txBody>
        </p:sp>
        <p:sp>
          <p:nvSpPr>
            <p:cNvPr id="20" name="TextBox 19"/>
            <p:cNvSpPr txBox="1"/>
            <p:nvPr/>
          </p:nvSpPr>
          <p:spPr>
            <a:xfrm>
              <a:off x="155175" y="4989358"/>
              <a:ext cx="8836370" cy="1200329"/>
            </a:xfrm>
            <a:prstGeom prst="rect">
              <a:avLst/>
            </a:prstGeom>
            <a:noFill/>
          </p:spPr>
          <p:txBody>
            <a:bodyPr wrap="square" rtlCol="0">
              <a:spAutoFit/>
            </a:bodyPr>
            <a:lstStyle/>
            <a:p>
              <a:r>
                <a:rPr lang="en-US" b="1" dirty="0" smtClean="0"/>
                <a:t>  </a:t>
              </a:r>
              <a:r>
                <a:rPr lang="en-US" b="1" u="sng" dirty="0" smtClean="0"/>
                <a:t>Advantage</a:t>
              </a:r>
              <a:r>
                <a:rPr lang="en-US" b="1" dirty="0" smtClean="0"/>
                <a:t>: a short solenoid system (about twice shorter of the BINP system);</a:t>
              </a:r>
            </a:p>
            <a:p>
              <a:r>
                <a:rPr lang="en-US" b="1" dirty="0"/>
                <a:t>	</a:t>
              </a:r>
              <a:r>
                <a:rPr lang="en-US" b="1" dirty="0" smtClean="0"/>
                <a:t>      a reliable scheme of the voltage multiplier applied for HV generation.</a:t>
              </a:r>
            </a:p>
            <a:p>
              <a:r>
                <a:rPr lang="en-US" b="1" dirty="0"/>
                <a:t> </a:t>
              </a:r>
              <a:r>
                <a:rPr lang="en-US" b="1" dirty="0" smtClean="0"/>
                <a:t> </a:t>
              </a:r>
              <a:r>
                <a:rPr lang="en-US" b="1" u="sng" dirty="0" smtClean="0"/>
                <a:t>Disadvantage</a:t>
              </a:r>
              <a:r>
                <a:rPr lang="en-US" b="1" dirty="0" smtClean="0"/>
                <a:t>: probable problems at tuning of the cooler regimes when electron beams</a:t>
              </a:r>
            </a:p>
            <a:p>
              <a:r>
                <a:rPr lang="en-US" b="1" dirty="0"/>
                <a:t> </a:t>
              </a:r>
              <a:r>
                <a:rPr lang="en-US" b="1" dirty="0" smtClean="0"/>
                <a:t> are ON.</a:t>
              </a:r>
              <a:endParaRPr lang="ru-RU" b="1" dirty="0"/>
            </a:p>
          </p:txBody>
        </p:sp>
        <p:sp>
          <p:nvSpPr>
            <p:cNvPr id="21" name="Прямоугольник 20"/>
            <p:cNvSpPr/>
            <p:nvPr/>
          </p:nvSpPr>
          <p:spPr>
            <a:xfrm>
              <a:off x="-5784" y="2866403"/>
              <a:ext cx="9158288" cy="33184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864061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1417</Words>
  <Application>Microsoft Office PowerPoint</Application>
  <PresentationFormat>Экран (4:3)</PresentationFormat>
  <Paragraphs>296</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Николаевич</dc:creator>
  <cp:lastModifiedBy>Игорь Николаевич</cp:lastModifiedBy>
  <cp:revision>163</cp:revision>
  <dcterms:created xsi:type="dcterms:W3CDTF">2015-09-01T17:14:53Z</dcterms:created>
  <dcterms:modified xsi:type="dcterms:W3CDTF">2015-10-03T18:45:51Z</dcterms:modified>
</cp:coreProperties>
</file>