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6"/>
  </p:notesMasterIdLst>
  <p:sldIdLst>
    <p:sldId id="309" r:id="rId2"/>
    <p:sldId id="494" r:id="rId3"/>
    <p:sldId id="495" r:id="rId4"/>
    <p:sldId id="403" r:id="rId5"/>
    <p:sldId id="404" r:id="rId6"/>
    <p:sldId id="496" r:id="rId7"/>
    <p:sldId id="497" r:id="rId8"/>
    <p:sldId id="498" r:id="rId9"/>
    <p:sldId id="504" r:id="rId10"/>
    <p:sldId id="502" r:id="rId11"/>
    <p:sldId id="505" r:id="rId12"/>
    <p:sldId id="503" r:id="rId13"/>
    <p:sldId id="500" r:id="rId14"/>
    <p:sldId id="5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70A"/>
    <a:srgbClr val="0000FF"/>
    <a:srgbClr val="BE1D1D"/>
    <a:srgbClr val="0096FF"/>
    <a:srgbClr val="0066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autoAdjust="0"/>
    <p:restoredTop sz="95055" autoAdjust="0"/>
  </p:normalViewPr>
  <p:slideViewPr>
    <p:cSldViewPr snapToGrid="0" snapToObjects="1">
      <p:cViewPr varScale="1">
        <p:scale>
          <a:sx n="120" d="100"/>
          <a:sy n="120" d="100"/>
        </p:scale>
        <p:origin x="656" y="192"/>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88" d="100"/>
          <a:sy n="88" d="100"/>
        </p:scale>
        <p:origin x="38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1</a:t>
            </a:fld>
            <a:endParaRPr lang="en-US"/>
          </a:p>
        </p:txBody>
      </p:sp>
    </p:spTree>
    <p:extLst>
      <p:ext uri="{BB962C8B-B14F-4D97-AF65-F5344CB8AC3E}">
        <p14:creationId xmlns:p14="http://schemas.microsoft.com/office/powerpoint/2010/main" val="243447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118474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baseline="0"/>
            </a:lvl1pPr>
          </a:lstStyle>
          <a:p>
            <a:pPr algn="ctr"/>
            <a:r>
              <a:rPr lang="en-US" sz="1800" dirty="0"/>
              <a:t>Pre-CDR Update Meeting</a:t>
            </a:r>
          </a:p>
          <a:p>
            <a:pPr algn="ctr"/>
            <a:r>
              <a:rPr lang="en-US" sz="1800" dirty="0"/>
              <a:t>February 18, 2019</a:t>
            </a:r>
          </a:p>
        </p:txBody>
      </p:sp>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lvl1pPr>
              <a:defRPr/>
            </a:lvl1pPr>
          </a:lstStyle>
          <a:p>
            <a:r>
              <a:rPr lang="en-US"/>
              <a:t>Nov 14, 2019</a:t>
            </a:r>
            <a:endParaRPr lang="en-US" dirty="0"/>
          </a:p>
        </p:txBody>
      </p:sp>
      <p:sp>
        <p:nvSpPr>
          <p:cNvPr id="12" name="Footer Placeholder 11"/>
          <p:cNvSpPr>
            <a:spLocks noGrp="1"/>
          </p:cNvSpPr>
          <p:nvPr>
            <p:ph type="ftr" sz="quarter" idx="11"/>
          </p:nvPr>
        </p:nvSpPr>
        <p:spPr/>
        <p:txBody>
          <a:bodyPr/>
          <a:lstStyle>
            <a:lvl1pPr>
              <a:defRPr/>
            </a:lvl1pPr>
          </a:lstStyle>
          <a:p>
            <a:r>
              <a:rPr lang="en-US" dirty="0"/>
              <a:t>JLEIC R&amp;D Meeting</a:t>
            </a:r>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a:t>Nov 14, 2019</a:t>
            </a:r>
            <a:endParaRPr lang="en-US" dirty="0"/>
          </a:p>
        </p:txBody>
      </p:sp>
      <p:sp>
        <p:nvSpPr>
          <p:cNvPr id="13" name="Footer Placeholder 12"/>
          <p:cNvSpPr>
            <a:spLocks noGrp="1"/>
          </p:cNvSpPr>
          <p:nvPr>
            <p:ph type="ftr" sz="quarter" idx="15"/>
          </p:nvPr>
        </p:nvSpPr>
        <p:spPr/>
        <p:txBody>
          <a:bodyPr/>
          <a:lstStyle/>
          <a:p>
            <a:r>
              <a:rPr lang="en-US"/>
              <a:t>JLEIC R&amp;D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Nov 14, 2019</a:t>
            </a:r>
            <a:endParaRPr lang="en-US" dirty="0"/>
          </a:p>
        </p:txBody>
      </p:sp>
      <p:sp>
        <p:nvSpPr>
          <p:cNvPr id="14" name="Footer Placeholder 13"/>
          <p:cNvSpPr>
            <a:spLocks noGrp="1"/>
          </p:cNvSpPr>
          <p:nvPr>
            <p:ph type="ftr" sz="quarter" idx="16"/>
          </p:nvPr>
        </p:nvSpPr>
        <p:spPr/>
        <p:txBody>
          <a:bodyPr/>
          <a:lstStyle/>
          <a:p>
            <a:r>
              <a:rPr lang="en-US"/>
              <a:t>JLEIC R&amp;D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Nov 14, 2019</a:t>
            </a:r>
            <a:endParaRPr lang="en-US" dirty="0"/>
          </a:p>
        </p:txBody>
      </p:sp>
      <p:sp>
        <p:nvSpPr>
          <p:cNvPr id="14" name="Footer Placeholder 13"/>
          <p:cNvSpPr>
            <a:spLocks noGrp="1"/>
          </p:cNvSpPr>
          <p:nvPr>
            <p:ph type="ftr" sz="quarter" idx="16"/>
          </p:nvPr>
        </p:nvSpPr>
        <p:spPr/>
        <p:txBody>
          <a:bodyPr/>
          <a:lstStyle/>
          <a:p>
            <a:r>
              <a:rPr lang="en-US"/>
              <a:t>JLEIC R&amp;D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Nov 14, 2019</a:t>
            </a:r>
            <a:endParaRPr lang="en-US" dirty="0"/>
          </a:p>
        </p:txBody>
      </p:sp>
      <p:sp>
        <p:nvSpPr>
          <p:cNvPr id="14" name="Footer Placeholder 13"/>
          <p:cNvSpPr>
            <a:spLocks noGrp="1"/>
          </p:cNvSpPr>
          <p:nvPr>
            <p:ph type="ftr" sz="quarter" idx="17"/>
          </p:nvPr>
        </p:nvSpPr>
        <p:spPr/>
        <p:txBody>
          <a:bodyPr/>
          <a:lstStyle/>
          <a:p>
            <a:r>
              <a:rPr lang="en-US"/>
              <a:t>JLEIC R&amp;D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Nov 14, 2019</a:t>
            </a:r>
            <a:endParaRPr lang="en-US" dirty="0"/>
          </a:p>
        </p:txBody>
      </p:sp>
      <p:sp>
        <p:nvSpPr>
          <p:cNvPr id="14" name="Footer Placeholder 13"/>
          <p:cNvSpPr>
            <a:spLocks noGrp="1"/>
          </p:cNvSpPr>
          <p:nvPr>
            <p:ph type="ftr" sz="quarter" idx="17"/>
          </p:nvPr>
        </p:nvSpPr>
        <p:spPr/>
        <p:txBody>
          <a:bodyPr/>
          <a:lstStyle/>
          <a:p>
            <a:r>
              <a:rPr lang="en-US"/>
              <a:t>JLEIC R&amp;D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Nov 14, 2019</a:t>
            </a:r>
            <a:endParaRPr lang="en-US" dirty="0"/>
          </a:p>
        </p:txBody>
      </p:sp>
      <p:sp>
        <p:nvSpPr>
          <p:cNvPr id="16" name="Footer Placeholder 15"/>
          <p:cNvSpPr>
            <a:spLocks noGrp="1"/>
          </p:cNvSpPr>
          <p:nvPr>
            <p:ph type="ftr" sz="quarter" idx="19"/>
          </p:nvPr>
        </p:nvSpPr>
        <p:spPr/>
        <p:txBody>
          <a:bodyPr/>
          <a:lstStyle/>
          <a:p>
            <a:r>
              <a:rPr lang="en-US"/>
              <a:t>JLEIC R&amp;D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Nov 14, 2019</a:t>
            </a:r>
            <a:endParaRPr lang="en-US" dirty="0"/>
          </a:p>
        </p:txBody>
      </p:sp>
      <p:sp>
        <p:nvSpPr>
          <p:cNvPr id="16" name="Footer Placeholder 15"/>
          <p:cNvSpPr>
            <a:spLocks noGrp="1"/>
          </p:cNvSpPr>
          <p:nvPr>
            <p:ph type="ftr" sz="quarter" idx="19"/>
          </p:nvPr>
        </p:nvSpPr>
        <p:spPr/>
        <p:txBody>
          <a:bodyPr/>
          <a:lstStyle/>
          <a:p>
            <a:r>
              <a:rPr lang="en-US"/>
              <a:t>JLEIC R&amp;D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Nov 14, 2019</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JLEIC R&amp;D Meeting</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16" y="205946"/>
            <a:ext cx="11931328" cy="917487"/>
          </a:xfrm>
        </p:spPr>
        <p:txBody>
          <a:bodyPr anchor="ctr" anchorCtr="0"/>
          <a:lstStyle/>
          <a:p>
            <a:pPr algn="ctr"/>
            <a:r>
              <a:rPr lang="en-US" sz="3200" dirty="0"/>
              <a:t>Electron Beam Top-off Injection in JLEIC</a:t>
            </a:r>
          </a:p>
        </p:txBody>
      </p:sp>
      <p:sp>
        <p:nvSpPr>
          <p:cNvPr id="3" name="Subtitle 2"/>
          <p:cNvSpPr>
            <a:spLocks noGrp="1"/>
          </p:cNvSpPr>
          <p:nvPr>
            <p:ph type="subTitle" idx="1"/>
          </p:nvPr>
        </p:nvSpPr>
        <p:spPr>
          <a:xfrm>
            <a:off x="268514" y="1534873"/>
            <a:ext cx="4250323" cy="1706038"/>
          </a:xfrm>
        </p:spPr>
        <p:txBody>
          <a:bodyPr>
            <a:normAutofit fontScale="85000" lnSpcReduction="20000"/>
          </a:bodyPr>
          <a:lstStyle/>
          <a:p>
            <a:r>
              <a:rPr lang="en-US" sz="2400" dirty="0" err="1">
                <a:solidFill>
                  <a:schemeClr val="tx1"/>
                </a:solidFill>
              </a:rPr>
              <a:t>Fanglei</a:t>
            </a:r>
            <a:r>
              <a:rPr lang="en-US" sz="2400" dirty="0">
                <a:solidFill>
                  <a:schemeClr val="tx1"/>
                </a:solidFill>
              </a:rPr>
              <a:t> Lin, </a:t>
            </a:r>
            <a:r>
              <a:rPr lang="en-US" sz="2400" dirty="0" err="1">
                <a:solidFill>
                  <a:schemeClr val="tx1"/>
                </a:solidFill>
              </a:rPr>
              <a:t>Jiquan</a:t>
            </a:r>
            <a:r>
              <a:rPr lang="en-US" sz="2400" dirty="0">
                <a:solidFill>
                  <a:schemeClr val="tx1"/>
                </a:solidFill>
              </a:rPr>
              <a:t> Guo, </a:t>
            </a:r>
          </a:p>
          <a:p>
            <a:r>
              <a:rPr lang="en-US" sz="2400" dirty="0" err="1">
                <a:solidFill>
                  <a:schemeClr val="tx1"/>
                </a:solidFill>
              </a:rPr>
              <a:t>Yuhong</a:t>
            </a:r>
            <a:r>
              <a:rPr lang="en-US" sz="2400" dirty="0">
                <a:solidFill>
                  <a:schemeClr val="tx1"/>
                </a:solidFill>
              </a:rPr>
              <a:t> Zhang, Mark Wiseman, </a:t>
            </a:r>
          </a:p>
          <a:p>
            <a:r>
              <a:rPr lang="en-US" sz="2400" dirty="0">
                <a:solidFill>
                  <a:schemeClr val="tx1"/>
                </a:solidFill>
              </a:rPr>
              <a:t>Marcy Stutzman</a:t>
            </a:r>
            <a:endParaRPr lang="en-US" sz="1800" dirty="0">
              <a:solidFill>
                <a:schemeClr val="tx1"/>
              </a:solidFill>
            </a:endParaRPr>
          </a:p>
          <a:p>
            <a:endParaRPr lang="en-US" sz="1800" dirty="0">
              <a:solidFill>
                <a:schemeClr val="tx1"/>
              </a:solidFill>
            </a:endParaRPr>
          </a:p>
          <a:p>
            <a:r>
              <a:rPr lang="en-US" sz="1800" dirty="0">
                <a:solidFill>
                  <a:schemeClr val="tx1"/>
                </a:solidFill>
              </a:rPr>
              <a:t>JLEIC R&amp;D Meeting, Nov. 14, 2019</a:t>
            </a:r>
          </a:p>
        </p:txBody>
      </p:sp>
      <p:pic>
        <p:nvPicPr>
          <p:cNvPr id="7" name="Picture 6" descr="JLEIC2018oblique_D2-01.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07653" y="1598522"/>
            <a:ext cx="7495294" cy="3934008"/>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A71A-A484-2C40-A163-4D2FE6F285E4}"/>
              </a:ext>
            </a:extLst>
          </p:cNvPr>
          <p:cNvSpPr>
            <a:spLocks noGrp="1"/>
          </p:cNvSpPr>
          <p:nvPr>
            <p:ph type="title"/>
          </p:nvPr>
        </p:nvSpPr>
        <p:spPr/>
        <p:txBody>
          <a:bodyPr/>
          <a:lstStyle/>
          <a:p>
            <a:r>
              <a:rPr lang="en-US" dirty="0"/>
              <a:t>Local Scraping and Pumping </a:t>
            </a:r>
          </a:p>
        </p:txBody>
      </p:sp>
      <p:sp>
        <p:nvSpPr>
          <p:cNvPr id="4" name="Date Placeholder 3">
            <a:extLst>
              <a:ext uri="{FF2B5EF4-FFF2-40B4-BE49-F238E27FC236}">
                <a16:creationId xmlns:a16="http://schemas.microsoft.com/office/drawing/2014/main" id="{D56BB18F-F28C-2E42-BB16-DF7217E6876D}"/>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EC36EA0A-85A2-DA40-89AC-CFC62739B523}"/>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7D00A8A1-B32C-7C4B-BEA5-D8D15B7FD22D}"/>
              </a:ext>
            </a:extLst>
          </p:cNvPr>
          <p:cNvSpPr>
            <a:spLocks noGrp="1"/>
          </p:cNvSpPr>
          <p:nvPr>
            <p:ph type="sldNum" sz="quarter" idx="12"/>
          </p:nvPr>
        </p:nvSpPr>
        <p:spPr/>
        <p:txBody>
          <a:bodyPr/>
          <a:lstStyle/>
          <a:p>
            <a:fld id="{07E1C93C-5050-FC42-8F10-D22D4F119D13}" type="slidenum">
              <a:rPr lang="en-US" smtClean="0"/>
              <a:pPr/>
              <a:t>10</a:t>
            </a:fld>
            <a:endParaRPr lang="en-US" dirty="0"/>
          </a:p>
        </p:txBody>
      </p:sp>
      <p:grpSp>
        <p:nvGrpSpPr>
          <p:cNvPr id="7" name="Group 40">
            <a:extLst>
              <a:ext uri="{FF2B5EF4-FFF2-40B4-BE49-F238E27FC236}">
                <a16:creationId xmlns:a16="http://schemas.microsoft.com/office/drawing/2014/main" id="{8B43D506-989E-534B-8E64-CBBE972867A4}"/>
              </a:ext>
            </a:extLst>
          </p:cNvPr>
          <p:cNvGrpSpPr>
            <a:grpSpLocks/>
          </p:cNvGrpSpPr>
          <p:nvPr/>
        </p:nvGrpSpPr>
        <p:grpSpPr bwMode="auto">
          <a:xfrm>
            <a:off x="891250" y="1212331"/>
            <a:ext cx="10261600" cy="3594100"/>
            <a:chOff x="975833" y="1714011"/>
            <a:chExt cx="10261600" cy="3594100"/>
          </a:xfrm>
        </p:grpSpPr>
        <p:pic>
          <p:nvPicPr>
            <p:cNvPr id="8" name="Picture 7">
              <a:extLst>
                <a:ext uri="{FF2B5EF4-FFF2-40B4-BE49-F238E27FC236}">
                  <a16:creationId xmlns:a16="http://schemas.microsoft.com/office/drawing/2014/main" id="{DB3ADB6B-C900-534E-BB56-CD7A3B85D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33" y="1714011"/>
              <a:ext cx="102616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492B015F-6DAA-A14B-B26A-BDF37B76D206}"/>
                </a:ext>
              </a:extLst>
            </p:cNvPr>
            <p:cNvSpPr txBox="1">
              <a:spLocks noChangeArrowheads="1"/>
            </p:cNvSpPr>
            <p:nvPr/>
          </p:nvSpPr>
          <p:spPr bwMode="auto">
            <a:xfrm>
              <a:off x="1250008" y="3188677"/>
              <a:ext cx="633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Arc</a:t>
              </a:r>
            </a:p>
          </p:txBody>
        </p:sp>
        <p:cxnSp>
          <p:nvCxnSpPr>
            <p:cNvPr id="10" name="Straight Arrow Connector 9">
              <a:extLst>
                <a:ext uri="{FF2B5EF4-FFF2-40B4-BE49-F238E27FC236}">
                  <a16:creationId xmlns:a16="http://schemas.microsoft.com/office/drawing/2014/main" id="{AA0A2DBD-8837-5A46-82C8-D39AC72951AC}"/>
                </a:ext>
              </a:extLst>
            </p:cNvPr>
            <p:cNvCxnSpPr>
              <a:cxnSpLocks/>
            </p:cNvCxnSpPr>
            <p:nvPr/>
          </p:nvCxnSpPr>
          <p:spPr>
            <a:xfrm flipH="1" flipV="1">
              <a:off x="5466870" y="3977786"/>
              <a:ext cx="227013" cy="320675"/>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2">
              <a:extLst>
                <a:ext uri="{FF2B5EF4-FFF2-40B4-BE49-F238E27FC236}">
                  <a16:creationId xmlns:a16="http://schemas.microsoft.com/office/drawing/2014/main" id="{5B301637-4942-D14E-A0DE-40D5FD54BA64}"/>
                </a:ext>
              </a:extLst>
            </p:cNvPr>
            <p:cNvSpPr txBox="1">
              <a:spLocks noChangeArrowheads="1"/>
            </p:cNvSpPr>
            <p:nvPr/>
          </p:nvSpPr>
          <p:spPr bwMode="auto">
            <a:xfrm>
              <a:off x="5615665" y="4287730"/>
              <a:ext cx="411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IP</a:t>
              </a:r>
            </a:p>
          </p:txBody>
        </p:sp>
        <p:cxnSp>
          <p:nvCxnSpPr>
            <p:cNvPr id="12" name="Straight Arrow Connector 11">
              <a:extLst>
                <a:ext uri="{FF2B5EF4-FFF2-40B4-BE49-F238E27FC236}">
                  <a16:creationId xmlns:a16="http://schemas.microsoft.com/office/drawing/2014/main" id="{BAE165E3-BB8C-E74D-A260-699C68EAACEA}"/>
                </a:ext>
              </a:extLst>
            </p:cNvPr>
            <p:cNvCxnSpPr/>
            <p:nvPr/>
          </p:nvCxnSpPr>
          <p:spPr>
            <a:xfrm flipV="1">
              <a:off x="5295420" y="4242899"/>
              <a:ext cx="0" cy="557212"/>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0BC0EC1A-A468-9441-8EA5-96F1D1B6B66D}"/>
                </a:ext>
              </a:extLst>
            </p:cNvPr>
            <p:cNvSpPr/>
            <p:nvPr/>
          </p:nvSpPr>
          <p:spPr>
            <a:xfrm rot="3213080">
              <a:off x="5208902" y="4019855"/>
              <a:ext cx="112712" cy="298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 name="TextBox 17">
              <a:extLst>
                <a:ext uri="{FF2B5EF4-FFF2-40B4-BE49-F238E27FC236}">
                  <a16:creationId xmlns:a16="http://schemas.microsoft.com/office/drawing/2014/main" id="{8DE53307-6A86-4048-847D-F6AB44065F43}"/>
                </a:ext>
              </a:extLst>
            </p:cNvPr>
            <p:cNvSpPr txBox="1">
              <a:spLocks noChangeArrowheads="1"/>
            </p:cNvSpPr>
            <p:nvPr/>
          </p:nvSpPr>
          <p:spPr bwMode="auto">
            <a:xfrm>
              <a:off x="4486934" y="4763381"/>
              <a:ext cx="34343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Forward e</a:t>
              </a:r>
              <a:r>
                <a:rPr lang="en-US" altLang="en-US" sz="1400" baseline="30000"/>
                <a:t>-</a:t>
              </a:r>
              <a:r>
                <a:rPr lang="en-US" altLang="en-US" sz="1400"/>
                <a:t> detection, polarimetry</a:t>
              </a:r>
            </a:p>
          </p:txBody>
        </p:sp>
        <p:sp>
          <p:nvSpPr>
            <p:cNvPr id="15" name="Right Brace 14">
              <a:extLst>
                <a:ext uri="{FF2B5EF4-FFF2-40B4-BE49-F238E27FC236}">
                  <a16:creationId xmlns:a16="http://schemas.microsoft.com/office/drawing/2014/main" id="{C9BD3D8B-F10D-3349-B94F-72F7A82EB466}"/>
                </a:ext>
              </a:extLst>
            </p:cNvPr>
            <p:cNvSpPr/>
            <p:nvPr/>
          </p:nvSpPr>
          <p:spPr>
            <a:xfrm rot="14415970">
              <a:off x="4101621" y="3907936"/>
              <a:ext cx="125412" cy="1404937"/>
            </a:xfrm>
            <a:prstGeom prst="rightBrace">
              <a:avLst/>
            </a:prstGeom>
            <a:noFill/>
            <a:ln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6" name="TextBox 19">
              <a:extLst>
                <a:ext uri="{FF2B5EF4-FFF2-40B4-BE49-F238E27FC236}">
                  <a16:creationId xmlns:a16="http://schemas.microsoft.com/office/drawing/2014/main" id="{3C08990D-6283-EF42-8C07-2AE311F4DF07}"/>
                </a:ext>
              </a:extLst>
            </p:cNvPr>
            <p:cNvSpPr txBox="1">
              <a:spLocks noChangeArrowheads="1"/>
            </p:cNvSpPr>
            <p:nvPr/>
          </p:nvSpPr>
          <p:spPr bwMode="auto">
            <a:xfrm rot="-1708747">
              <a:off x="3498116" y="4242394"/>
              <a:ext cx="1275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Spin rotator</a:t>
              </a:r>
            </a:p>
          </p:txBody>
        </p:sp>
        <p:sp>
          <p:nvSpPr>
            <p:cNvPr id="17" name="TextBox 20">
              <a:extLst>
                <a:ext uri="{FF2B5EF4-FFF2-40B4-BE49-F238E27FC236}">
                  <a16:creationId xmlns:a16="http://schemas.microsoft.com/office/drawing/2014/main" id="{BD35C034-1732-5F4E-99A2-A48398EC0BFD}"/>
                </a:ext>
              </a:extLst>
            </p:cNvPr>
            <p:cNvSpPr txBox="1">
              <a:spLocks noChangeArrowheads="1"/>
            </p:cNvSpPr>
            <p:nvPr/>
          </p:nvSpPr>
          <p:spPr bwMode="auto">
            <a:xfrm>
              <a:off x="5050471" y="3338623"/>
              <a:ext cx="735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70.94</a:t>
              </a:r>
              <a:r>
                <a:rPr lang="en-US" altLang="en-US" sz="1400" baseline="30000"/>
                <a:t>o</a:t>
              </a:r>
              <a:endParaRPr lang="en-US" altLang="en-US" sz="1400"/>
            </a:p>
          </p:txBody>
        </p:sp>
        <p:sp>
          <p:nvSpPr>
            <p:cNvPr id="18" name="Right Brace 17">
              <a:extLst>
                <a:ext uri="{FF2B5EF4-FFF2-40B4-BE49-F238E27FC236}">
                  <a16:creationId xmlns:a16="http://schemas.microsoft.com/office/drawing/2014/main" id="{1EB92DD8-02F8-A74C-8B55-962C62734AB4}"/>
                </a:ext>
              </a:extLst>
            </p:cNvPr>
            <p:cNvSpPr/>
            <p:nvPr/>
          </p:nvSpPr>
          <p:spPr>
            <a:xfrm rot="14415970">
              <a:off x="4104796" y="3911111"/>
              <a:ext cx="125412" cy="1404937"/>
            </a:xfrm>
            <a:prstGeom prst="rightBrace">
              <a:avLst/>
            </a:prstGeom>
            <a:noFill/>
            <a:ln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TextBox 22">
              <a:extLst>
                <a:ext uri="{FF2B5EF4-FFF2-40B4-BE49-F238E27FC236}">
                  <a16:creationId xmlns:a16="http://schemas.microsoft.com/office/drawing/2014/main" id="{0360B159-7F43-CF4C-A5A1-110EA6B30A1F}"/>
                </a:ext>
              </a:extLst>
            </p:cNvPr>
            <p:cNvSpPr txBox="1">
              <a:spLocks noChangeArrowheads="1"/>
            </p:cNvSpPr>
            <p:nvPr/>
          </p:nvSpPr>
          <p:spPr bwMode="auto">
            <a:xfrm rot="-1708747">
              <a:off x="3501656" y="4245936"/>
              <a:ext cx="1275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Spin rotator</a:t>
              </a:r>
            </a:p>
          </p:txBody>
        </p:sp>
        <p:sp>
          <p:nvSpPr>
            <p:cNvPr id="20" name="Right Brace 19">
              <a:extLst>
                <a:ext uri="{FF2B5EF4-FFF2-40B4-BE49-F238E27FC236}">
                  <a16:creationId xmlns:a16="http://schemas.microsoft.com/office/drawing/2014/main" id="{1EC89408-095D-B447-B06D-EAFE995965A2}"/>
                </a:ext>
              </a:extLst>
            </p:cNvPr>
            <p:cNvSpPr/>
            <p:nvPr/>
          </p:nvSpPr>
          <p:spPr>
            <a:xfrm rot="3649337">
              <a:off x="7946546" y="1682261"/>
              <a:ext cx="125412" cy="1404937"/>
            </a:xfrm>
            <a:prstGeom prst="rightBrace">
              <a:avLst/>
            </a:prstGeom>
            <a:noFill/>
            <a:ln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1" name="TextBox 24">
              <a:extLst>
                <a:ext uri="{FF2B5EF4-FFF2-40B4-BE49-F238E27FC236}">
                  <a16:creationId xmlns:a16="http://schemas.microsoft.com/office/drawing/2014/main" id="{94D85D70-2FE3-BD4D-90EA-F2BADCD319F9}"/>
                </a:ext>
              </a:extLst>
            </p:cNvPr>
            <p:cNvSpPr txBox="1">
              <a:spLocks noChangeArrowheads="1"/>
            </p:cNvSpPr>
            <p:nvPr/>
          </p:nvSpPr>
          <p:spPr bwMode="auto">
            <a:xfrm rot="-1708747">
              <a:off x="7524318" y="2324979"/>
              <a:ext cx="1275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Spin rotator</a:t>
              </a:r>
            </a:p>
          </p:txBody>
        </p:sp>
        <p:sp>
          <p:nvSpPr>
            <p:cNvPr id="22" name="TextBox 25">
              <a:extLst>
                <a:ext uri="{FF2B5EF4-FFF2-40B4-BE49-F238E27FC236}">
                  <a16:creationId xmlns:a16="http://schemas.microsoft.com/office/drawing/2014/main" id="{BBC55053-4ED1-3649-A0B1-F6C8C87FD661}"/>
                </a:ext>
              </a:extLst>
            </p:cNvPr>
            <p:cNvSpPr txBox="1">
              <a:spLocks noChangeArrowheads="1"/>
            </p:cNvSpPr>
            <p:nvPr/>
          </p:nvSpPr>
          <p:spPr bwMode="auto">
            <a:xfrm>
              <a:off x="10544562" y="3181587"/>
              <a:ext cx="633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Arc</a:t>
              </a:r>
            </a:p>
          </p:txBody>
        </p:sp>
        <p:sp>
          <p:nvSpPr>
            <p:cNvPr id="23" name="Right Brace 22">
              <a:extLst>
                <a:ext uri="{FF2B5EF4-FFF2-40B4-BE49-F238E27FC236}">
                  <a16:creationId xmlns:a16="http://schemas.microsoft.com/office/drawing/2014/main" id="{B2EF4B1A-0C52-5B43-B55A-1114293CF31C}"/>
                </a:ext>
              </a:extLst>
            </p:cNvPr>
            <p:cNvSpPr/>
            <p:nvPr/>
          </p:nvSpPr>
          <p:spPr>
            <a:xfrm rot="7109104">
              <a:off x="4108764" y="1670355"/>
              <a:ext cx="125413" cy="1406525"/>
            </a:xfrm>
            <a:prstGeom prst="rightBrace">
              <a:avLst/>
            </a:prstGeom>
            <a:noFill/>
            <a:ln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4" name="TextBox 23">
              <a:extLst>
                <a:ext uri="{FF2B5EF4-FFF2-40B4-BE49-F238E27FC236}">
                  <a16:creationId xmlns:a16="http://schemas.microsoft.com/office/drawing/2014/main" id="{CEBCAB6E-10A0-CD4B-BA69-AAD28C9F2B85}"/>
                </a:ext>
              </a:extLst>
            </p:cNvPr>
            <p:cNvSpPr txBox="1"/>
            <p:nvPr/>
          </p:nvSpPr>
          <p:spPr>
            <a:xfrm rot="1645156">
              <a:off x="3504720" y="2420449"/>
              <a:ext cx="1276350" cy="307975"/>
            </a:xfrm>
            <a:prstGeom prst="rect">
              <a:avLst/>
            </a:prstGeom>
            <a:noFill/>
          </p:spPr>
          <p:txBody>
            <a:bodyPr>
              <a:spAutoFit/>
            </a:bodyPr>
            <a:lstStyle/>
            <a:p>
              <a:pPr eaLnBrk="1" fontAlgn="auto" hangingPunct="1">
                <a:spcBef>
                  <a:spcPts val="0"/>
                </a:spcBef>
                <a:spcAft>
                  <a:spcPts val="0"/>
                </a:spcAft>
                <a:defRPr/>
              </a:pPr>
              <a:r>
                <a:rPr lang="en-US" sz="1400" dirty="0">
                  <a:solidFill>
                    <a:schemeClr val="accent6"/>
                  </a:solidFill>
                  <a:latin typeface="Arial" panose="020B0604020202020204" pitchFamily="34" charset="0"/>
                  <a:cs typeface="Arial" panose="020B0604020202020204" pitchFamily="34" charset="0"/>
                </a:rPr>
                <a:t>Spin rotator</a:t>
              </a:r>
            </a:p>
          </p:txBody>
        </p:sp>
        <p:sp>
          <p:nvSpPr>
            <p:cNvPr id="25" name="Right Brace 24">
              <a:extLst>
                <a:ext uri="{FF2B5EF4-FFF2-40B4-BE49-F238E27FC236}">
                  <a16:creationId xmlns:a16="http://schemas.microsoft.com/office/drawing/2014/main" id="{73838545-C95D-2442-A102-D5834615386E}"/>
                </a:ext>
              </a:extLst>
            </p:cNvPr>
            <p:cNvSpPr/>
            <p:nvPr/>
          </p:nvSpPr>
          <p:spPr>
            <a:xfrm rot="17884962">
              <a:off x="7979090" y="3903967"/>
              <a:ext cx="125412" cy="1406525"/>
            </a:xfrm>
            <a:prstGeom prst="rightBrace">
              <a:avLst/>
            </a:prstGeom>
            <a:noFill/>
            <a:ln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6" name="TextBox 25">
              <a:extLst>
                <a:ext uri="{FF2B5EF4-FFF2-40B4-BE49-F238E27FC236}">
                  <a16:creationId xmlns:a16="http://schemas.microsoft.com/office/drawing/2014/main" id="{246ACC5D-9787-FE45-AB13-131F835779D4}"/>
                </a:ext>
              </a:extLst>
            </p:cNvPr>
            <p:cNvSpPr txBox="1"/>
            <p:nvPr/>
          </p:nvSpPr>
          <p:spPr>
            <a:xfrm rot="1733174">
              <a:off x="7619520" y="4355611"/>
              <a:ext cx="1276350" cy="307975"/>
            </a:xfrm>
            <a:prstGeom prst="rect">
              <a:avLst/>
            </a:prstGeom>
            <a:noFill/>
          </p:spPr>
          <p:txBody>
            <a:bodyPr>
              <a:spAutoFit/>
            </a:bodyPr>
            <a:lstStyle/>
            <a:p>
              <a:pPr eaLnBrk="1" fontAlgn="auto" hangingPunct="1">
                <a:spcBef>
                  <a:spcPts val="0"/>
                </a:spcBef>
                <a:spcAft>
                  <a:spcPts val="0"/>
                </a:spcAft>
                <a:defRPr/>
              </a:pPr>
              <a:r>
                <a:rPr lang="en-US" sz="1400" dirty="0">
                  <a:solidFill>
                    <a:schemeClr val="accent6"/>
                  </a:solidFill>
                  <a:latin typeface="Arial" panose="020B0604020202020204" pitchFamily="34" charset="0"/>
                  <a:cs typeface="Arial" panose="020B0604020202020204" pitchFamily="34" charset="0"/>
                </a:rPr>
                <a:t>Spin rotator</a:t>
              </a:r>
            </a:p>
          </p:txBody>
        </p:sp>
        <p:cxnSp>
          <p:nvCxnSpPr>
            <p:cNvPr id="27" name="Straight Arrow Connector 26">
              <a:extLst>
                <a:ext uri="{FF2B5EF4-FFF2-40B4-BE49-F238E27FC236}">
                  <a16:creationId xmlns:a16="http://schemas.microsoft.com/office/drawing/2014/main" id="{94F17AFE-6C1A-324F-AFEF-C0C1BB55E58E}"/>
                </a:ext>
              </a:extLst>
            </p:cNvPr>
            <p:cNvCxnSpPr>
              <a:cxnSpLocks/>
            </p:cNvCxnSpPr>
            <p:nvPr/>
          </p:nvCxnSpPr>
          <p:spPr>
            <a:xfrm flipH="1">
              <a:off x="7038495" y="3757124"/>
              <a:ext cx="358775" cy="36195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05ED216-3F25-0A4A-93B2-55D7AD081187}"/>
                </a:ext>
              </a:extLst>
            </p:cNvPr>
            <p:cNvSpPr txBox="1"/>
            <p:nvPr/>
          </p:nvSpPr>
          <p:spPr>
            <a:xfrm>
              <a:off x="7367108" y="3593611"/>
              <a:ext cx="925512" cy="307975"/>
            </a:xfrm>
            <a:prstGeom prst="rect">
              <a:avLst/>
            </a:prstGeom>
            <a:noFill/>
          </p:spPr>
          <p:txBody>
            <a:bodyPr>
              <a:spAutoFit/>
            </a:bodyPr>
            <a:lstStyle/>
            <a:p>
              <a:pPr eaLnBrk="1" fontAlgn="auto" hangingPunct="1">
                <a:spcBef>
                  <a:spcPts val="0"/>
                </a:spcBef>
                <a:spcAft>
                  <a:spcPts val="0"/>
                </a:spcAft>
                <a:defRPr/>
              </a:pPr>
              <a:r>
                <a:rPr lang="en-US" sz="1400" dirty="0">
                  <a:solidFill>
                    <a:schemeClr val="accent6"/>
                  </a:solidFill>
                  <a:latin typeface="Arial" panose="020B0604020202020204" pitchFamily="34" charset="0"/>
                  <a:cs typeface="Arial" panose="020B0604020202020204" pitchFamily="34" charset="0"/>
                </a:rPr>
                <a:t>Future IP</a:t>
              </a:r>
            </a:p>
          </p:txBody>
        </p:sp>
        <p:sp>
          <p:nvSpPr>
            <p:cNvPr id="29" name="Right Brace 28">
              <a:extLst>
                <a:ext uri="{FF2B5EF4-FFF2-40B4-BE49-F238E27FC236}">
                  <a16:creationId xmlns:a16="http://schemas.microsoft.com/office/drawing/2014/main" id="{64F67745-E267-734B-A1C6-76B959B9509A}"/>
                </a:ext>
              </a:extLst>
            </p:cNvPr>
            <p:cNvSpPr/>
            <p:nvPr/>
          </p:nvSpPr>
          <p:spPr>
            <a:xfrm rot="14036880">
              <a:off x="6274908" y="2377586"/>
              <a:ext cx="160338" cy="16208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0" name="Right Brace 29">
              <a:extLst>
                <a:ext uri="{FF2B5EF4-FFF2-40B4-BE49-F238E27FC236}">
                  <a16:creationId xmlns:a16="http://schemas.microsoft.com/office/drawing/2014/main" id="{D03BCA5C-C81F-614F-9650-C97893A51810}"/>
                </a:ext>
              </a:extLst>
            </p:cNvPr>
            <p:cNvSpPr/>
            <p:nvPr/>
          </p:nvSpPr>
          <p:spPr>
            <a:xfrm rot="18329608">
              <a:off x="5932008" y="2177561"/>
              <a:ext cx="155575" cy="2155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TextBox 35">
              <a:extLst>
                <a:ext uri="{FF2B5EF4-FFF2-40B4-BE49-F238E27FC236}">
                  <a16:creationId xmlns:a16="http://schemas.microsoft.com/office/drawing/2014/main" id="{B60CA47E-92F4-A843-A70D-829A431DCD60}"/>
                </a:ext>
              </a:extLst>
            </p:cNvPr>
            <p:cNvSpPr txBox="1">
              <a:spLocks noChangeArrowheads="1"/>
            </p:cNvSpPr>
            <p:nvPr/>
          </p:nvSpPr>
          <p:spPr bwMode="auto">
            <a:xfrm>
              <a:off x="5275162" y="2147775"/>
              <a:ext cx="1733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400"/>
                <a:t>Tune trombone, straight FODO, RF</a:t>
              </a:r>
            </a:p>
          </p:txBody>
        </p:sp>
        <p:cxnSp>
          <p:nvCxnSpPr>
            <p:cNvPr id="32" name="Straight Arrow Connector 31">
              <a:extLst>
                <a:ext uri="{FF2B5EF4-FFF2-40B4-BE49-F238E27FC236}">
                  <a16:creationId xmlns:a16="http://schemas.microsoft.com/office/drawing/2014/main" id="{DEF1AF3C-198F-5E46-8DC7-4C14EDC6D3B9}"/>
                </a:ext>
              </a:extLst>
            </p:cNvPr>
            <p:cNvCxnSpPr/>
            <p:nvPr/>
          </p:nvCxnSpPr>
          <p:spPr>
            <a:xfrm flipH="1">
              <a:off x="5785958" y="2647461"/>
              <a:ext cx="349250" cy="357188"/>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D79529-FB9C-1149-9296-0AD68B8E9CED}"/>
                </a:ext>
              </a:extLst>
            </p:cNvPr>
            <p:cNvCxnSpPr>
              <a:cxnSpLocks/>
            </p:cNvCxnSpPr>
            <p:nvPr/>
          </p:nvCxnSpPr>
          <p:spPr>
            <a:xfrm>
              <a:off x="6132033" y="2660161"/>
              <a:ext cx="322262" cy="333375"/>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A22BB419-14ED-0E45-A52B-9A451F9D0E59}"/>
              </a:ext>
            </a:extLst>
          </p:cNvPr>
          <p:cNvCxnSpPr/>
          <p:nvPr/>
        </p:nvCxnSpPr>
        <p:spPr>
          <a:xfrm flipV="1">
            <a:off x="4890974" y="3870902"/>
            <a:ext cx="0" cy="1221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3A44938-F309-2149-9EED-CFB6128D0F1F}"/>
              </a:ext>
            </a:extLst>
          </p:cNvPr>
          <p:cNvSpPr txBox="1"/>
          <p:nvPr/>
        </p:nvSpPr>
        <p:spPr>
          <a:xfrm>
            <a:off x="2783954" y="5113593"/>
            <a:ext cx="7189380" cy="923330"/>
          </a:xfrm>
          <a:prstGeom prst="rect">
            <a:avLst/>
          </a:prstGeom>
          <a:noFill/>
        </p:spPr>
        <p:txBody>
          <a:bodyPr wrap="square" rtlCol="0">
            <a:spAutoFit/>
          </a:bodyPr>
          <a:lstStyle/>
          <a:p>
            <a:r>
              <a:rPr lang="en-US" dirty="0"/>
              <a:t>Scrape the beam locally, after the downstream crab cavities and before the arc (spin rotator).  Local pump following the scraping can remove most of the heat immediately.  Pumps for arc dipoles can remove the rest of heat. </a:t>
            </a:r>
          </a:p>
        </p:txBody>
      </p:sp>
    </p:spTree>
    <p:extLst>
      <p:ext uri="{BB962C8B-B14F-4D97-AF65-F5344CB8AC3E}">
        <p14:creationId xmlns:p14="http://schemas.microsoft.com/office/powerpoint/2010/main" val="120920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8DF1-DDBD-1E46-A09F-E2361777287E}"/>
              </a:ext>
            </a:extLst>
          </p:cNvPr>
          <p:cNvSpPr>
            <a:spLocks noGrp="1"/>
          </p:cNvSpPr>
          <p:nvPr>
            <p:ph type="title"/>
          </p:nvPr>
        </p:nvSpPr>
        <p:spPr/>
        <p:txBody>
          <a:bodyPr/>
          <a:lstStyle/>
          <a:p>
            <a:r>
              <a:rPr lang="en-US" dirty="0"/>
              <a:t>Ideas and Comments</a:t>
            </a:r>
          </a:p>
        </p:txBody>
      </p:sp>
      <p:sp>
        <p:nvSpPr>
          <p:cNvPr id="3" name="Content Placeholder 2">
            <a:extLst>
              <a:ext uri="{FF2B5EF4-FFF2-40B4-BE49-F238E27FC236}">
                <a16:creationId xmlns:a16="http://schemas.microsoft.com/office/drawing/2014/main" id="{B1B01B43-73F4-0841-B7FB-431EFF8977AC}"/>
              </a:ext>
            </a:extLst>
          </p:cNvPr>
          <p:cNvSpPr>
            <a:spLocks noGrp="1"/>
          </p:cNvSpPr>
          <p:nvPr>
            <p:ph idx="1"/>
          </p:nvPr>
        </p:nvSpPr>
        <p:spPr>
          <a:xfrm>
            <a:off x="411892" y="1625283"/>
            <a:ext cx="11285837" cy="4456550"/>
          </a:xfrm>
        </p:spPr>
        <p:txBody>
          <a:bodyPr>
            <a:normAutofit/>
          </a:bodyPr>
          <a:lstStyle/>
          <a:p>
            <a:r>
              <a:rPr lang="en-US" dirty="0"/>
              <a:t>From Marcy Stutzman:</a:t>
            </a:r>
          </a:p>
          <a:p>
            <a:pPr lvl="1"/>
            <a:r>
              <a:rPr lang="en-US" sz="1800" i="1" dirty="0"/>
              <a:t>Would it make any sense to add a potential RF kicker to kick the unwanted beam down a beam tube or into a pumping and absorbing area? The deflection needed would be small</a:t>
            </a:r>
            <a:r>
              <a:rPr lang="en-US" sz="1800" dirty="0"/>
              <a:t>. </a:t>
            </a:r>
            <a:endParaRPr lang="en-US" sz="1800" i="1" dirty="0"/>
          </a:p>
          <a:p>
            <a:r>
              <a:rPr lang="en-US" dirty="0"/>
              <a:t>From Mark Wiseman: </a:t>
            </a:r>
          </a:p>
          <a:p>
            <a:pPr lvl="1"/>
            <a:r>
              <a:rPr lang="en-US" sz="1800" i="1" dirty="0"/>
              <a:t>I think it would be best if we can use a kicker, etc. to put the beam in a spot we can design to and control.</a:t>
            </a:r>
          </a:p>
          <a:p>
            <a:pPr lvl="1"/>
            <a:r>
              <a:rPr lang="en-US" sz="1800" i="1" dirty="0"/>
              <a:t>If not, 1.5 kW of diffuse loss in the arcs would probably not be a problem for heating as the there is plenty of cooling in the vacuum chambers.   I think there is probably adequate vacuum pumping as well.  We already have 10kW/m of SR radiation to control.    I think the SR shields on the RF bellows would help act as a shield for this as well.   Of course any concentrated power could get us in trouble.  If the loss is in the straights, then we should review the designs to make sure.   I just don't know the straight designs well enough to say off hand.    It really depends on how diffuse the beam loss is.   In either case we should consult with radiation safety on this.   It is certainly less than ideal.  </a:t>
            </a:r>
          </a:p>
          <a:p>
            <a:pPr lvl="1"/>
            <a:r>
              <a:rPr lang="en-US" sz="1800" i="1" dirty="0"/>
              <a:t>Certainly we don't want any losses in the cryogenic sections, IP magnets and IP chambers, Crab cavities, etc.  </a:t>
            </a:r>
          </a:p>
        </p:txBody>
      </p:sp>
      <p:sp>
        <p:nvSpPr>
          <p:cNvPr id="4" name="Date Placeholder 3">
            <a:extLst>
              <a:ext uri="{FF2B5EF4-FFF2-40B4-BE49-F238E27FC236}">
                <a16:creationId xmlns:a16="http://schemas.microsoft.com/office/drawing/2014/main" id="{D8ECE9E3-E3EE-2A40-BB4B-C48D200FACA7}"/>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9F6B6A24-AB1B-8249-AD6A-87AB2F0B1DB4}"/>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416E6476-5DC5-7E49-867D-EBAD784C342E}"/>
              </a:ext>
            </a:extLst>
          </p:cNvPr>
          <p:cNvSpPr>
            <a:spLocks noGrp="1"/>
          </p:cNvSpPr>
          <p:nvPr>
            <p:ph type="sldNum" sz="quarter" idx="12"/>
          </p:nvPr>
        </p:nvSpPr>
        <p:spPr/>
        <p:txBody>
          <a:bodyPr/>
          <a:lstStyle/>
          <a:p>
            <a:fld id="{07E1C93C-5050-FC42-8F10-D22D4F119D13}" type="slidenum">
              <a:rPr lang="en-US" smtClean="0"/>
              <a:pPr/>
              <a:t>11</a:t>
            </a:fld>
            <a:endParaRPr lang="en-US" dirty="0"/>
          </a:p>
        </p:txBody>
      </p:sp>
      <p:cxnSp>
        <p:nvCxnSpPr>
          <p:cNvPr id="8" name="Straight Arrow Connector 7">
            <a:extLst>
              <a:ext uri="{FF2B5EF4-FFF2-40B4-BE49-F238E27FC236}">
                <a16:creationId xmlns:a16="http://schemas.microsoft.com/office/drawing/2014/main" id="{952568E5-CF9B-DC4F-99B7-07B8F39DE3D7}"/>
              </a:ext>
            </a:extLst>
          </p:cNvPr>
          <p:cNvCxnSpPr>
            <a:cxnSpLocks/>
            <a:stCxn id="9" idx="2"/>
          </p:cNvCxnSpPr>
          <p:nvPr/>
        </p:nvCxnSpPr>
        <p:spPr>
          <a:xfrm>
            <a:off x="7836196" y="1711343"/>
            <a:ext cx="317204" cy="34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A191EC-416B-6943-8712-4AF25C6B8037}"/>
              </a:ext>
            </a:extLst>
          </p:cNvPr>
          <p:cNvSpPr txBox="1"/>
          <p:nvPr/>
        </p:nvSpPr>
        <p:spPr>
          <a:xfrm>
            <a:off x="3678865" y="880346"/>
            <a:ext cx="831466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Single bunch injection =&gt; Source needs generate a few of </a:t>
            </a:r>
            <a:r>
              <a:rPr lang="en-US" sz="1600" dirty="0" err="1">
                <a:latin typeface="Arial" panose="020B0604020202020204" pitchFamily="34" charset="0"/>
                <a:cs typeface="Arial" panose="020B0604020202020204" pitchFamily="34" charset="0"/>
              </a:rPr>
              <a:t>nC</a:t>
            </a:r>
            <a:r>
              <a:rPr lang="en-US" sz="1600" dirty="0">
                <a:latin typeface="Arial" panose="020B0604020202020204" pitchFamily="34" charset="0"/>
                <a:cs typeface="Arial" panose="020B0604020202020204" pitchFamily="34" charset="0"/>
              </a:rPr>
              <a:t> polarized electron bunch;</a:t>
            </a:r>
          </a:p>
          <a:p>
            <a:r>
              <a:rPr lang="en-US" sz="1600" dirty="0">
                <a:latin typeface="Arial" panose="020B0604020202020204" pitchFamily="34" charset="0"/>
                <a:cs typeface="Arial" panose="020B0604020202020204" pitchFamily="34" charset="0"/>
              </a:rPr>
              <a:t>                                         CEBAF needs tolerate electron beams with a large energy </a:t>
            </a:r>
          </a:p>
          <a:p>
            <a:r>
              <a:rPr lang="en-US" sz="1600" dirty="0">
                <a:latin typeface="Arial" panose="020B0604020202020204" pitchFamily="34" charset="0"/>
                <a:cs typeface="Arial" panose="020B0604020202020204" pitchFamily="34" charset="0"/>
              </a:rPr>
              <a:t>                                                    spread caused by the cavity voltage droop.   </a:t>
            </a:r>
          </a:p>
        </p:txBody>
      </p:sp>
    </p:spTree>
    <p:extLst>
      <p:ext uri="{BB962C8B-B14F-4D97-AF65-F5344CB8AC3E}">
        <p14:creationId xmlns:p14="http://schemas.microsoft.com/office/powerpoint/2010/main" val="321567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01F5-A0DB-3940-BEE9-0424BCABABB8}"/>
              </a:ext>
            </a:extLst>
          </p:cNvPr>
          <p:cNvSpPr>
            <a:spLocks noGrp="1"/>
          </p:cNvSpPr>
          <p:nvPr>
            <p:ph type="title"/>
          </p:nvPr>
        </p:nvSpPr>
        <p:spPr/>
        <p:txBody>
          <a:bodyPr/>
          <a:lstStyle/>
          <a:p>
            <a:r>
              <a:rPr lang="en-US" dirty="0"/>
              <a:t>Other Studies are Needed</a:t>
            </a:r>
          </a:p>
        </p:txBody>
      </p:sp>
      <p:sp>
        <p:nvSpPr>
          <p:cNvPr id="3" name="Content Placeholder 2">
            <a:extLst>
              <a:ext uri="{FF2B5EF4-FFF2-40B4-BE49-F238E27FC236}">
                <a16:creationId xmlns:a16="http://schemas.microsoft.com/office/drawing/2014/main" id="{962F6D81-9856-4F4E-AB75-2DE749B7E921}"/>
              </a:ext>
            </a:extLst>
          </p:cNvPr>
          <p:cNvSpPr>
            <a:spLocks noGrp="1"/>
          </p:cNvSpPr>
          <p:nvPr>
            <p:ph idx="1"/>
          </p:nvPr>
        </p:nvSpPr>
        <p:spPr/>
        <p:txBody>
          <a:bodyPr/>
          <a:lstStyle/>
          <a:p>
            <a:r>
              <a:rPr lang="en-US" dirty="0"/>
              <a:t>Injection kicker with long pulse (us) vs. short pulse </a:t>
            </a:r>
          </a:p>
          <a:p>
            <a:r>
              <a:rPr lang="en-US" dirty="0"/>
              <a:t>Measure the beam current</a:t>
            </a:r>
          </a:p>
          <a:p>
            <a:r>
              <a:rPr lang="en-US" dirty="0"/>
              <a:t>Polarization lifetime with wigglers</a:t>
            </a:r>
          </a:p>
          <a:p>
            <a:endParaRPr lang="en-US" dirty="0"/>
          </a:p>
        </p:txBody>
      </p:sp>
      <p:sp>
        <p:nvSpPr>
          <p:cNvPr id="4" name="Date Placeholder 3">
            <a:extLst>
              <a:ext uri="{FF2B5EF4-FFF2-40B4-BE49-F238E27FC236}">
                <a16:creationId xmlns:a16="http://schemas.microsoft.com/office/drawing/2014/main" id="{9CAFC74D-7446-8541-B398-BF231E4A80F6}"/>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4C5A7694-3981-3743-AC3A-5D0478F087AE}"/>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4643BF11-0EB8-9845-A7A8-D447E5851B91}"/>
              </a:ext>
            </a:extLst>
          </p:cNvPr>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130595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9682-5310-9B40-A236-A068E610E4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B1CAE0-7E53-F545-8BE2-B8B70A80C64D}"/>
              </a:ext>
            </a:extLst>
          </p:cNvPr>
          <p:cNvSpPr>
            <a:spLocks noGrp="1"/>
          </p:cNvSpPr>
          <p:nvPr>
            <p:ph idx="1"/>
          </p:nvPr>
        </p:nvSpPr>
        <p:spPr>
          <a:xfrm>
            <a:off x="411892" y="2731789"/>
            <a:ext cx="11285837" cy="1346221"/>
          </a:xfrm>
        </p:spPr>
        <p:txBody>
          <a:bodyPr>
            <a:normAutofit/>
          </a:bodyPr>
          <a:lstStyle/>
          <a:p>
            <a:pPr marL="0" indent="0" algn="ctr">
              <a:buNone/>
            </a:pPr>
            <a:r>
              <a:rPr lang="en-US" sz="4000" dirty="0"/>
              <a:t>Back Up</a:t>
            </a:r>
          </a:p>
        </p:txBody>
      </p:sp>
      <p:sp>
        <p:nvSpPr>
          <p:cNvPr id="4" name="Date Placeholder 3">
            <a:extLst>
              <a:ext uri="{FF2B5EF4-FFF2-40B4-BE49-F238E27FC236}">
                <a16:creationId xmlns:a16="http://schemas.microsoft.com/office/drawing/2014/main" id="{C94FEEC0-50B7-C14D-80D9-35324B35E74D}"/>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284C1D53-EDC7-094C-858E-4A1F4F686146}"/>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EC69744F-3F1C-4F4B-A4BA-4F25DA9F2F08}"/>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413931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AD15-E045-9847-8AE9-FBABF13C4000}"/>
              </a:ext>
            </a:extLst>
          </p:cNvPr>
          <p:cNvSpPr>
            <a:spLocks noGrp="1"/>
          </p:cNvSpPr>
          <p:nvPr>
            <p:ph type="title"/>
          </p:nvPr>
        </p:nvSpPr>
        <p:spPr/>
        <p:txBody>
          <a:bodyPr/>
          <a:lstStyle/>
          <a:p>
            <a:r>
              <a:rPr lang="en-US" dirty="0"/>
              <a:t>Electron Polarization Strategies</a:t>
            </a:r>
          </a:p>
        </p:txBody>
      </p:sp>
      <p:sp>
        <p:nvSpPr>
          <p:cNvPr id="3" name="Content Placeholder 2">
            <a:extLst>
              <a:ext uri="{FF2B5EF4-FFF2-40B4-BE49-F238E27FC236}">
                <a16:creationId xmlns:a16="http://schemas.microsoft.com/office/drawing/2014/main" id="{57EA1A72-103A-DD42-99C4-6AAE5FB37101}"/>
              </a:ext>
            </a:extLst>
          </p:cNvPr>
          <p:cNvSpPr>
            <a:spLocks noGrp="1"/>
          </p:cNvSpPr>
          <p:nvPr>
            <p:ph idx="1"/>
          </p:nvPr>
        </p:nvSpPr>
        <p:spPr>
          <a:xfrm>
            <a:off x="411892" y="966055"/>
            <a:ext cx="11285837" cy="3280124"/>
          </a:xfrm>
        </p:spPr>
        <p:txBody>
          <a:bodyPr/>
          <a:lstStyle/>
          <a:p>
            <a:pPr algn="just">
              <a:lnSpc>
                <a:spcPct val="100000"/>
              </a:lnSpc>
              <a:spcBef>
                <a:spcPts val="600"/>
              </a:spcBef>
              <a:buSzTx/>
            </a:pPr>
            <a:r>
              <a:rPr lang="en-US" altLang="en-US" dirty="0">
                <a:cs typeface="Arial" charset="0"/>
              </a:rPr>
              <a:t>Highly vertically polarized electron beam from CEBAF</a:t>
            </a:r>
          </a:p>
          <a:p>
            <a:pPr lvl="1" algn="just">
              <a:lnSpc>
                <a:spcPct val="100000"/>
              </a:lnSpc>
              <a:spcBef>
                <a:spcPts val="600"/>
              </a:spcBef>
            </a:pPr>
            <a:r>
              <a:rPr lang="en-US" altLang="en-US" dirty="0">
                <a:cs typeface="Arial" charset="0"/>
              </a:rPr>
              <a:t>High equilibrium polarization maintained by continuous injection</a:t>
            </a:r>
          </a:p>
          <a:p>
            <a:pPr lvl="1" algn="just">
              <a:lnSpc>
                <a:spcPct val="100000"/>
              </a:lnSpc>
              <a:spcBef>
                <a:spcPts val="600"/>
              </a:spcBef>
            </a:pPr>
            <a:r>
              <a:rPr lang="en-US" altLang="en-US" dirty="0">
                <a:cs typeface="Arial" charset="0"/>
              </a:rPr>
              <a:t>Two oppositely polarized bunch trains</a:t>
            </a:r>
          </a:p>
          <a:p>
            <a:pPr algn="just">
              <a:lnSpc>
                <a:spcPct val="100000"/>
              </a:lnSpc>
              <a:spcBef>
                <a:spcPts val="600"/>
              </a:spcBef>
              <a:buSzTx/>
            </a:pPr>
            <a:r>
              <a:rPr lang="en-US" altLang="en-US" dirty="0">
                <a:cs typeface="Arial" charset="0"/>
              </a:rPr>
              <a:t>Polarization vertical in the arc to avoid spin diffusion and longitudinal at collision points</a:t>
            </a:r>
          </a:p>
          <a:p>
            <a:pPr lvl="1" algn="just">
              <a:lnSpc>
                <a:spcPct val="100000"/>
              </a:lnSpc>
              <a:spcBef>
                <a:spcPts val="600"/>
              </a:spcBef>
            </a:pPr>
            <a:r>
              <a:rPr lang="en-US" altLang="en-US" dirty="0">
                <a:cs typeface="Arial" charset="0"/>
              </a:rPr>
              <a:t>Universal spin rotator with fixed orbit from 3 to 12 GeV </a:t>
            </a:r>
          </a:p>
          <a:p>
            <a:pPr algn="just">
              <a:lnSpc>
                <a:spcPct val="100000"/>
              </a:lnSpc>
              <a:spcBef>
                <a:spcPts val="600"/>
              </a:spcBef>
              <a:buSzTx/>
            </a:pPr>
            <a:r>
              <a:rPr lang="en-US" altLang="en-US" dirty="0">
                <a:cs typeface="Arial" charset="0"/>
              </a:rPr>
              <a:t>Energy independent spin tune</a:t>
            </a:r>
          </a:p>
          <a:p>
            <a:pPr algn="just">
              <a:lnSpc>
                <a:spcPct val="100000"/>
              </a:lnSpc>
              <a:spcBef>
                <a:spcPts val="600"/>
              </a:spcBef>
              <a:buSzTx/>
            </a:pPr>
            <a:r>
              <a:rPr lang="en-US" altLang="en-US" dirty="0">
                <a:cs typeface="Arial" charset="0"/>
              </a:rPr>
              <a:t>Spin matching considered</a:t>
            </a:r>
          </a:p>
          <a:p>
            <a:pPr algn="just">
              <a:lnSpc>
                <a:spcPct val="100000"/>
              </a:lnSpc>
              <a:spcBef>
                <a:spcPts val="600"/>
              </a:spcBef>
              <a:buSzTx/>
            </a:pPr>
            <a:r>
              <a:rPr lang="en-US" altLang="en-US" dirty="0">
                <a:cs typeface="Arial" charset="0"/>
              </a:rPr>
              <a:t>Compton polarimeter</a:t>
            </a:r>
            <a:endParaRPr lang="en-US" dirty="0"/>
          </a:p>
          <a:p>
            <a:endParaRPr lang="en-US" dirty="0"/>
          </a:p>
        </p:txBody>
      </p:sp>
      <p:sp>
        <p:nvSpPr>
          <p:cNvPr id="4" name="Date Placeholder 3">
            <a:extLst>
              <a:ext uri="{FF2B5EF4-FFF2-40B4-BE49-F238E27FC236}">
                <a16:creationId xmlns:a16="http://schemas.microsoft.com/office/drawing/2014/main" id="{1A3CD23C-F186-4C43-9EB0-BF6F4E3A2B18}"/>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14631A4D-1561-AD40-A9EB-C4209D06F7CF}"/>
              </a:ext>
            </a:extLst>
          </p:cNvPr>
          <p:cNvSpPr>
            <a:spLocks noGrp="1"/>
          </p:cNvSpPr>
          <p:nvPr>
            <p:ph type="ftr" sz="quarter" idx="11"/>
          </p:nvPr>
        </p:nvSpPr>
        <p:spPr/>
        <p:txBody>
          <a:bodyPr/>
          <a:lstStyle/>
          <a:p>
            <a:r>
              <a:rPr lang="en-US" dirty="0"/>
              <a:t>JLEIC R&amp;D Meeting</a:t>
            </a:r>
          </a:p>
        </p:txBody>
      </p:sp>
      <p:sp>
        <p:nvSpPr>
          <p:cNvPr id="6" name="Slide Number Placeholder 5">
            <a:extLst>
              <a:ext uri="{FF2B5EF4-FFF2-40B4-BE49-F238E27FC236}">
                <a16:creationId xmlns:a16="http://schemas.microsoft.com/office/drawing/2014/main" id="{EFEFB55A-9C94-E249-87E7-3D9707F2589D}"/>
              </a:ext>
            </a:extLst>
          </p:cNvPr>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7" name="Picture 6">
            <a:extLst>
              <a:ext uri="{FF2B5EF4-FFF2-40B4-BE49-F238E27FC236}">
                <a16:creationId xmlns:a16="http://schemas.microsoft.com/office/drawing/2014/main" id="{A860C3ED-3EF8-4240-A40E-838BC51F4515}"/>
              </a:ext>
            </a:extLst>
          </p:cNvPr>
          <p:cNvPicPr>
            <a:picLocks noChangeAspect="1"/>
          </p:cNvPicPr>
          <p:nvPr/>
        </p:nvPicPr>
        <p:blipFill>
          <a:blip r:embed="rId2"/>
          <a:stretch>
            <a:fillRect/>
          </a:stretch>
        </p:blipFill>
        <p:spPr>
          <a:xfrm>
            <a:off x="778271" y="4221234"/>
            <a:ext cx="6487868" cy="2246102"/>
          </a:xfrm>
          <a:prstGeom prst="rect">
            <a:avLst/>
          </a:prstGeom>
        </p:spPr>
      </p:pic>
      <p:pic>
        <p:nvPicPr>
          <p:cNvPr id="8" name="Picture 7">
            <a:extLst>
              <a:ext uri="{FF2B5EF4-FFF2-40B4-BE49-F238E27FC236}">
                <a16:creationId xmlns:a16="http://schemas.microsoft.com/office/drawing/2014/main" id="{A6DC49AD-5B23-A94A-9385-EA9D5594503F}"/>
              </a:ext>
            </a:extLst>
          </p:cNvPr>
          <p:cNvPicPr>
            <a:picLocks noChangeAspect="1"/>
          </p:cNvPicPr>
          <p:nvPr/>
        </p:nvPicPr>
        <p:blipFill>
          <a:blip r:embed="rId3"/>
          <a:stretch>
            <a:fillRect/>
          </a:stretch>
        </p:blipFill>
        <p:spPr>
          <a:xfrm>
            <a:off x="7610668" y="4677854"/>
            <a:ext cx="4340728" cy="1560711"/>
          </a:xfrm>
          <a:prstGeom prst="rect">
            <a:avLst/>
          </a:prstGeom>
        </p:spPr>
      </p:pic>
    </p:spTree>
    <p:extLst>
      <p:ext uri="{BB962C8B-B14F-4D97-AF65-F5344CB8AC3E}">
        <p14:creationId xmlns:p14="http://schemas.microsoft.com/office/powerpoint/2010/main" val="348657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E81F-02FA-4947-89CC-B7AA29A08A87}"/>
              </a:ext>
            </a:extLst>
          </p:cNvPr>
          <p:cNvSpPr>
            <a:spLocks noGrp="1"/>
          </p:cNvSpPr>
          <p:nvPr>
            <p:ph type="title"/>
          </p:nvPr>
        </p:nvSpPr>
        <p:spPr/>
        <p:txBody>
          <a:bodyPr/>
          <a:lstStyle/>
          <a:p>
            <a:r>
              <a:rPr lang="en-US" dirty="0"/>
              <a:t>Radiative Polarization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A73256-0AB1-A94C-BDC1-39194EA3F56A}"/>
                  </a:ext>
                </a:extLst>
              </p:cNvPr>
              <p:cNvSpPr>
                <a:spLocks noGrp="1"/>
              </p:cNvSpPr>
              <p:nvPr>
                <p:ph idx="1"/>
              </p:nvPr>
            </p:nvSpPr>
            <p:spPr/>
            <p:txBody>
              <a:bodyPr>
                <a:normAutofit fontScale="92500"/>
              </a:bodyPr>
              <a:lstStyle/>
              <a:p>
                <a:r>
                  <a:rPr lang="en-US" sz="2000" dirty="0"/>
                  <a:t>Sokolov-Ternov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cs typeface="Times New Roman" pitchFamily="18" charset="0"/>
                            </a:rPr>
                          </m:ctrlPr>
                        </m:sSubSupPr>
                        <m:e>
                          <m:r>
                            <a:rPr lang="en-US" sz="2000" i="1">
                              <a:latin typeface="Cambria Math" panose="02040503050406030204" pitchFamily="18" charset="0"/>
                              <a:cs typeface="Times New Roman" pitchFamily="18" charset="0"/>
                            </a:rPr>
                            <m:t>𝜏</m:t>
                          </m:r>
                        </m:e>
                        <m:sub>
                          <m:r>
                            <a:rPr lang="en-US" sz="2000" i="1">
                              <a:latin typeface="Cambria Math" panose="02040503050406030204" pitchFamily="18" charset="0"/>
                              <a:cs typeface="Times New Roman" pitchFamily="18" charset="0"/>
                            </a:rPr>
                            <m:t>𝑆𝑇</m:t>
                          </m:r>
                        </m:sub>
                        <m:sup>
                          <m:r>
                            <a:rPr lang="en-US" sz="2000" i="1">
                              <a:latin typeface="Cambria Math" panose="02040503050406030204" pitchFamily="18" charset="0"/>
                              <a:cs typeface="Times New Roman" pitchFamily="18" charset="0"/>
                            </a:rPr>
                            <m:t>−1</m:t>
                          </m:r>
                        </m:sup>
                      </m:sSubSup>
                      <m:r>
                        <a:rPr lang="en-US" sz="2000" i="1">
                          <a:latin typeface="Cambria Math"/>
                          <a:cs typeface="Times New Roman" pitchFamily="18" charset="0"/>
                        </a:rPr>
                        <m:t>=</m:t>
                      </m:r>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5</m:t>
                          </m:r>
                          <m:rad>
                            <m:radPr>
                              <m:degHide m:val="on"/>
                              <m:ctrlPr>
                                <a:rPr lang="en-US" sz="2000" i="1">
                                  <a:latin typeface="Cambria Math" panose="02040503050406030204" pitchFamily="18" charset="0"/>
                                  <a:cs typeface="Times New Roman" pitchFamily="18" charset="0"/>
                                </a:rPr>
                              </m:ctrlPr>
                            </m:radPr>
                            <m:deg/>
                            <m:e>
                              <m:r>
                                <a:rPr lang="en-US" sz="2000" i="1">
                                  <a:latin typeface="Cambria Math"/>
                                  <a:cs typeface="Times New Roman" pitchFamily="18" charset="0"/>
                                </a:rPr>
                                <m:t>3</m:t>
                              </m:r>
                            </m:e>
                          </m:rad>
                        </m:num>
                        <m:den>
                          <m:r>
                            <a:rPr lang="en-US" sz="2000" i="1">
                              <a:latin typeface="Cambria Math"/>
                              <a:cs typeface="Times New Roman" pitchFamily="18" charset="0"/>
                            </a:rPr>
                            <m:t>8</m:t>
                          </m:r>
                        </m:den>
                      </m:f>
                      <m:f>
                        <m:fPr>
                          <m:ctrlPr>
                            <a:rPr lang="en-US" sz="2000" i="1">
                              <a:latin typeface="Cambria Math" panose="02040503050406030204" pitchFamily="18" charset="0"/>
                              <a:cs typeface="Times New Roman" pitchFamily="18" charset="0"/>
                            </a:rPr>
                          </m:ctrlPr>
                        </m:fPr>
                        <m:num>
                          <m:sSub>
                            <m:sSubPr>
                              <m:ctrlPr>
                                <a:rPr lang="en-US" sz="2000" i="1">
                                  <a:latin typeface="Cambria Math" panose="02040503050406030204" pitchFamily="18" charset="0"/>
                                  <a:cs typeface="Times New Roman" pitchFamily="18" charset="0"/>
                                </a:rPr>
                              </m:ctrlPr>
                            </m:sSubPr>
                            <m:e>
                              <m:r>
                                <a:rPr lang="en-US" sz="2000" i="1">
                                  <a:latin typeface="Cambria Math"/>
                                  <a:cs typeface="Times New Roman" pitchFamily="18" charset="0"/>
                                </a:rPr>
                                <m:t>𝑟</m:t>
                              </m:r>
                            </m:e>
                            <m:sub>
                              <m:r>
                                <a:rPr lang="en-US" sz="2000" i="1">
                                  <a:latin typeface="Cambria Math"/>
                                  <a:cs typeface="Times New Roman" pitchFamily="18" charset="0"/>
                                </a:rPr>
                                <m:t>𝑒</m:t>
                              </m:r>
                            </m:sub>
                          </m:sSub>
                          <m:sSup>
                            <m:sSupPr>
                              <m:ctrlPr>
                                <a:rPr lang="en-US" sz="2000" i="1">
                                  <a:solidFill>
                                    <a:srgbClr val="FF0000"/>
                                  </a:solidFill>
                                  <a:latin typeface="Cambria Math" panose="02040503050406030204" pitchFamily="18" charset="0"/>
                                  <a:cs typeface="Times New Roman" pitchFamily="18" charset="0"/>
                                </a:rPr>
                              </m:ctrlPr>
                            </m:sSupPr>
                            <m:e>
                              <m:r>
                                <a:rPr lang="en-US" sz="2000" i="1">
                                  <a:solidFill>
                                    <a:srgbClr val="FF0000"/>
                                  </a:solidFill>
                                  <a:latin typeface="Cambria Math"/>
                                  <a:ea typeface="Cambria Math"/>
                                  <a:cs typeface="Times New Roman" pitchFamily="18" charset="0"/>
                                </a:rPr>
                                <m:t>𝛾</m:t>
                              </m:r>
                            </m:e>
                            <m:sup>
                              <m:r>
                                <a:rPr lang="en-US" sz="2000" i="1">
                                  <a:solidFill>
                                    <a:srgbClr val="FF0000"/>
                                  </a:solidFill>
                                  <a:latin typeface="Cambria Math"/>
                                  <a:cs typeface="Times New Roman" pitchFamily="18" charset="0"/>
                                </a:rPr>
                                <m:t>5</m:t>
                              </m:r>
                            </m:sup>
                          </m:sSup>
                          <m:r>
                            <a:rPr lang="en-US" sz="2000" i="1">
                              <a:latin typeface="Cambria Math"/>
                              <a:cs typeface="Times New Roman" pitchFamily="18" charset="0"/>
                            </a:rPr>
                            <m:t>h</m:t>
                          </m:r>
                          <m:r>
                            <a:rPr lang="en-US" sz="2000" i="1">
                              <a:latin typeface="Cambria Math"/>
                              <a:cs typeface="Times New Roman" pitchFamily="18" charset="0"/>
                            </a:rPr>
                            <m:t>/2</m:t>
                          </m:r>
                          <m:r>
                            <a:rPr lang="en-US" sz="2000" i="1">
                              <a:latin typeface="Cambria Math"/>
                              <a:ea typeface="Cambria Math"/>
                              <a:cs typeface="Times New Roman" pitchFamily="18" charset="0"/>
                            </a:rPr>
                            <m:t>𝜋</m:t>
                          </m:r>
                        </m:num>
                        <m:den>
                          <m:sSub>
                            <m:sSubPr>
                              <m:ctrlPr>
                                <a:rPr lang="en-US" sz="2000" i="1">
                                  <a:latin typeface="Cambria Math" panose="02040503050406030204" pitchFamily="18" charset="0"/>
                                  <a:cs typeface="Times New Roman" pitchFamily="18" charset="0"/>
                                </a:rPr>
                              </m:ctrlPr>
                            </m:sSubPr>
                            <m:e>
                              <m:r>
                                <a:rPr lang="en-US" sz="2000" i="1">
                                  <a:latin typeface="Cambria Math"/>
                                  <a:cs typeface="Times New Roman" pitchFamily="18" charset="0"/>
                                </a:rPr>
                                <m:t>𝑚</m:t>
                              </m:r>
                            </m:e>
                            <m:sub>
                              <m:r>
                                <a:rPr lang="en-US" sz="2000" i="1">
                                  <a:latin typeface="Cambria Math"/>
                                  <a:cs typeface="Times New Roman" pitchFamily="18" charset="0"/>
                                </a:rPr>
                                <m:t>𝑒</m:t>
                              </m:r>
                            </m:sub>
                          </m:sSub>
                        </m:den>
                      </m:f>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1</m:t>
                          </m:r>
                        </m:num>
                        <m:den>
                          <m:r>
                            <a:rPr lang="en-US" sz="2000" i="1">
                              <a:solidFill>
                                <a:srgbClr val="FF0000"/>
                              </a:solidFill>
                              <a:latin typeface="Cambria Math"/>
                              <a:cs typeface="Times New Roman" pitchFamily="18" charset="0"/>
                            </a:rPr>
                            <m:t>𝐶</m:t>
                          </m:r>
                        </m:den>
                      </m:f>
                      <m:nary>
                        <m:naryPr>
                          <m:chr m:val="∮"/>
                          <m:limLoc m:val="undOvr"/>
                          <m:subHide m:val="on"/>
                          <m:supHide m:val="on"/>
                          <m:ctrlPr>
                            <a:rPr lang="en-US" sz="2000" i="1">
                              <a:latin typeface="Cambria Math" panose="02040503050406030204" pitchFamily="18" charset="0"/>
                              <a:cs typeface="Times New Roman" pitchFamily="18" charset="0"/>
                            </a:rPr>
                          </m:ctrlPr>
                        </m:naryPr>
                        <m:sub/>
                        <m:sup/>
                        <m:e>
                          <m:r>
                            <a:rPr lang="en-US" sz="2000" i="1">
                              <a:latin typeface="Cambria Math"/>
                              <a:cs typeface="Times New Roman" pitchFamily="18" charset="0"/>
                            </a:rPr>
                            <m:t>𝑑𝑠</m:t>
                          </m:r>
                          <m:sSub>
                            <m:sSubPr>
                              <m:ctrlPr>
                                <a:rPr lang="en-US" sz="2000" i="1">
                                  <a:latin typeface="Cambria Math" panose="02040503050406030204" pitchFamily="18" charset="0"/>
                                  <a:cs typeface="Times New Roman" pitchFamily="18" charset="0"/>
                                </a:rPr>
                              </m:ctrlPr>
                            </m:sSubPr>
                            <m:e>
                              <m:d>
                                <m:dPr>
                                  <m:begChr m:val="⟨"/>
                                  <m:endChr m:val="⟩"/>
                                  <m:ctrlPr>
                                    <a:rPr lang="en-US" sz="2000" i="1">
                                      <a:latin typeface="Cambria Math" panose="02040503050406030204" pitchFamily="18" charset="0"/>
                                      <a:cs typeface="Times New Roman" pitchFamily="18" charset="0"/>
                                    </a:rPr>
                                  </m:ctrlPr>
                                </m:dPr>
                                <m:e>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1−</m:t>
                                      </m:r>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2</m:t>
                                          </m:r>
                                        </m:num>
                                        <m:den>
                                          <m:r>
                                            <a:rPr lang="en-US" sz="2000" i="1">
                                              <a:latin typeface="Cambria Math"/>
                                              <a:cs typeface="Times New Roman" pitchFamily="18" charset="0"/>
                                            </a:rPr>
                                            <m:t>9</m:t>
                                          </m:r>
                                        </m:den>
                                      </m:f>
                                      <m:sSup>
                                        <m:sSupPr>
                                          <m:ctrlPr>
                                            <a:rPr lang="en-US" sz="2000" i="1">
                                              <a:latin typeface="Cambria Math" panose="02040503050406030204" pitchFamily="18" charset="0"/>
                                              <a:cs typeface="Times New Roman" pitchFamily="18" charset="0"/>
                                            </a:rPr>
                                          </m:ctrlPr>
                                        </m:sSupPr>
                                        <m:e>
                                          <m:d>
                                            <m:dPr>
                                              <m:ctrlPr>
                                                <a:rPr lang="en-US" sz="2000" i="1">
                                                  <a:latin typeface="Cambria Math" panose="02040503050406030204" pitchFamily="18" charset="0"/>
                                                  <a:cs typeface="Times New Roman" pitchFamily="18" charset="0"/>
                                                </a:rPr>
                                              </m:ctrlPr>
                                            </m:dPr>
                                            <m:e>
                                              <m:acc>
                                                <m:accPr>
                                                  <m:chr m:val="̂"/>
                                                  <m:ctrlPr>
                                                    <a:rPr lang="en-US" sz="2000" i="1">
                                                      <a:latin typeface="Cambria Math" panose="02040503050406030204" pitchFamily="18" charset="0"/>
                                                      <a:cs typeface="Times New Roman" pitchFamily="18" charset="0"/>
                                                    </a:rPr>
                                                  </m:ctrlPr>
                                                </m:accPr>
                                                <m:e>
                                                  <m:r>
                                                    <a:rPr lang="en-US" sz="2000" i="1">
                                                      <a:latin typeface="Cambria Math"/>
                                                      <a:cs typeface="Times New Roman" pitchFamily="18" charset="0"/>
                                                    </a:rPr>
                                                    <m:t>𝑛</m:t>
                                                  </m:r>
                                                </m:e>
                                              </m:acc>
                                              <m:r>
                                                <a:rPr lang="en-US" sz="2000" i="1">
                                                  <a:latin typeface="Cambria Math" panose="02040503050406030204" pitchFamily="18" charset="0"/>
                                                  <a:cs typeface="Times New Roman" pitchFamily="18" charset="0"/>
                                                </a:rPr>
                                                <m:t>⋅</m:t>
                                              </m:r>
                                              <m:acc>
                                                <m:accPr>
                                                  <m:chr m:val="̂"/>
                                                  <m:ctrlPr>
                                                    <a:rPr lang="en-US" sz="2000" i="1">
                                                      <a:latin typeface="Cambria Math" panose="02040503050406030204" pitchFamily="18" charset="0"/>
                                                      <a:cs typeface="Times New Roman" pitchFamily="18" charset="0"/>
                                                    </a:rPr>
                                                  </m:ctrlPr>
                                                </m:accPr>
                                                <m:e>
                                                  <m:r>
                                                    <a:rPr lang="en-US" sz="2000" i="1">
                                                      <a:latin typeface="Cambria Math"/>
                                                      <a:cs typeface="Times New Roman" pitchFamily="18" charset="0"/>
                                                    </a:rPr>
                                                    <m:t>𝑠</m:t>
                                                  </m:r>
                                                </m:e>
                                              </m:acc>
                                            </m:e>
                                          </m:d>
                                        </m:e>
                                        <m:sup>
                                          <m:r>
                                            <a:rPr lang="en-US" sz="2000" i="1">
                                              <a:latin typeface="Cambria Math"/>
                                              <a:cs typeface="Times New Roman" pitchFamily="18" charset="0"/>
                                            </a:rPr>
                                            <m:t>2</m:t>
                                          </m:r>
                                        </m:sup>
                                      </m:sSup>
                                    </m:num>
                                    <m:den>
                                      <m:sSup>
                                        <m:sSupPr>
                                          <m:ctrlPr>
                                            <a:rPr lang="en-US" sz="2000" i="1">
                                              <a:latin typeface="Cambria Math" panose="02040503050406030204" pitchFamily="18" charset="0"/>
                                              <a:cs typeface="Times New Roman" pitchFamily="18" charset="0"/>
                                            </a:rPr>
                                          </m:ctrlPr>
                                        </m:sSupPr>
                                        <m:e>
                                          <m:d>
                                            <m:dPr>
                                              <m:begChr m:val="|"/>
                                              <m:endChr m:val="|"/>
                                              <m:ctrlPr>
                                                <a:rPr lang="en-US" sz="2000" i="1">
                                                  <a:latin typeface="Cambria Math" panose="02040503050406030204" pitchFamily="18" charset="0"/>
                                                  <a:cs typeface="Times New Roman" pitchFamily="18" charset="0"/>
                                                </a:rPr>
                                              </m:ctrlPr>
                                            </m:dPr>
                                            <m:e>
                                              <m:r>
                                                <a:rPr lang="en-US" sz="2000" i="1">
                                                  <a:solidFill>
                                                    <a:srgbClr val="FF0000"/>
                                                  </a:solidFill>
                                                  <a:latin typeface="Cambria Math"/>
                                                  <a:ea typeface="Cambria Math"/>
                                                  <a:cs typeface="Times New Roman" pitchFamily="18" charset="0"/>
                                                </a:rPr>
                                                <m:t>𝜌</m:t>
                                              </m:r>
                                              <m:d>
                                                <m:dPr>
                                                  <m:ctrlPr>
                                                    <a:rPr lang="en-US" sz="2000" i="1">
                                                      <a:solidFill>
                                                        <a:srgbClr val="FF0000"/>
                                                      </a:solidFill>
                                                      <a:latin typeface="Cambria Math" panose="02040503050406030204" pitchFamily="18" charset="0"/>
                                                      <a:ea typeface="Cambria Math"/>
                                                      <a:cs typeface="Times New Roman" pitchFamily="18" charset="0"/>
                                                    </a:rPr>
                                                  </m:ctrlPr>
                                                </m:dPr>
                                                <m:e>
                                                  <m:r>
                                                    <a:rPr lang="en-US" sz="2000" i="1">
                                                      <a:solidFill>
                                                        <a:srgbClr val="FF0000"/>
                                                      </a:solidFill>
                                                      <a:latin typeface="Cambria Math"/>
                                                      <a:ea typeface="Cambria Math"/>
                                                      <a:cs typeface="Times New Roman" pitchFamily="18" charset="0"/>
                                                    </a:rPr>
                                                    <m:t>𝑠</m:t>
                                                  </m:r>
                                                </m:e>
                                              </m:d>
                                            </m:e>
                                          </m:d>
                                        </m:e>
                                        <m:sup>
                                          <m:r>
                                            <a:rPr lang="en-US" sz="2000" i="1">
                                              <a:latin typeface="Cambria Math"/>
                                              <a:cs typeface="Times New Roman" pitchFamily="18" charset="0"/>
                                            </a:rPr>
                                            <m:t>3</m:t>
                                          </m:r>
                                        </m:sup>
                                      </m:sSup>
                                    </m:den>
                                  </m:f>
                                </m:e>
                              </m:d>
                            </m:e>
                            <m:sub>
                              <m:r>
                                <a:rPr lang="en-US" sz="2000" i="1">
                                  <a:latin typeface="Cambria Math"/>
                                  <a:cs typeface="Times New Roman" pitchFamily="18" charset="0"/>
                                </a:rPr>
                                <m:t>𝑠</m:t>
                              </m:r>
                            </m:sub>
                          </m:sSub>
                        </m:e>
                      </m:nary>
                    </m:oMath>
                  </m:oMathPara>
                </a14:m>
                <a:endParaRPr lang="en-US" sz="2000" dirty="0"/>
              </a:p>
              <a:p>
                <a:pPr indent="0">
                  <a:lnSpc>
                    <a:spcPct val="110000"/>
                  </a:lnSpc>
                  <a:buNone/>
                </a:pP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𝑛</m:t>
                        </m:r>
                      </m:e>
                    </m:acc>
                  </m:oMath>
                </a14:m>
                <a:r>
                  <a:rPr lang="en-US" sz="1800" dirty="0"/>
                  <a:t> is the invariant spin field, a 1-turn periodic unit 3-vector field over the phase space satisfying the T-BMT equation along particle trajectories,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𝑠</m:t>
                        </m:r>
                      </m:e>
                    </m:acc>
                  </m:oMath>
                </a14:m>
                <a:r>
                  <a:rPr lang="en-US" sz="1800" dirty="0"/>
                  <a:t> is a unit vector along the particle velocity, and </a:t>
                </a:r>
                <a14:m>
                  <m:oMath xmlns:m="http://schemas.openxmlformats.org/officeDocument/2006/math">
                    <m:r>
                      <a:rPr lang="en-US" sz="1800" i="1">
                        <a:latin typeface="Cambria Math" panose="02040503050406030204" pitchFamily="18" charset="0"/>
                      </a:rPr>
                      <m:t>2</m:t>
                    </m:r>
                    <m:r>
                      <a:rPr lang="en-US" sz="1800" i="1">
                        <a:latin typeface="Cambria Math" panose="02040503050406030204" pitchFamily="18" charset="0"/>
                      </a:rPr>
                      <m:t>𝜋</m:t>
                    </m:r>
                    <m:r>
                      <a:rPr lang="en-US" sz="1800" i="1">
                        <a:latin typeface="Cambria Math" panose="02040503050406030204" pitchFamily="18" charset="0"/>
                        <a:ea typeface="Cambria Math" panose="02040503050406030204" pitchFamily="18" charset="0"/>
                      </a:rPr>
                      <m:t>ℏ</m:t>
                    </m:r>
                  </m:oMath>
                </a14:m>
                <a:r>
                  <a:rPr lang="en-US" sz="1800" dirty="0"/>
                  <a:t> is Planck’s constant. </a:t>
                </a:r>
              </a:p>
              <a:p>
                <a:pPr>
                  <a:spcBef>
                    <a:spcPts val="600"/>
                  </a:spcBef>
                </a:pPr>
                <a:r>
                  <a:rPr lang="en-US" sz="2000" dirty="0"/>
                  <a:t>Depolarization rate due to spin diffusion</a:t>
                </a:r>
              </a:p>
              <a:p>
                <a:pPr marL="0" indent="0">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cs typeface="Times New Roman" pitchFamily="18" charset="0"/>
                            </a:rPr>
                          </m:ctrlPr>
                        </m:sSubSupPr>
                        <m:e>
                          <m:r>
                            <a:rPr lang="en-US" sz="2000" i="1">
                              <a:latin typeface="Cambria Math" panose="02040503050406030204" pitchFamily="18" charset="0"/>
                              <a:cs typeface="Times New Roman" pitchFamily="18" charset="0"/>
                            </a:rPr>
                            <m:t>𝜏</m:t>
                          </m:r>
                        </m:e>
                        <m:sub>
                          <m:r>
                            <a:rPr lang="en-US" sz="2000" i="1">
                              <a:latin typeface="Cambria Math" panose="02040503050406030204" pitchFamily="18" charset="0"/>
                              <a:cs typeface="Times New Roman" pitchFamily="18" charset="0"/>
                            </a:rPr>
                            <m:t>𝑆𝐷</m:t>
                          </m:r>
                        </m:sub>
                        <m:sup>
                          <m:r>
                            <a:rPr lang="en-US" sz="2000" i="1">
                              <a:latin typeface="Cambria Math" panose="02040503050406030204" pitchFamily="18" charset="0"/>
                              <a:cs typeface="Times New Roman" pitchFamily="18" charset="0"/>
                            </a:rPr>
                            <m:t>−1</m:t>
                          </m:r>
                        </m:sup>
                      </m:sSubSup>
                      <m:r>
                        <a:rPr lang="en-US" sz="2000" i="1">
                          <a:latin typeface="Cambria Math"/>
                          <a:cs typeface="Times New Roman" pitchFamily="18" charset="0"/>
                        </a:rPr>
                        <m:t>=</m:t>
                      </m:r>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5</m:t>
                          </m:r>
                          <m:rad>
                            <m:radPr>
                              <m:degHide m:val="on"/>
                              <m:ctrlPr>
                                <a:rPr lang="en-US" sz="2000" i="1">
                                  <a:latin typeface="Cambria Math" panose="02040503050406030204" pitchFamily="18" charset="0"/>
                                  <a:cs typeface="Times New Roman" pitchFamily="18" charset="0"/>
                                </a:rPr>
                              </m:ctrlPr>
                            </m:radPr>
                            <m:deg/>
                            <m:e>
                              <m:r>
                                <a:rPr lang="en-US" sz="2000" i="1">
                                  <a:latin typeface="Cambria Math"/>
                                  <a:cs typeface="Times New Roman" pitchFamily="18" charset="0"/>
                                </a:rPr>
                                <m:t>3</m:t>
                              </m:r>
                            </m:e>
                          </m:rad>
                        </m:num>
                        <m:den>
                          <m:r>
                            <a:rPr lang="en-US" sz="2000" i="1">
                              <a:latin typeface="Cambria Math"/>
                              <a:cs typeface="Times New Roman" pitchFamily="18" charset="0"/>
                            </a:rPr>
                            <m:t>8</m:t>
                          </m:r>
                        </m:den>
                      </m:f>
                      <m:f>
                        <m:fPr>
                          <m:ctrlPr>
                            <a:rPr lang="en-US" sz="2000" i="1">
                              <a:latin typeface="Cambria Math" panose="02040503050406030204" pitchFamily="18" charset="0"/>
                              <a:cs typeface="Times New Roman" pitchFamily="18" charset="0"/>
                            </a:rPr>
                          </m:ctrlPr>
                        </m:fPr>
                        <m:num>
                          <m:sSub>
                            <m:sSubPr>
                              <m:ctrlPr>
                                <a:rPr lang="en-US" sz="2000" i="1">
                                  <a:latin typeface="Cambria Math" panose="02040503050406030204" pitchFamily="18" charset="0"/>
                                  <a:cs typeface="Times New Roman" pitchFamily="18" charset="0"/>
                                </a:rPr>
                              </m:ctrlPr>
                            </m:sSubPr>
                            <m:e>
                              <m:r>
                                <a:rPr lang="en-US" sz="2000" i="1">
                                  <a:latin typeface="Cambria Math"/>
                                  <a:cs typeface="Times New Roman" pitchFamily="18" charset="0"/>
                                </a:rPr>
                                <m:t>𝑟</m:t>
                              </m:r>
                            </m:e>
                            <m:sub>
                              <m:r>
                                <a:rPr lang="en-US" sz="2000" i="1">
                                  <a:latin typeface="Cambria Math"/>
                                  <a:cs typeface="Times New Roman" pitchFamily="18" charset="0"/>
                                </a:rPr>
                                <m:t>𝑒</m:t>
                              </m:r>
                            </m:sub>
                          </m:sSub>
                          <m:sSup>
                            <m:sSupPr>
                              <m:ctrlPr>
                                <a:rPr lang="en-US" sz="2000" i="1">
                                  <a:solidFill>
                                    <a:srgbClr val="FF0000"/>
                                  </a:solidFill>
                                  <a:latin typeface="Cambria Math" panose="02040503050406030204" pitchFamily="18" charset="0"/>
                                  <a:cs typeface="Times New Roman" pitchFamily="18" charset="0"/>
                                </a:rPr>
                              </m:ctrlPr>
                            </m:sSupPr>
                            <m:e>
                              <m:r>
                                <a:rPr lang="en-US" sz="2000" i="1">
                                  <a:solidFill>
                                    <a:srgbClr val="FF0000"/>
                                  </a:solidFill>
                                  <a:latin typeface="Cambria Math"/>
                                  <a:ea typeface="Cambria Math"/>
                                  <a:cs typeface="Times New Roman" pitchFamily="18" charset="0"/>
                                </a:rPr>
                                <m:t>𝛾</m:t>
                              </m:r>
                            </m:e>
                            <m:sup>
                              <m:r>
                                <a:rPr lang="en-US" sz="2000" i="1">
                                  <a:solidFill>
                                    <a:srgbClr val="FF0000"/>
                                  </a:solidFill>
                                  <a:latin typeface="Cambria Math"/>
                                  <a:cs typeface="Times New Roman" pitchFamily="18" charset="0"/>
                                </a:rPr>
                                <m:t>5</m:t>
                              </m:r>
                            </m:sup>
                          </m:sSup>
                          <m:r>
                            <a:rPr lang="en-US" sz="2000" i="1">
                              <a:latin typeface="Cambria Math"/>
                              <a:cs typeface="Times New Roman" pitchFamily="18" charset="0"/>
                            </a:rPr>
                            <m:t>h</m:t>
                          </m:r>
                          <m:r>
                            <a:rPr lang="en-US" sz="2000" i="1">
                              <a:latin typeface="Cambria Math"/>
                              <a:cs typeface="Times New Roman" pitchFamily="18" charset="0"/>
                            </a:rPr>
                            <m:t>/2</m:t>
                          </m:r>
                          <m:r>
                            <a:rPr lang="en-US" sz="2000" i="1">
                              <a:latin typeface="Cambria Math"/>
                              <a:ea typeface="Cambria Math"/>
                              <a:cs typeface="Times New Roman" pitchFamily="18" charset="0"/>
                            </a:rPr>
                            <m:t>𝜋</m:t>
                          </m:r>
                        </m:num>
                        <m:den>
                          <m:sSub>
                            <m:sSubPr>
                              <m:ctrlPr>
                                <a:rPr lang="en-US" sz="2000" i="1">
                                  <a:latin typeface="Cambria Math" panose="02040503050406030204" pitchFamily="18" charset="0"/>
                                  <a:cs typeface="Times New Roman" pitchFamily="18" charset="0"/>
                                </a:rPr>
                              </m:ctrlPr>
                            </m:sSubPr>
                            <m:e>
                              <m:r>
                                <a:rPr lang="en-US" sz="2000" i="1">
                                  <a:latin typeface="Cambria Math"/>
                                  <a:cs typeface="Times New Roman" pitchFamily="18" charset="0"/>
                                </a:rPr>
                                <m:t>𝑚</m:t>
                              </m:r>
                            </m:e>
                            <m:sub>
                              <m:r>
                                <a:rPr lang="en-US" sz="2000" i="1">
                                  <a:latin typeface="Cambria Math"/>
                                  <a:cs typeface="Times New Roman" pitchFamily="18" charset="0"/>
                                </a:rPr>
                                <m:t>𝑒</m:t>
                              </m:r>
                            </m:sub>
                          </m:sSub>
                        </m:den>
                      </m:f>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1</m:t>
                          </m:r>
                        </m:num>
                        <m:den>
                          <m:r>
                            <a:rPr lang="en-US" sz="2000" i="1">
                              <a:solidFill>
                                <a:srgbClr val="FF0000"/>
                              </a:solidFill>
                              <a:latin typeface="Cambria Math"/>
                              <a:cs typeface="Times New Roman" pitchFamily="18" charset="0"/>
                            </a:rPr>
                            <m:t>𝐶</m:t>
                          </m:r>
                        </m:den>
                      </m:f>
                      <m:nary>
                        <m:naryPr>
                          <m:chr m:val="∮"/>
                          <m:limLoc m:val="undOvr"/>
                          <m:subHide m:val="on"/>
                          <m:supHide m:val="on"/>
                          <m:ctrlPr>
                            <a:rPr lang="en-US" sz="2000" i="1">
                              <a:latin typeface="Cambria Math" panose="02040503050406030204" pitchFamily="18" charset="0"/>
                              <a:cs typeface="Times New Roman" pitchFamily="18" charset="0"/>
                            </a:rPr>
                          </m:ctrlPr>
                        </m:naryPr>
                        <m:sub/>
                        <m:sup/>
                        <m:e>
                          <m:r>
                            <a:rPr lang="en-US" sz="2000" i="1">
                              <a:latin typeface="Cambria Math"/>
                              <a:cs typeface="Times New Roman" pitchFamily="18" charset="0"/>
                            </a:rPr>
                            <m:t>𝑑𝑠</m:t>
                          </m:r>
                          <m:sSub>
                            <m:sSubPr>
                              <m:ctrlPr>
                                <a:rPr lang="en-US" sz="2000" i="1">
                                  <a:latin typeface="Cambria Math" panose="02040503050406030204" pitchFamily="18" charset="0"/>
                                  <a:cs typeface="Times New Roman" pitchFamily="18" charset="0"/>
                                </a:rPr>
                              </m:ctrlPr>
                            </m:sSubPr>
                            <m:e>
                              <m:d>
                                <m:dPr>
                                  <m:begChr m:val="⟨"/>
                                  <m:endChr m:val="⟩"/>
                                  <m:ctrlPr>
                                    <a:rPr lang="en-US" sz="2000" i="1">
                                      <a:latin typeface="Cambria Math" panose="02040503050406030204" pitchFamily="18" charset="0"/>
                                      <a:cs typeface="Times New Roman" pitchFamily="18" charset="0"/>
                                    </a:rPr>
                                  </m:ctrlPr>
                                </m:dPr>
                                <m:e>
                                  <m:f>
                                    <m:fPr>
                                      <m:ctrlPr>
                                        <a:rPr lang="en-US" sz="2000" i="1">
                                          <a:latin typeface="Cambria Math" panose="02040503050406030204" pitchFamily="18" charset="0"/>
                                          <a:cs typeface="Times New Roman" pitchFamily="18" charset="0"/>
                                        </a:rPr>
                                      </m:ctrlPr>
                                    </m:fPr>
                                    <m:num>
                                      <m:sSup>
                                        <m:sSupPr>
                                          <m:ctrlPr>
                                            <a:rPr lang="en-US" sz="2000" i="1">
                                              <a:solidFill>
                                                <a:srgbClr val="FF0000"/>
                                              </a:solidFill>
                                              <a:latin typeface="Cambria Math" panose="02040503050406030204" pitchFamily="18" charset="0"/>
                                              <a:cs typeface="Times New Roman" pitchFamily="18" charset="0"/>
                                            </a:rPr>
                                          </m:ctrlPr>
                                        </m:sSupPr>
                                        <m:e>
                                          <m:r>
                                            <a:rPr lang="en-US" sz="2000" i="1">
                                              <a:solidFill>
                                                <a:srgbClr val="FF0000"/>
                                              </a:solidFill>
                                              <a:latin typeface="Cambria Math" panose="02040503050406030204" pitchFamily="18" charset="0"/>
                                              <a:cs typeface="Times New Roman" pitchFamily="18" charset="0"/>
                                            </a:rPr>
                                            <m:t>11</m:t>
                                          </m:r>
                                          <m:d>
                                            <m:dPr>
                                              <m:ctrlPr>
                                                <a:rPr lang="en-US" sz="2000" i="1">
                                                  <a:solidFill>
                                                    <a:srgbClr val="FF0000"/>
                                                  </a:solidFill>
                                                  <a:latin typeface="Cambria Math" panose="02040503050406030204" pitchFamily="18" charset="0"/>
                                                  <a:cs typeface="Times New Roman" pitchFamily="18" charset="0"/>
                                                </a:rPr>
                                              </m:ctrlPr>
                                            </m:dPr>
                                            <m:e>
                                              <m:f>
                                                <m:fPr>
                                                  <m:type m:val="lin"/>
                                                  <m:ctrlPr>
                                                    <a:rPr lang="en-US" sz="2000" i="1">
                                                      <a:solidFill>
                                                        <a:srgbClr val="FF0000"/>
                                                      </a:solidFill>
                                                      <a:latin typeface="Cambria Math" panose="02040503050406030204" pitchFamily="18" charset="0"/>
                                                      <a:ea typeface="Cambria Math"/>
                                                      <a:cs typeface="Times New Roman" pitchFamily="18" charset="0"/>
                                                    </a:rPr>
                                                  </m:ctrlPr>
                                                </m:fPr>
                                                <m:num>
                                                  <m:r>
                                                    <a:rPr lang="en-US" sz="2000" i="1">
                                                      <a:solidFill>
                                                        <a:srgbClr val="FF0000"/>
                                                      </a:solidFill>
                                                      <a:latin typeface="Cambria Math"/>
                                                      <a:ea typeface="Cambria Math"/>
                                                      <a:cs typeface="Times New Roman" pitchFamily="18" charset="0"/>
                                                    </a:rPr>
                                                    <m:t>𝜕</m:t>
                                                  </m:r>
                                                  <m:acc>
                                                    <m:accPr>
                                                      <m:chr m:val="̂"/>
                                                      <m:ctrlPr>
                                                        <a:rPr lang="en-US" sz="2000" i="1">
                                                          <a:solidFill>
                                                            <a:srgbClr val="FF0000"/>
                                                          </a:solidFill>
                                                          <a:latin typeface="Cambria Math" panose="02040503050406030204" pitchFamily="18" charset="0"/>
                                                          <a:ea typeface="Cambria Math"/>
                                                          <a:cs typeface="Times New Roman" pitchFamily="18" charset="0"/>
                                                        </a:rPr>
                                                      </m:ctrlPr>
                                                    </m:accPr>
                                                    <m:e>
                                                      <m:r>
                                                        <a:rPr lang="en-US" sz="2000" i="1">
                                                          <a:solidFill>
                                                            <a:srgbClr val="FF0000"/>
                                                          </a:solidFill>
                                                          <a:latin typeface="Cambria Math"/>
                                                          <a:ea typeface="Cambria Math"/>
                                                          <a:cs typeface="Times New Roman" pitchFamily="18" charset="0"/>
                                                        </a:rPr>
                                                        <m:t>𝑛</m:t>
                                                      </m:r>
                                                    </m:e>
                                                  </m:acc>
                                                </m:num>
                                                <m:den>
                                                  <m:r>
                                                    <a:rPr lang="en-US" sz="2000" i="1">
                                                      <a:solidFill>
                                                        <a:srgbClr val="FF0000"/>
                                                      </a:solidFill>
                                                      <a:latin typeface="Cambria Math"/>
                                                      <a:ea typeface="Cambria Math"/>
                                                      <a:cs typeface="Times New Roman" pitchFamily="18" charset="0"/>
                                                    </a:rPr>
                                                    <m:t>𝜕𝛿</m:t>
                                                  </m:r>
                                                </m:den>
                                              </m:f>
                                            </m:e>
                                          </m:d>
                                        </m:e>
                                        <m:sup>
                                          <m:r>
                                            <a:rPr lang="en-US" sz="2000" i="1">
                                              <a:solidFill>
                                                <a:srgbClr val="FF0000"/>
                                              </a:solidFill>
                                              <a:latin typeface="Cambria Math"/>
                                              <a:cs typeface="Times New Roman" pitchFamily="18" charset="0"/>
                                            </a:rPr>
                                            <m:t>2</m:t>
                                          </m:r>
                                        </m:sup>
                                      </m:sSup>
                                    </m:num>
                                    <m:den>
                                      <m:r>
                                        <a:rPr lang="en-US" sz="2000" i="1">
                                          <a:solidFill>
                                            <a:srgbClr val="FF0000"/>
                                          </a:solidFill>
                                          <a:latin typeface="Cambria Math" panose="02040503050406030204" pitchFamily="18" charset="0"/>
                                          <a:cs typeface="Times New Roman" pitchFamily="18" charset="0"/>
                                        </a:rPr>
                                        <m:t>18</m:t>
                                      </m:r>
                                      <m:sSup>
                                        <m:sSupPr>
                                          <m:ctrlPr>
                                            <a:rPr lang="en-US" sz="2000" i="1">
                                              <a:latin typeface="Cambria Math" panose="02040503050406030204" pitchFamily="18" charset="0"/>
                                              <a:cs typeface="Times New Roman" pitchFamily="18" charset="0"/>
                                            </a:rPr>
                                          </m:ctrlPr>
                                        </m:sSupPr>
                                        <m:e>
                                          <m:d>
                                            <m:dPr>
                                              <m:begChr m:val="|"/>
                                              <m:endChr m:val="|"/>
                                              <m:ctrlPr>
                                                <a:rPr lang="en-US" sz="2000" i="1">
                                                  <a:latin typeface="Cambria Math" panose="02040503050406030204" pitchFamily="18" charset="0"/>
                                                  <a:cs typeface="Times New Roman" pitchFamily="18" charset="0"/>
                                                </a:rPr>
                                              </m:ctrlPr>
                                            </m:dPr>
                                            <m:e>
                                              <m:r>
                                                <a:rPr lang="en-US" sz="2000" i="1">
                                                  <a:solidFill>
                                                    <a:srgbClr val="FF0000"/>
                                                  </a:solidFill>
                                                  <a:latin typeface="Cambria Math"/>
                                                  <a:ea typeface="Cambria Math"/>
                                                  <a:cs typeface="Times New Roman" pitchFamily="18" charset="0"/>
                                                </a:rPr>
                                                <m:t>𝜌</m:t>
                                              </m:r>
                                              <m:d>
                                                <m:dPr>
                                                  <m:ctrlPr>
                                                    <a:rPr lang="en-US" sz="2000" i="1">
                                                      <a:solidFill>
                                                        <a:srgbClr val="FF0000"/>
                                                      </a:solidFill>
                                                      <a:latin typeface="Cambria Math" panose="02040503050406030204" pitchFamily="18" charset="0"/>
                                                      <a:ea typeface="Cambria Math"/>
                                                      <a:cs typeface="Times New Roman" pitchFamily="18" charset="0"/>
                                                    </a:rPr>
                                                  </m:ctrlPr>
                                                </m:dPr>
                                                <m:e>
                                                  <m:r>
                                                    <a:rPr lang="en-US" sz="2000" i="1">
                                                      <a:solidFill>
                                                        <a:srgbClr val="FF0000"/>
                                                      </a:solidFill>
                                                      <a:latin typeface="Cambria Math"/>
                                                      <a:ea typeface="Cambria Math"/>
                                                      <a:cs typeface="Times New Roman" pitchFamily="18" charset="0"/>
                                                    </a:rPr>
                                                    <m:t>𝑠</m:t>
                                                  </m:r>
                                                </m:e>
                                              </m:d>
                                            </m:e>
                                          </m:d>
                                        </m:e>
                                        <m:sup>
                                          <m:r>
                                            <a:rPr lang="en-US" sz="2000" i="1">
                                              <a:latin typeface="Cambria Math"/>
                                              <a:cs typeface="Times New Roman" pitchFamily="18" charset="0"/>
                                            </a:rPr>
                                            <m:t>3</m:t>
                                          </m:r>
                                        </m:sup>
                                      </m:sSup>
                                    </m:den>
                                  </m:f>
                                </m:e>
                              </m:d>
                            </m:e>
                            <m:sub>
                              <m:r>
                                <a:rPr lang="en-US" sz="2000" i="1">
                                  <a:latin typeface="Cambria Math"/>
                                  <a:cs typeface="Times New Roman" pitchFamily="18" charset="0"/>
                                </a:rPr>
                                <m:t>𝑠</m:t>
                              </m:r>
                            </m:sub>
                          </m:sSub>
                        </m:e>
                      </m:nary>
                    </m:oMath>
                  </m:oMathPara>
                </a14:m>
                <a:endParaRPr lang="en-US" sz="2000" dirty="0"/>
              </a:p>
              <a:p>
                <a:pPr indent="0">
                  <a:buNone/>
                </a:pPr>
                <a14:m>
                  <m:oMath xmlns:m="http://schemas.openxmlformats.org/officeDocument/2006/math">
                    <m:f>
                      <m:fPr>
                        <m:type m:val="lin"/>
                        <m:ctrlPr>
                          <a:rPr lang="en-US" sz="1800" i="1">
                            <a:latin typeface="Cambria Math" panose="02040503050406030204" pitchFamily="18" charset="0"/>
                            <a:ea typeface="Cambria Math"/>
                            <a:cs typeface="Times New Roman" pitchFamily="18" charset="0"/>
                          </a:rPr>
                        </m:ctrlPr>
                      </m:fPr>
                      <m:num>
                        <m:r>
                          <a:rPr lang="en-US" sz="1800" i="1">
                            <a:latin typeface="Cambria Math"/>
                            <a:ea typeface="Cambria Math"/>
                            <a:cs typeface="Times New Roman" pitchFamily="18" charset="0"/>
                          </a:rPr>
                          <m:t>𝜕</m:t>
                        </m:r>
                        <m:acc>
                          <m:accPr>
                            <m:chr m:val="̂"/>
                            <m:ctrlPr>
                              <a:rPr lang="en-US" sz="1800" i="1">
                                <a:latin typeface="Cambria Math" panose="02040503050406030204" pitchFamily="18" charset="0"/>
                                <a:ea typeface="Cambria Math"/>
                                <a:cs typeface="Times New Roman" pitchFamily="18" charset="0"/>
                              </a:rPr>
                            </m:ctrlPr>
                          </m:accPr>
                          <m:e>
                            <m:r>
                              <a:rPr lang="en-US" sz="1800" i="1">
                                <a:latin typeface="Cambria Math"/>
                                <a:ea typeface="Cambria Math"/>
                                <a:cs typeface="Times New Roman" pitchFamily="18" charset="0"/>
                              </a:rPr>
                              <m:t>𝑛</m:t>
                            </m:r>
                          </m:e>
                        </m:acc>
                      </m:num>
                      <m:den>
                        <m:r>
                          <a:rPr lang="en-US" sz="1800" i="1">
                            <a:latin typeface="Cambria Math"/>
                            <a:ea typeface="Cambria Math"/>
                            <a:cs typeface="Times New Roman" pitchFamily="18" charset="0"/>
                          </a:rPr>
                          <m:t>𝜕𝛿</m:t>
                        </m:r>
                      </m:den>
                    </m:f>
                  </m:oMath>
                </a14:m>
                <a:r>
                  <a:rPr lang="en-US" sz="1800" dirty="0"/>
                  <a:t> is the spin-orbit coupling function</a:t>
                </a:r>
              </a:p>
              <a:p>
                <a:pPr>
                  <a:spcBef>
                    <a:spcPts val="600"/>
                  </a:spcBef>
                </a:pPr>
                <a:r>
                  <a:rPr lang="en-US" sz="2000" dirty="0"/>
                  <a:t>Total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𝜏</m:t>
                          </m:r>
                        </m:e>
                        <m:sub>
                          <m:r>
                            <a:rPr lang="en-US" sz="2000" i="1">
                              <a:latin typeface="Cambria Math" panose="02040503050406030204" pitchFamily="18" charset="0"/>
                            </a:rPr>
                            <m:t>𝐷𝐾</m:t>
                          </m:r>
                        </m:sub>
                        <m:sup>
                          <m:r>
                            <a:rPr lang="en-US" sz="2000" i="1">
                              <a:latin typeface="Cambria Math" panose="02040503050406030204" pitchFamily="18" charset="0"/>
                            </a:rPr>
                            <m:t>−1</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𝜏</m:t>
                          </m:r>
                        </m:e>
                        <m:sub>
                          <m:r>
                            <a:rPr lang="en-US" sz="2000" i="1">
                              <a:latin typeface="Cambria Math" panose="02040503050406030204" pitchFamily="18" charset="0"/>
                            </a:rPr>
                            <m:t>𝑆𝑇</m:t>
                          </m:r>
                        </m:sub>
                        <m:sup>
                          <m:r>
                            <a:rPr lang="en-US" sz="2000" i="1">
                              <a:latin typeface="Cambria Math" panose="02040503050406030204" pitchFamily="18" charset="0"/>
                            </a:rPr>
                            <m:t>−1</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𝜏</m:t>
                          </m:r>
                        </m:e>
                        <m:sub>
                          <m:r>
                            <a:rPr lang="en-US" sz="2000" i="1">
                              <a:latin typeface="Cambria Math" panose="02040503050406030204" pitchFamily="18" charset="0"/>
                            </a:rPr>
                            <m:t>𝑆𝐷</m:t>
                          </m:r>
                        </m:sub>
                        <m:sup>
                          <m:r>
                            <a:rPr lang="en-US" sz="2000" i="1">
                              <a:latin typeface="Cambria Math" panose="02040503050406030204" pitchFamily="18" charset="0"/>
                            </a:rPr>
                            <m:t>−1</m:t>
                          </m:r>
                        </m:sup>
                      </m:sSubSup>
                    </m:oMath>
                  </m:oMathPara>
                </a14:m>
                <a:endParaRPr lang="en-US" sz="2000" dirty="0"/>
              </a:p>
              <a:p>
                <a:pPr>
                  <a:spcBef>
                    <a:spcPts val="600"/>
                  </a:spcBef>
                </a:pPr>
                <a:r>
                  <a:rPr lang="en-US" sz="2000" dirty="0"/>
                  <a:t>Equilibrium polarization</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a:cs typeface="Times New Roman" pitchFamily="18" charset="0"/>
                        </a:rPr>
                        <m:t>𝑃</m:t>
                      </m:r>
                      <m:d>
                        <m:dPr>
                          <m:ctrlPr>
                            <a:rPr lang="en-US" sz="1800" i="1">
                              <a:latin typeface="Cambria Math" panose="02040503050406030204" pitchFamily="18" charset="0"/>
                              <a:cs typeface="Times New Roman" pitchFamily="18" charset="0"/>
                            </a:rPr>
                          </m:ctrlPr>
                        </m:dPr>
                        <m:e>
                          <m:r>
                            <a:rPr lang="en-US" sz="1800" i="1">
                              <a:latin typeface="Cambria Math"/>
                              <a:cs typeface="Times New Roman" pitchFamily="18" charset="0"/>
                            </a:rPr>
                            <m:t>𝑡</m:t>
                          </m:r>
                        </m:e>
                      </m:d>
                      <m:r>
                        <a:rPr lang="en-US" sz="1800" i="1">
                          <a:latin typeface="Cambria Math"/>
                          <a:cs typeface="Times New Roman" pitchFamily="18" charset="0"/>
                        </a:rPr>
                        <m:t>=</m:t>
                      </m:r>
                      <m:sSub>
                        <m:sSubPr>
                          <m:ctrlPr>
                            <a:rPr lang="en-US" sz="1800" i="1">
                              <a:latin typeface="Cambria Math" panose="02040503050406030204" pitchFamily="18" charset="0"/>
                              <a:cs typeface="Times New Roman" pitchFamily="18" charset="0"/>
                            </a:rPr>
                          </m:ctrlPr>
                        </m:sSubPr>
                        <m:e>
                          <m:r>
                            <a:rPr lang="en-US" sz="1800" i="1">
                              <a:latin typeface="Cambria Math"/>
                              <a:cs typeface="Times New Roman" pitchFamily="18" charset="0"/>
                            </a:rPr>
                            <m:t>𝑃</m:t>
                          </m:r>
                        </m:e>
                        <m:sub>
                          <m:r>
                            <a:rPr lang="en-US" sz="1800" i="1">
                              <a:latin typeface="Cambria Math"/>
                              <a:cs typeface="Times New Roman" pitchFamily="18" charset="0"/>
                            </a:rPr>
                            <m:t>𝑒𝑛𝑠</m:t>
                          </m:r>
                          <m:r>
                            <a:rPr lang="en-US" sz="1800" i="1">
                              <a:latin typeface="Cambria Math"/>
                              <a:cs typeface="Times New Roman" pitchFamily="18" charset="0"/>
                            </a:rPr>
                            <m:t>,</m:t>
                          </m:r>
                          <m:r>
                            <a:rPr lang="en-US" sz="1800" i="1">
                              <a:latin typeface="Cambria Math" panose="02040503050406030204" pitchFamily="18" charset="0"/>
                              <a:cs typeface="Times New Roman" pitchFamily="18" charset="0"/>
                            </a:rPr>
                            <m:t>𝐷𝐾</m:t>
                          </m:r>
                        </m:sub>
                      </m:sSub>
                      <m:d>
                        <m:dPr>
                          <m:ctrlPr>
                            <a:rPr lang="en-US" sz="1800" i="1">
                              <a:latin typeface="Cambria Math" panose="02040503050406030204" pitchFamily="18" charset="0"/>
                              <a:cs typeface="Times New Roman" pitchFamily="18" charset="0"/>
                            </a:rPr>
                          </m:ctrlPr>
                        </m:dPr>
                        <m:e>
                          <m:r>
                            <a:rPr lang="en-US" sz="1800" i="1">
                              <a:latin typeface="Cambria Math"/>
                              <a:cs typeface="Times New Roman" pitchFamily="18" charset="0"/>
                            </a:rPr>
                            <m:t>1−</m:t>
                          </m:r>
                          <m:sSup>
                            <m:sSupPr>
                              <m:ctrlPr>
                                <a:rPr lang="en-US" sz="1800" i="1">
                                  <a:latin typeface="Cambria Math" panose="02040503050406030204" pitchFamily="18" charset="0"/>
                                  <a:cs typeface="Times New Roman" pitchFamily="18" charset="0"/>
                                </a:rPr>
                              </m:ctrlPr>
                            </m:sSupPr>
                            <m:e>
                              <m:r>
                                <a:rPr lang="en-US" sz="1800" i="1">
                                  <a:latin typeface="Cambria Math"/>
                                  <a:cs typeface="Times New Roman" pitchFamily="18" charset="0"/>
                                </a:rPr>
                                <m:t>𝑒</m:t>
                              </m:r>
                            </m:e>
                            <m:sup>
                              <m:r>
                                <a:rPr lang="en-US" sz="1800" i="1">
                                  <a:latin typeface="Cambria Math"/>
                                  <a:cs typeface="Times New Roman" pitchFamily="18" charset="0"/>
                                </a:rPr>
                                <m:t>−</m:t>
                              </m:r>
                              <m:f>
                                <m:fPr>
                                  <m:type m:val="skw"/>
                                  <m:ctrlPr>
                                    <a:rPr lang="en-US" sz="1800" i="1">
                                      <a:latin typeface="Cambria Math" panose="02040503050406030204" pitchFamily="18" charset="0"/>
                                      <a:cs typeface="Times New Roman" pitchFamily="18" charset="0"/>
                                    </a:rPr>
                                  </m:ctrlPr>
                                </m:fPr>
                                <m:num>
                                  <m:r>
                                    <a:rPr lang="en-US" sz="1800" i="1">
                                      <a:latin typeface="Cambria Math"/>
                                      <a:cs typeface="Times New Roman" pitchFamily="18" charset="0"/>
                                    </a:rPr>
                                    <m:t>𝑡</m:t>
                                  </m:r>
                                </m:num>
                                <m:den>
                                  <m:sSub>
                                    <m:sSubPr>
                                      <m:ctrlPr>
                                        <a:rPr lang="en-US" sz="1800" i="1">
                                          <a:latin typeface="Cambria Math" panose="02040503050406030204" pitchFamily="18" charset="0"/>
                                          <a:cs typeface="Times New Roman" pitchFamily="18" charset="0"/>
                                        </a:rPr>
                                      </m:ctrlPr>
                                    </m:sSubPr>
                                    <m:e>
                                      <m:r>
                                        <a:rPr lang="en-US" sz="1800" i="1">
                                          <a:latin typeface="Cambria Math"/>
                                          <a:ea typeface="Cambria Math"/>
                                          <a:cs typeface="Times New Roman" pitchFamily="18" charset="0"/>
                                        </a:rPr>
                                        <m:t>𝜏</m:t>
                                      </m:r>
                                    </m:e>
                                    <m:sub>
                                      <m:r>
                                        <a:rPr lang="en-US" sz="1800" i="1">
                                          <a:latin typeface="Cambria Math" panose="02040503050406030204" pitchFamily="18" charset="0"/>
                                          <a:ea typeface="Cambria Math"/>
                                          <a:cs typeface="Times New Roman" pitchFamily="18" charset="0"/>
                                        </a:rPr>
                                        <m:t>𝐷𝐾</m:t>
                                      </m:r>
                                    </m:sub>
                                  </m:sSub>
                                </m:den>
                              </m:f>
                            </m:sup>
                          </m:sSup>
                        </m:e>
                      </m:d>
                      <m:r>
                        <a:rPr lang="en-US" sz="1800" i="1">
                          <a:latin typeface="Cambria Math"/>
                          <a:cs typeface="Times New Roman" pitchFamily="18" charset="0"/>
                        </a:rPr>
                        <m:t>+</m:t>
                      </m:r>
                      <m:sSub>
                        <m:sSubPr>
                          <m:ctrlPr>
                            <a:rPr lang="en-US" sz="1800" i="1">
                              <a:latin typeface="Cambria Math" panose="02040503050406030204" pitchFamily="18" charset="0"/>
                              <a:cs typeface="Times New Roman" pitchFamily="18" charset="0"/>
                            </a:rPr>
                          </m:ctrlPr>
                        </m:sSubPr>
                        <m:e>
                          <m:r>
                            <a:rPr lang="en-US" sz="1800" i="1">
                              <a:latin typeface="Cambria Math"/>
                              <a:cs typeface="Times New Roman" pitchFamily="18" charset="0"/>
                            </a:rPr>
                            <m:t>𝑃</m:t>
                          </m:r>
                        </m:e>
                        <m:sub>
                          <m:r>
                            <a:rPr lang="en-US" sz="1800" i="1">
                              <a:latin typeface="Cambria Math"/>
                              <a:cs typeface="Times New Roman" pitchFamily="18" charset="0"/>
                            </a:rPr>
                            <m:t>0</m:t>
                          </m:r>
                        </m:sub>
                      </m:sSub>
                      <m:sSup>
                        <m:sSupPr>
                          <m:ctrlPr>
                            <a:rPr lang="en-US" sz="1800" i="1">
                              <a:latin typeface="Cambria Math" panose="02040503050406030204" pitchFamily="18" charset="0"/>
                              <a:cs typeface="Times New Roman" pitchFamily="18" charset="0"/>
                            </a:rPr>
                          </m:ctrlPr>
                        </m:sSupPr>
                        <m:e>
                          <m:r>
                            <a:rPr lang="en-US" sz="1800" i="1">
                              <a:latin typeface="Cambria Math"/>
                              <a:cs typeface="Times New Roman" pitchFamily="18" charset="0"/>
                            </a:rPr>
                            <m:t>𝑒</m:t>
                          </m:r>
                        </m:e>
                        <m:sup>
                          <m:r>
                            <a:rPr lang="en-US" sz="1800" i="1">
                              <a:latin typeface="Cambria Math"/>
                              <a:cs typeface="Times New Roman" pitchFamily="18" charset="0"/>
                            </a:rPr>
                            <m:t>−</m:t>
                          </m:r>
                          <m:f>
                            <m:fPr>
                              <m:type m:val="skw"/>
                              <m:ctrlPr>
                                <a:rPr lang="en-US" sz="1800" i="1">
                                  <a:latin typeface="Cambria Math" panose="02040503050406030204" pitchFamily="18" charset="0"/>
                                  <a:cs typeface="Times New Roman" pitchFamily="18" charset="0"/>
                                </a:rPr>
                              </m:ctrlPr>
                            </m:fPr>
                            <m:num>
                              <m:r>
                                <a:rPr lang="en-US" sz="1800" i="1">
                                  <a:latin typeface="Cambria Math"/>
                                  <a:cs typeface="Times New Roman" pitchFamily="18" charset="0"/>
                                </a:rPr>
                                <m:t>𝑡</m:t>
                              </m:r>
                            </m:num>
                            <m:den>
                              <m:sSub>
                                <m:sSubPr>
                                  <m:ctrlPr>
                                    <a:rPr lang="en-US" sz="1800" i="1">
                                      <a:latin typeface="Cambria Math" panose="02040503050406030204" pitchFamily="18" charset="0"/>
                                      <a:cs typeface="Times New Roman" pitchFamily="18" charset="0"/>
                                    </a:rPr>
                                  </m:ctrlPr>
                                </m:sSubPr>
                                <m:e>
                                  <m:r>
                                    <a:rPr lang="en-US" sz="1800" i="1">
                                      <a:latin typeface="Cambria Math"/>
                                      <a:ea typeface="Cambria Math"/>
                                      <a:cs typeface="Times New Roman" pitchFamily="18" charset="0"/>
                                    </a:rPr>
                                    <m:t>𝜏</m:t>
                                  </m:r>
                                </m:e>
                                <m:sub>
                                  <m:r>
                                    <a:rPr lang="en-US" sz="1800" i="1">
                                      <a:latin typeface="Cambria Math" panose="02040503050406030204" pitchFamily="18" charset="0"/>
                                      <a:ea typeface="Cambria Math"/>
                                      <a:cs typeface="Times New Roman" pitchFamily="18" charset="0"/>
                                    </a:rPr>
                                    <m:t>𝐷𝐾</m:t>
                                  </m:r>
                                </m:sub>
                              </m:sSub>
                            </m:den>
                          </m:f>
                        </m:sup>
                      </m:sSup>
                    </m:oMath>
                  </m:oMathPara>
                </a14:m>
                <a:endParaRPr lang="en-US" sz="1800" dirty="0"/>
              </a:p>
              <a:p>
                <a:pPr indent="0">
                  <a:lnSpc>
                    <a:spcPct val="110000"/>
                  </a:lnSpc>
                  <a:buNone/>
                </a:pPr>
                <a:r>
                  <a:rPr lang="en-US" sz="1800" dirty="0">
                    <a:cs typeface="Times New Roman" pitchFamily="18" charset="0"/>
                  </a:rPr>
                  <a:t>where </a:t>
                </a:r>
                <a14:m>
                  <m:oMath xmlns:m="http://schemas.openxmlformats.org/officeDocument/2006/math">
                    <m:sSub>
                      <m:sSubPr>
                        <m:ctrlPr>
                          <a:rPr lang="en-US" sz="1800" i="1">
                            <a:latin typeface="Cambria Math" panose="02040503050406030204" pitchFamily="18" charset="0"/>
                            <a:cs typeface="Times New Roman" pitchFamily="18" charset="0"/>
                          </a:rPr>
                        </m:ctrlPr>
                      </m:sSubPr>
                      <m:e>
                        <m:r>
                          <a:rPr lang="en-US" sz="1800" i="1">
                            <a:latin typeface="Cambria Math"/>
                            <a:cs typeface="Times New Roman" pitchFamily="18" charset="0"/>
                          </a:rPr>
                          <m:t>𝑃</m:t>
                        </m:r>
                      </m:e>
                      <m:sub>
                        <m:r>
                          <a:rPr lang="en-US" sz="1800" i="1">
                            <a:latin typeface="Cambria Math"/>
                            <a:cs typeface="Times New Roman" pitchFamily="18" charset="0"/>
                          </a:rPr>
                          <m:t>𝑒𝑛𝑠</m:t>
                        </m:r>
                        <m:r>
                          <a:rPr lang="en-US" sz="1800" i="1">
                            <a:latin typeface="Cambria Math"/>
                            <a:cs typeface="Times New Roman" pitchFamily="18" charset="0"/>
                          </a:rPr>
                          <m:t>,</m:t>
                        </m:r>
                        <m:r>
                          <a:rPr lang="en-US" sz="1800" i="1">
                            <a:latin typeface="Cambria Math" panose="02040503050406030204" pitchFamily="18" charset="0"/>
                            <a:cs typeface="Times New Roman" pitchFamily="18" charset="0"/>
                          </a:rPr>
                          <m:t>𝐷𝐾</m:t>
                        </m:r>
                      </m:sub>
                    </m:sSub>
                    <m:r>
                      <a:rPr lang="en-US" sz="1800">
                        <a:latin typeface="Cambria Math"/>
                        <a:cs typeface="Times New Roman" pitchFamily="18" charset="0"/>
                      </a:rPr>
                      <m:t>=</m:t>
                    </m:r>
                    <m:sSub>
                      <m:sSubPr>
                        <m:ctrlPr>
                          <a:rPr lang="en-US" sz="1800" i="1">
                            <a:latin typeface="Cambria Math" panose="02040503050406030204" pitchFamily="18" charset="0"/>
                            <a:cs typeface="Times New Roman" pitchFamily="18" charset="0"/>
                          </a:rPr>
                        </m:ctrlPr>
                      </m:sSubPr>
                      <m:e>
                        <m:r>
                          <a:rPr lang="en-US" sz="1800" i="1">
                            <a:latin typeface="Cambria Math"/>
                            <a:cs typeface="Times New Roman" pitchFamily="18" charset="0"/>
                          </a:rPr>
                          <m:t>𝑃</m:t>
                        </m:r>
                      </m:e>
                      <m:sub>
                        <m:r>
                          <a:rPr lang="en-US" sz="1800" i="1">
                            <a:latin typeface="Cambria Math" panose="02040503050406030204" pitchFamily="18" charset="0"/>
                            <a:cs typeface="Times New Roman" pitchFamily="18" charset="0"/>
                          </a:rPr>
                          <m:t>𝐷𝐾</m:t>
                        </m:r>
                      </m:sub>
                    </m:sSub>
                    <m:sSub>
                      <m:sSubPr>
                        <m:ctrlPr>
                          <a:rPr lang="en-US" sz="1800" i="1">
                            <a:latin typeface="Cambria Math" panose="02040503050406030204" pitchFamily="18" charset="0"/>
                            <a:cs typeface="Times New Roman" pitchFamily="18" charset="0"/>
                          </a:rPr>
                        </m:ctrlPr>
                      </m:sSubPr>
                      <m:e>
                        <m:d>
                          <m:dPr>
                            <m:begChr m:val="⟨"/>
                            <m:endChr m:val="⟩"/>
                            <m:ctrlPr>
                              <a:rPr lang="en-US" sz="1800" i="1">
                                <a:latin typeface="Cambria Math" panose="02040503050406030204" pitchFamily="18" charset="0"/>
                                <a:cs typeface="Times New Roman" pitchFamily="18" charset="0"/>
                              </a:rPr>
                            </m:ctrlPr>
                          </m:dPr>
                          <m:e>
                            <m:acc>
                              <m:accPr>
                                <m:chr m:val="̂"/>
                                <m:ctrlPr>
                                  <a:rPr lang="en-US" sz="1800" i="1">
                                    <a:latin typeface="Cambria Math" panose="02040503050406030204" pitchFamily="18" charset="0"/>
                                    <a:cs typeface="Times New Roman" pitchFamily="18" charset="0"/>
                                  </a:rPr>
                                </m:ctrlPr>
                              </m:accPr>
                              <m:e>
                                <m:r>
                                  <a:rPr lang="en-US" sz="1800" i="1">
                                    <a:latin typeface="Cambria Math"/>
                                    <a:cs typeface="Times New Roman" pitchFamily="18" charset="0"/>
                                  </a:rPr>
                                  <m:t>𝑛</m:t>
                                </m:r>
                              </m:e>
                            </m:acc>
                          </m:e>
                        </m:d>
                      </m:e>
                      <m:sub>
                        <m:r>
                          <a:rPr lang="en-US" sz="1800" i="1">
                            <a:latin typeface="Cambria Math"/>
                            <a:cs typeface="Times New Roman" pitchFamily="18" charset="0"/>
                          </a:rPr>
                          <m:t>𝑠</m:t>
                        </m:r>
                      </m:sub>
                    </m:sSub>
                  </m:oMath>
                </a14:m>
                <a:r>
                  <a:rPr lang="en-US" sz="1800" dirty="0">
                    <a:cs typeface="Times New Roman" pitchFamily="18" charset="0"/>
                  </a:rPr>
                  <a:t> is the value of ensemble average of </a:t>
                </a:r>
                <a14:m>
                  <m:oMath xmlns:m="http://schemas.openxmlformats.org/officeDocument/2006/math">
                    <m:sSub>
                      <m:sSubPr>
                        <m:ctrlPr>
                          <a:rPr lang="en-US" sz="1800" i="1">
                            <a:latin typeface="Cambria Math" panose="02040503050406030204" pitchFamily="18" charset="0"/>
                            <a:cs typeface="Times New Roman" pitchFamily="18" charset="0"/>
                          </a:rPr>
                        </m:ctrlPr>
                      </m:sSubPr>
                      <m:e>
                        <m:r>
                          <a:rPr lang="en-US" sz="1800" i="1">
                            <a:latin typeface="Cambria Math"/>
                            <a:cs typeface="Times New Roman" pitchFamily="18" charset="0"/>
                          </a:rPr>
                          <m:t>𝑃</m:t>
                        </m:r>
                      </m:e>
                      <m:sub>
                        <m:r>
                          <a:rPr lang="en-US" sz="1800" i="1">
                            <a:latin typeface="Cambria Math" panose="02040503050406030204" pitchFamily="18" charset="0"/>
                            <a:cs typeface="Times New Roman" pitchFamily="18" charset="0"/>
                          </a:rPr>
                          <m:t>𝐷𝐾</m:t>
                        </m:r>
                      </m:sub>
                    </m:sSub>
                  </m:oMath>
                </a14:m>
                <a:r>
                  <a:rPr lang="en-US" sz="1800" dirty="0"/>
                  <a:t> independent of </a:t>
                </a:r>
                <a14:m>
                  <m:oMath xmlns:m="http://schemas.openxmlformats.org/officeDocument/2006/math">
                    <m:r>
                      <a:rPr lang="en-US" sz="1800" i="1">
                        <a:latin typeface="Cambria Math" panose="02040503050406030204" pitchFamily="18" charset="0"/>
                      </a:rPr>
                      <m:t>𝑠</m:t>
                    </m:r>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0</m:t>
                        </m:r>
                      </m:sub>
                    </m:sSub>
                  </m:oMath>
                </a14:m>
                <a:r>
                  <a:rPr lang="en-US" sz="1800" dirty="0"/>
                  <a:t> is the initial polarization</a:t>
                </a:r>
              </a:p>
              <a:p>
                <a:endParaRPr lang="en-US" dirty="0"/>
              </a:p>
            </p:txBody>
          </p:sp>
        </mc:Choice>
        <mc:Fallback xmlns="">
          <p:sp>
            <p:nvSpPr>
              <p:cNvPr id="3" name="Content Placeholder 2">
                <a:extLst>
                  <a:ext uri="{FF2B5EF4-FFF2-40B4-BE49-F238E27FC236}">
                    <a16:creationId xmlns:a16="http://schemas.microsoft.com/office/drawing/2014/main" id="{76A73256-0AB1-A94C-BDC1-39194EA3F56A}"/>
                  </a:ext>
                </a:extLst>
              </p:cNvPr>
              <p:cNvSpPr>
                <a:spLocks noGrp="1" noRot="1" noChangeAspect="1" noMove="1" noResize="1" noEditPoints="1" noAdjustHandles="1" noChangeArrowheads="1" noChangeShapeType="1" noTextEdit="1"/>
              </p:cNvSpPr>
              <p:nvPr>
                <p:ph idx="1"/>
              </p:nvPr>
            </p:nvSpPr>
            <p:spPr>
              <a:blipFill>
                <a:blip r:embed="rId2"/>
                <a:stretch>
                  <a:fillRect l="-337" t="-1505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E411EBB-0253-674D-A739-21E30932C0BB}"/>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7C88AC29-F253-8C40-9E3A-D1BA0AB0EF55}"/>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0E1ED2BF-9B47-0643-9086-1323B04A97DC}"/>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416596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2EE8-A9EA-B34C-B8D8-C2230B418E62}"/>
              </a:ext>
            </a:extLst>
          </p:cNvPr>
          <p:cNvSpPr>
            <a:spLocks noGrp="1"/>
          </p:cNvSpPr>
          <p:nvPr>
            <p:ph type="title"/>
          </p:nvPr>
        </p:nvSpPr>
        <p:spPr/>
        <p:txBody>
          <a:bodyPr/>
          <a:lstStyle/>
          <a:p>
            <a:r>
              <a:rPr lang="en-US" dirty="0"/>
              <a:t>Electron Polarization Configuration in Figure-8 JLEIC</a:t>
            </a:r>
          </a:p>
        </p:txBody>
      </p:sp>
      <p:sp>
        <p:nvSpPr>
          <p:cNvPr id="3" name="Content Placeholder 2">
            <a:extLst>
              <a:ext uri="{FF2B5EF4-FFF2-40B4-BE49-F238E27FC236}">
                <a16:creationId xmlns:a16="http://schemas.microsoft.com/office/drawing/2014/main" id="{B8103753-69ED-8F42-AD67-7CB852C2F9C3}"/>
              </a:ext>
            </a:extLst>
          </p:cNvPr>
          <p:cNvSpPr>
            <a:spLocks noGrp="1"/>
          </p:cNvSpPr>
          <p:nvPr>
            <p:ph idx="1"/>
          </p:nvPr>
        </p:nvSpPr>
        <p:spPr/>
        <p:txBody>
          <a:bodyPr/>
          <a:lstStyle/>
          <a:p>
            <a:r>
              <a:rPr lang="en-US" sz="2400" dirty="0"/>
              <a:t>Two depolarization sources: </a:t>
            </a:r>
            <a:r>
              <a:rPr lang="en-US" sz="2400" dirty="0" err="1"/>
              <a:t>i</a:t>
            </a:r>
            <a:r>
              <a:rPr lang="en-US" sz="2400" dirty="0"/>
              <a:t>) </a:t>
            </a:r>
            <a:r>
              <a:rPr lang="en-US" sz="2400" dirty="0" err="1"/>
              <a:t>Sokolov-Ternov</a:t>
            </a:r>
            <a:r>
              <a:rPr lang="en-US" sz="2400" dirty="0"/>
              <a:t> effect, ii) spin diffusion effect</a:t>
            </a:r>
          </a:p>
          <a:p>
            <a:r>
              <a:rPr lang="en-US" sz="2400" dirty="0"/>
              <a:t>Equilibrium polarization due to these two depolarization sources is zero</a:t>
            </a:r>
          </a:p>
          <a:p>
            <a:r>
              <a:rPr lang="en-US" sz="2400" dirty="0"/>
              <a:t>Two co-existing polarization states experience the same decay rate</a:t>
            </a:r>
          </a:p>
          <a:p>
            <a:r>
              <a:rPr lang="en-US" sz="2400" dirty="0"/>
              <a:t>Top-off injection (i.e. continuous injection) of highly polarized electron beam can maintain high final equilibrium polarization</a:t>
            </a:r>
          </a:p>
        </p:txBody>
      </p:sp>
      <p:sp>
        <p:nvSpPr>
          <p:cNvPr id="4" name="Date Placeholder 3">
            <a:extLst>
              <a:ext uri="{FF2B5EF4-FFF2-40B4-BE49-F238E27FC236}">
                <a16:creationId xmlns:a16="http://schemas.microsoft.com/office/drawing/2014/main" id="{AEA1B61F-9FFE-534C-B1E9-6AEF4F19C616}"/>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03E9743B-A0E8-0A48-8845-5E8793D4F7B4}"/>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36B8CCC8-7F33-B446-988C-A092AA181810}"/>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98555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5FE2-0B63-AD4A-8564-FE6FC8914365}"/>
              </a:ext>
            </a:extLst>
          </p:cNvPr>
          <p:cNvSpPr>
            <a:spLocks noGrp="1"/>
          </p:cNvSpPr>
          <p:nvPr>
            <p:ph type="title"/>
          </p:nvPr>
        </p:nvSpPr>
        <p:spPr/>
        <p:txBody>
          <a:bodyPr/>
          <a:lstStyle/>
          <a:p>
            <a:r>
              <a:rPr lang="en-US" dirty="0"/>
              <a:t>Top-off Injection Bunch Train</a:t>
            </a:r>
          </a:p>
        </p:txBody>
      </p:sp>
      <p:sp>
        <p:nvSpPr>
          <p:cNvPr id="4" name="Date Placeholder 3">
            <a:extLst>
              <a:ext uri="{FF2B5EF4-FFF2-40B4-BE49-F238E27FC236}">
                <a16:creationId xmlns:a16="http://schemas.microsoft.com/office/drawing/2014/main" id="{1CDC99F6-CCBE-AC44-A030-F7CA3D7C7954}"/>
              </a:ext>
            </a:extLst>
          </p:cNvPr>
          <p:cNvSpPr>
            <a:spLocks noGrp="1"/>
          </p:cNvSpPr>
          <p:nvPr>
            <p:ph type="dt" sz="half" idx="10"/>
          </p:nvPr>
        </p:nvSpPr>
        <p:spPr/>
        <p:txBody>
          <a:bodyPr/>
          <a:lstStyle/>
          <a:p>
            <a:r>
              <a:rPr lang="en-US" dirty="0"/>
              <a:t>Nov 14, 2019</a:t>
            </a:r>
          </a:p>
        </p:txBody>
      </p:sp>
      <p:sp>
        <p:nvSpPr>
          <p:cNvPr id="5" name="Footer Placeholder 4">
            <a:extLst>
              <a:ext uri="{FF2B5EF4-FFF2-40B4-BE49-F238E27FC236}">
                <a16:creationId xmlns:a16="http://schemas.microsoft.com/office/drawing/2014/main" id="{6FE2061C-49A2-F042-BAD6-FD47F53C8046}"/>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546DB1C5-FB8C-0946-A58D-F62BAA19904A}"/>
              </a:ext>
            </a:extLst>
          </p:cNvPr>
          <p:cNvSpPr>
            <a:spLocks noGrp="1"/>
          </p:cNvSpPr>
          <p:nvPr>
            <p:ph type="sldNum" sz="quarter" idx="12"/>
          </p:nvPr>
        </p:nvSpPr>
        <p:spPr/>
        <p:txBody>
          <a:bodyPr/>
          <a:lstStyle/>
          <a:p>
            <a:fld id="{07E1C93C-5050-FC42-8F10-D22D4F119D13}" type="slidenum">
              <a:rPr lang="en-US" smtClean="0"/>
              <a:pPr/>
              <a:t>4</a:t>
            </a:fld>
            <a:endParaRPr lang="en-US" dirty="0"/>
          </a:p>
        </p:txBody>
      </p:sp>
      <p:grpSp>
        <p:nvGrpSpPr>
          <p:cNvPr id="211" name="Group 210">
            <a:extLst>
              <a:ext uri="{FF2B5EF4-FFF2-40B4-BE49-F238E27FC236}">
                <a16:creationId xmlns:a16="http://schemas.microsoft.com/office/drawing/2014/main" id="{CEC81759-3516-8740-AB57-E1294BC61751}"/>
              </a:ext>
            </a:extLst>
          </p:cNvPr>
          <p:cNvGrpSpPr>
            <a:grpSpLocks noChangeAspect="1"/>
          </p:cNvGrpSpPr>
          <p:nvPr/>
        </p:nvGrpSpPr>
        <p:grpSpPr>
          <a:xfrm>
            <a:off x="1366926" y="1908853"/>
            <a:ext cx="9458984" cy="2708197"/>
            <a:chOff x="432270" y="1872141"/>
            <a:chExt cx="6059469" cy="1734882"/>
          </a:xfrm>
        </p:grpSpPr>
        <p:grpSp>
          <p:nvGrpSpPr>
            <p:cNvPr id="213" name="Group 212">
              <a:extLst>
                <a:ext uri="{FF2B5EF4-FFF2-40B4-BE49-F238E27FC236}">
                  <a16:creationId xmlns:a16="http://schemas.microsoft.com/office/drawing/2014/main" id="{42492908-3959-A240-94FB-CE7648E8F13C}"/>
                </a:ext>
              </a:extLst>
            </p:cNvPr>
            <p:cNvGrpSpPr>
              <a:grpSpLocks/>
            </p:cNvGrpSpPr>
            <p:nvPr/>
          </p:nvGrpSpPr>
          <p:grpSpPr bwMode="auto">
            <a:xfrm>
              <a:off x="461152" y="2305013"/>
              <a:ext cx="6030587" cy="1302010"/>
              <a:chOff x="1689015" y="2263777"/>
              <a:chExt cx="5967863" cy="1382479"/>
            </a:xfrm>
          </p:grpSpPr>
          <p:cxnSp>
            <p:nvCxnSpPr>
              <p:cNvPr id="328" name="Straight Arrow Connector 327">
                <a:extLst>
                  <a:ext uri="{FF2B5EF4-FFF2-40B4-BE49-F238E27FC236}">
                    <a16:creationId xmlns:a16="http://schemas.microsoft.com/office/drawing/2014/main" id="{31A5A03B-4369-CB42-AA3A-439A41054CB8}"/>
                  </a:ext>
                </a:extLst>
              </p:cNvPr>
              <p:cNvCxnSpPr/>
              <p:nvPr/>
            </p:nvCxnSpPr>
            <p:spPr>
              <a:xfrm flipV="1">
                <a:off x="1689015" y="3238728"/>
                <a:ext cx="5967863" cy="1075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9" name="Straight Arrow Connector 2">
                <a:extLst>
                  <a:ext uri="{FF2B5EF4-FFF2-40B4-BE49-F238E27FC236}">
                    <a16:creationId xmlns:a16="http://schemas.microsoft.com/office/drawing/2014/main" id="{D38172D4-D15D-D84B-A86C-A4EAB1C8FBE9}"/>
                  </a:ext>
                </a:extLst>
              </p:cNvPr>
              <p:cNvCxnSpPr>
                <a:cxnSpLocks noChangeShapeType="1"/>
              </p:cNvCxnSpPr>
              <p:nvPr/>
            </p:nvCxnSpPr>
            <p:spPr bwMode="auto">
              <a:xfrm flipV="1">
                <a:off x="1694498" y="2263777"/>
                <a:ext cx="2255" cy="138247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4" name="Content Placeholder 6">
              <a:extLst>
                <a:ext uri="{FF2B5EF4-FFF2-40B4-BE49-F238E27FC236}">
                  <a16:creationId xmlns:a16="http://schemas.microsoft.com/office/drawing/2014/main" id="{D3B4BDF5-E4E9-FE45-99EF-18E6FD875916}"/>
                </a:ext>
              </a:extLst>
            </p:cNvPr>
            <p:cNvSpPr txBox="1">
              <a:spLocks/>
            </p:cNvSpPr>
            <p:nvPr/>
          </p:nvSpPr>
          <p:spPr bwMode="auto">
            <a:xfrm>
              <a:off x="432270" y="2545233"/>
              <a:ext cx="1830043" cy="2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a:solidFill>
                    <a:srgbClr val="002060"/>
                  </a:solidFill>
                  <a:latin typeface="+mn-lt"/>
                </a:rPr>
                <a:t>14.69 ns, 22 CEBAF or 7 ring buckets</a:t>
              </a:r>
            </a:p>
          </p:txBody>
        </p:sp>
        <p:cxnSp>
          <p:nvCxnSpPr>
            <p:cNvPr id="215" name="Straight Arrow Connector 219">
              <a:extLst>
                <a:ext uri="{FF2B5EF4-FFF2-40B4-BE49-F238E27FC236}">
                  <a16:creationId xmlns:a16="http://schemas.microsoft.com/office/drawing/2014/main" id="{D6C507A0-E484-A940-BB0C-83A225CEDBDF}"/>
                </a:ext>
              </a:extLst>
            </p:cNvPr>
            <p:cNvCxnSpPr>
              <a:cxnSpLocks noChangeShapeType="1"/>
            </p:cNvCxnSpPr>
            <p:nvPr/>
          </p:nvCxnSpPr>
          <p:spPr bwMode="auto">
            <a:xfrm>
              <a:off x="816677" y="2855239"/>
              <a:ext cx="319280"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Content Placeholder 2">
              <a:extLst>
                <a:ext uri="{FF2B5EF4-FFF2-40B4-BE49-F238E27FC236}">
                  <a16:creationId xmlns:a16="http://schemas.microsoft.com/office/drawing/2014/main" id="{410AC4C3-F077-D947-B64D-01C90A006016}"/>
                </a:ext>
              </a:extLst>
            </p:cNvPr>
            <p:cNvSpPr txBox="1">
              <a:spLocks/>
            </p:cNvSpPr>
            <p:nvPr/>
          </p:nvSpPr>
          <p:spPr bwMode="auto">
            <a:xfrm>
              <a:off x="499050" y="2305927"/>
              <a:ext cx="1839515" cy="2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a:solidFill>
                    <a:srgbClr val="000000"/>
                  </a:solidFill>
                  <a:latin typeface="+mn-lt"/>
                </a:rPr>
                <a:t>68.05MHz bunch train, </a:t>
              </a:r>
              <a:r>
                <a:rPr lang="en-US" altLang="en-US" sz="1200" b="1" dirty="0">
                  <a:solidFill>
                    <a:srgbClr val="000000"/>
                  </a:solidFill>
                  <a:latin typeface="+mn-lt"/>
                </a:rPr>
                <a:t>3.9 µs</a:t>
              </a:r>
              <a:r>
                <a:rPr lang="en-US" altLang="en-US" sz="1200" dirty="0">
                  <a:solidFill>
                    <a:srgbClr val="000000"/>
                  </a:solidFill>
                  <a:latin typeface="+mn-lt"/>
                </a:rPr>
                <a:t>, </a:t>
              </a:r>
              <a:r>
                <a:rPr lang="en-US" altLang="en-US" sz="1200" dirty="0" err="1">
                  <a:solidFill>
                    <a:srgbClr val="000000"/>
                  </a:solidFill>
                  <a:latin typeface="+mn-lt"/>
                </a:rPr>
                <a:t>I</a:t>
              </a:r>
              <a:r>
                <a:rPr lang="en-US" altLang="en-US" sz="1200" baseline="-25000" dirty="0" err="1">
                  <a:solidFill>
                    <a:srgbClr val="000000"/>
                  </a:solidFill>
                  <a:latin typeface="+mn-lt"/>
                </a:rPr>
                <a:t>pulse</a:t>
              </a:r>
              <a:r>
                <a:rPr lang="en-US" altLang="en-US" sz="1200" dirty="0">
                  <a:solidFill>
                    <a:srgbClr val="000000"/>
                  </a:solidFill>
                  <a:latin typeface="+mn-lt"/>
                </a:rPr>
                <a:t> = 2 mA</a:t>
              </a:r>
            </a:p>
          </p:txBody>
        </p:sp>
        <p:cxnSp>
          <p:nvCxnSpPr>
            <p:cNvPr id="217" name="Straight Arrow Connector 206">
              <a:extLst>
                <a:ext uri="{FF2B5EF4-FFF2-40B4-BE49-F238E27FC236}">
                  <a16:creationId xmlns:a16="http://schemas.microsoft.com/office/drawing/2014/main" id="{FE887984-4E96-7643-9455-11E6B22A6FFB}"/>
                </a:ext>
              </a:extLst>
            </p:cNvPr>
            <p:cNvCxnSpPr>
              <a:cxnSpLocks noChangeShapeType="1"/>
            </p:cNvCxnSpPr>
            <p:nvPr/>
          </p:nvCxnSpPr>
          <p:spPr bwMode="auto">
            <a:xfrm>
              <a:off x="2056497" y="2536908"/>
              <a:ext cx="268444"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Content Placeholder 2">
              <a:extLst>
                <a:ext uri="{FF2B5EF4-FFF2-40B4-BE49-F238E27FC236}">
                  <a16:creationId xmlns:a16="http://schemas.microsoft.com/office/drawing/2014/main" id="{6F836200-099A-3347-B602-B098739FE2BC}"/>
                </a:ext>
              </a:extLst>
            </p:cNvPr>
            <p:cNvSpPr txBox="1">
              <a:spLocks/>
            </p:cNvSpPr>
            <p:nvPr/>
          </p:nvSpPr>
          <p:spPr bwMode="auto">
            <a:xfrm>
              <a:off x="890612" y="1881940"/>
              <a:ext cx="1131146" cy="187900"/>
            </a:xfrm>
            <a:prstGeom prst="rect">
              <a:avLst/>
            </a:prstGeom>
            <a:solidFill>
              <a:srgbClr val="E8F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600" dirty="0">
                  <a:solidFill>
                    <a:srgbClr val="000000"/>
                  </a:solidFill>
                  <a:latin typeface="+mn-lt"/>
                </a:rPr>
                <a:t>Polarization Up </a:t>
              </a:r>
            </a:p>
          </p:txBody>
        </p:sp>
        <p:sp>
          <p:nvSpPr>
            <p:cNvPr id="219" name="Content Placeholder 6">
              <a:extLst>
                <a:ext uri="{FF2B5EF4-FFF2-40B4-BE49-F238E27FC236}">
                  <a16:creationId xmlns:a16="http://schemas.microsoft.com/office/drawing/2014/main" id="{694D4B45-4725-A540-A329-03BAB19417A6}"/>
                </a:ext>
              </a:extLst>
            </p:cNvPr>
            <p:cNvSpPr txBox="1">
              <a:spLocks/>
            </p:cNvSpPr>
            <p:nvPr/>
          </p:nvSpPr>
          <p:spPr bwMode="auto">
            <a:xfrm>
              <a:off x="1688916" y="3000387"/>
              <a:ext cx="381658" cy="1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a:solidFill>
                    <a:srgbClr val="000000"/>
                  </a:solidFill>
                  <a:latin typeface="Times"/>
                </a:rPr>
                <a:t>……</a:t>
              </a:r>
            </a:p>
          </p:txBody>
        </p:sp>
        <p:cxnSp>
          <p:nvCxnSpPr>
            <p:cNvPr id="220" name="Straight Arrow Connector 205">
              <a:extLst>
                <a:ext uri="{FF2B5EF4-FFF2-40B4-BE49-F238E27FC236}">
                  <a16:creationId xmlns:a16="http://schemas.microsoft.com/office/drawing/2014/main" id="{6BA3C7BD-0F70-844C-828C-B71EA50C7644}"/>
                </a:ext>
              </a:extLst>
            </p:cNvPr>
            <p:cNvCxnSpPr>
              <a:cxnSpLocks noChangeShapeType="1"/>
            </p:cNvCxnSpPr>
            <p:nvPr/>
          </p:nvCxnSpPr>
          <p:spPr bwMode="auto">
            <a:xfrm flipH="1">
              <a:off x="487068" y="2539064"/>
              <a:ext cx="239097"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Content Placeholder 2">
              <a:extLst>
                <a:ext uri="{FF2B5EF4-FFF2-40B4-BE49-F238E27FC236}">
                  <a16:creationId xmlns:a16="http://schemas.microsoft.com/office/drawing/2014/main" id="{429DFE4C-0BEC-674E-9AB3-82B9712C4C12}"/>
                </a:ext>
              </a:extLst>
            </p:cNvPr>
            <p:cNvSpPr txBox="1">
              <a:spLocks/>
            </p:cNvSpPr>
            <p:nvPr/>
          </p:nvSpPr>
          <p:spPr bwMode="auto">
            <a:xfrm>
              <a:off x="3562975" y="1872141"/>
              <a:ext cx="1235824" cy="194755"/>
            </a:xfrm>
            <a:prstGeom prst="rect">
              <a:avLst/>
            </a:prstGeom>
            <a:solidFill>
              <a:srgbClr val="E8F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600" dirty="0">
                  <a:solidFill>
                    <a:srgbClr val="000000"/>
                  </a:solidFill>
                  <a:latin typeface="+mn-lt"/>
                </a:rPr>
                <a:t>Polarization Down </a:t>
              </a:r>
            </a:p>
          </p:txBody>
        </p:sp>
        <p:cxnSp>
          <p:nvCxnSpPr>
            <p:cNvPr id="222" name="Straight Connector 221">
              <a:extLst>
                <a:ext uri="{FF2B5EF4-FFF2-40B4-BE49-F238E27FC236}">
                  <a16:creationId xmlns:a16="http://schemas.microsoft.com/office/drawing/2014/main" id="{0FB90ADF-95D0-D74F-8C2D-1C0B692C7741}"/>
                </a:ext>
              </a:extLst>
            </p:cNvPr>
            <p:cNvCxnSpPr/>
            <p:nvPr/>
          </p:nvCxnSpPr>
          <p:spPr bwMode="auto">
            <a:xfrm flipH="1">
              <a:off x="6115463" y="2668399"/>
              <a:ext cx="1656" cy="871339"/>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3" name="Group 222">
              <a:extLst>
                <a:ext uri="{FF2B5EF4-FFF2-40B4-BE49-F238E27FC236}">
                  <a16:creationId xmlns:a16="http://schemas.microsoft.com/office/drawing/2014/main" id="{16AB8EB7-8289-B34F-94D3-DB979B1C0EFA}"/>
                </a:ext>
              </a:extLst>
            </p:cNvPr>
            <p:cNvGrpSpPr/>
            <p:nvPr/>
          </p:nvGrpSpPr>
          <p:grpSpPr>
            <a:xfrm>
              <a:off x="469985" y="2906566"/>
              <a:ext cx="310355" cy="327399"/>
              <a:chOff x="475488" y="2667000"/>
              <a:chExt cx="438912" cy="463014"/>
            </a:xfrm>
          </p:grpSpPr>
          <p:sp>
            <p:nvSpPr>
              <p:cNvPr id="320" name="Rectangle 319">
                <a:extLst>
                  <a:ext uri="{FF2B5EF4-FFF2-40B4-BE49-F238E27FC236}">
                    <a16:creationId xmlns:a16="http://schemas.microsoft.com/office/drawing/2014/main" id="{A84BD712-120C-824A-9421-78A8F27804A8}"/>
                  </a:ext>
                </a:extLst>
              </p:cNvPr>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321" name="Straight Arrow Connector 215">
                <a:extLst>
                  <a:ext uri="{FF2B5EF4-FFF2-40B4-BE49-F238E27FC236}">
                    <a16:creationId xmlns:a16="http://schemas.microsoft.com/office/drawing/2014/main" id="{33679520-0AF4-0046-B488-37EEBDFE7246}"/>
                  </a:ext>
                </a:extLst>
              </p:cNvPr>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 name="Rectangle 321">
                <a:extLst>
                  <a:ext uri="{FF2B5EF4-FFF2-40B4-BE49-F238E27FC236}">
                    <a16:creationId xmlns:a16="http://schemas.microsoft.com/office/drawing/2014/main" id="{C4FFB10E-25EB-0140-B1C1-5F15CE074330}"/>
                  </a:ext>
                </a:extLst>
              </p:cNvPr>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23" name="Rectangle 322">
                <a:extLst>
                  <a:ext uri="{FF2B5EF4-FFF2-40B4-BE49-F238E27FC236}">
                    <a16:creationId xmlns:a16="http://schemas.microsoft.com/office/drawing/2014/main" id="{4F24D0BB-C700-C340-891A-EE4E1FEE0467}"/>
                  </a:ext>
                </a:extLst>
              </p:cNvPr>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24" name="Rectangle 323">
                <a:extLst>
                  <a:ext uri="{FF2B5EF4-FFF2-40B4-BE49-F238E27FC236}">
                    <a16:creationId xmlns:a16="http://schemas.microsoft.com/office/drawing/2014/main" id="{1F1DFEF0-6052-B544-A604-E2B0C49277F1}"/>
                  </a:ext>
                </a:extLst>
              </p:cNvPr>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25" name="Rectangle 324">
                <a:extLst>
                  <a:ext uri="{FF2B5EF4-FFF2-40B4-BE49-F238E27FC236}">
                    <a16:creationId xmlns:a16="http://schemas.microsoft.com/office/drawing/2014/main" id="{E86689F2-81E0-C648-811A-D88DD436F619}"/>
                  </a:ext>
                </a:extLst>
              </p:cNvPr>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26" name="Rectangle 325">
                <a:extLst>
                  <a:ext uri="{FF2B5EF4-FFF2-40B4-BE49-F238E27FC236}">
                    <a16:creationId xmlns:a16="http://schemas.microsoft.com/office/drawing/2014/main" id="{89031247-FE9C-9D4E-9CAF-5CC31EFF5AB8}"/>
                  </a:ext>
                </a:extLst>
              </p:cNvPr>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27" name="Rectangle 326">
                <a:extLst>
                  <a:ext uri="{FF2B5EF4-FFF2-40B4-BE49-F238E27FC236}">
                    <a16:creationId xmlns:a16="http://schemas.microsoft.com/office/drawing/2014/main" id="{A080A6BE-8C47-854A-9983-39048015E113}"/>
                  </a:ext>
                </a:extLst>
              </p:cNvPr>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sp>
          <p:nvSpPr>
            <p:cNvPr id="224" name="Content Placeholder 6">
              <a:extLst>
                <a:ext uri="{FF2B5EF4-FFF2-40B4-BE49-F238E27FC236}">
                  <a16:creationId xmlns:a16="http://schemas.microsoft.com/office/drawing/2014/main" id="{B2B4E7BE-C9DD-2E4A-874E-D63298026A96}"/>
                </a:ext>
              </a:extLst>
            </p:cNvPr>
            <p:cNvSpPr txBox="1">
              <a:spLocks/>
            </p:cNvSpPr>
            <p:nvPr/>
          </p:nvSpPr>
          <p:spPr bwMode="auto">
            <a:xfrm>
              <a:off x="3680527" y="2688103"/>
              <a:ext cx="1074850" cy="1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a:solidFill>
                    <a:srgbClr val="C00000"/>
                  </a:solidFill>
                  <a:latin typeface="Times"/>
                </a:rPr>
                <a:t> </a:t>
              </a:r>
              <a:r>
                <a:rPr lang="en-US" altLang="en-US" sz="1200" dirty="0">
                  <a:solidFill>
                    <a:srgbClr val="C00000"/>
                  </a:solidFill>
                  <a:latin typeface="+mn-lt"/>
                </a:rPr>
                <a:t>1ps, 30 </a:t>
              </a:r>
              <a:r>
                <a:rPr lang="en-US" altLang="en-US" sz="1200" dirty="0" err="1">
                  <a:solidFill>
                    <a:srgbClr val="C00000"/>
                  </a:solidFill>
                  <a:latin typeface="+mn-lt"/>
                </a:rPr>
                <a:t>pC</a:t>
              </a:r>
              <a:r>
                <a:rPr lang="en-US" altLang="en-US" sz="1200" dirty="0">
                  <a:solidFill>
                    <a:srgbClr val="C00000"/>
                  </a:solidFill>
                  <a:latin typeface="+mn-lt"/>
                </a:rPr>
                <a:t> bunch</a:t>
              </a:r>
            </a:p>
          </p:txBody>
        </p:sp>
        <p:sp>
          <p:nvSpPr>
            <p:cNvPr id="226" name="Content Placeholder 6">
              <a:extLst>
                <a:ext uri="{FF2B5EF4-FFF2-40B4-BE49-F238E27FC236}">
                  <a16:creationId xmlns:a16="http://schemas.microsoft.com/office/drawing/2014/main" id="{05A38355-184F-7A43-928C-9ED1BCC35B67}"/>
                </a:ext>
              </a:extLst>
            </p:cNvPr>
            <p:cNvSpPr txBox="1">
              <a:spLocks/>
            </p:cNvSpPr>
            <p:nvPr/>
          </p:nvSpPr>
          <p:spPr bwMode="auto">
            <a:xfrm>
              <a:off x="4497374" y="3004828"/>
              <a:ext cx="381658" cy="1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a:solidFill>
                    <a:srgbClr val="000000"/>
                  </a:solidFill>
                  <a:latin typeface="Times"/>
                </a:rPr>
                <a:t>……</a:t>
              </a:r>
            </a:p>
          </p:txBody>
        </p:sp>
        <p:grpSp>
          <p:nvGrpSpPr>
            <p:cNvPr id="230" name="Group 229">
              <a:extLst>
                <a:ext uri="{FF2B5EF4-FFF2-40B4-BE49-F238E27FC236}">
                  <a16:creationId xmlns:a16="http://schemas.microsoft.com/office/drawing/2014/main" id="{BD5206DD-867A-5742-9E1A-39C05CE6F89F}"/>
                </a:ext>
              </a:extLst>
            </p:cNvPr>
            <p:cNvGrpSpPr/>
            <p:nvPr/>
          </p:nvGrpSpPr>
          <p:grpSpPr>
            <a:xfrm>
              <a:off x="3200400" y="2904414"/>
              <a:ext cx="317564" cy="323975"/>
              <a:chOff x="468995" y="2667000"/>
              <a:chExt cx="449107" cy="458171"/>
            </a:xfrm>
          </p:grpSpPr>
          <p:sp>
            <p:nvSpPr>
              <p:cNvPr id="312" name="Rectangle 311">
                <a:extLst>
                  <a:ext uri="{FF2B5EF4-FFF2-40B4-BE49-F238E27FC236}">
                    <a16:creationId xmlns:a16="http://schemas.microsoft.com/office/drawing/2014/main" id="{0B21A113-E6A1-CD4E-81E0-B6C49B4A4837}"/>
                  </a:ext>
                </a:extLst>
              </p:cNvPr>
              <p:cNvSpPr/>
              <p:nvPr/>
            </p:nvSpPr>
            <p:spPr bwMode="auto">
              <a:xfrm>
                <a:off x="468995" y="2667000"/>
                <a:ext cx="60954"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313" name="Straight Arrow Connector 215">
                <a:extLst>
                  <a:ext uri="{FF2B5EF4-FFF2-40B4-BE49-F238E27FC236}">
                    <a16:creationId xmlns:a16="http://schemas.microsoft.com/office/drawing/2014/main" id="{ADBFCBE0-7628-1040-A4FA-903E338D50AA}"/>
                  </a:ext>
                </a:extLst>
              </p:cNvPr>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 name="Rectangle 313">
                <a:extLst>
                  <a:ext uri="{FF2B5EF4-FFF2-40B4-BE49-F238E27FC236}">
                    <a16:creationId xmlns:a16="http://schemas.microsoft.com/office/drawing/2014/main" id="{54169E53-ECC0-2343-8E24-DE8DD18C9027}"/>
                  </a:ext>
                </a:extLst>
              </p:cNvPr>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5" name="Rectangle 314">
                <a:extLst>
                  <a:ext uri="{FF2B5EF4-FFF2-40B4-BE49-F238E27FC236}">
                    <a16:creationId xmlns:a16="http://schemas.microsoft.com/office/drawing/2014/main" id="{1B3CECA1-712C-6A4C-96EE-C01BD125882A}"/>
                  </a:ext>
                </a:extLst>
              </p:cNvPr>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6" name="Rectangle 315">
                <a:extLst>
                  <a:ext uri="{FF2B5EF4-FFF2-40B4-BE49-F238E27FC236}">
                    <a16:creationId xmlns:a16="http://schemas.microsoft.com/office/drawing/2014/main" id="{E18A8A28-F599-1541-8965-C0E4A739ACC0}"/>
                  </a:ext>
                </a:extLst>
              </p:cNvPr>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7" name="Rectangle 316">
                <a:extLst>
                  <a:ext uri="{FF2B5EF4-FFF2-40B4-BE49-F238E27FC236}">
                    <a16:creationId xmlns:a16="http://schemas.microsoft.com/office/drawing/2014/main" id="{0564C2C2-082A-B74F-9996-B2F64402B185}"/>
                  </a:ext>
                </a:extLst>
              </p:cNvPr>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8" name="Rectangle 317">
                <a:extLst>
                  <a:ext uri="{FF2B5EF4-FFF2-40B4-BE49-F238E27FC236}">
                    <a16:creationId xmlns:a16="http://schemas.microsoft.com/office/drawing/2014/main" id="{A0A218E8-8C94-ED4D-A7EB-F134CAD4ECCA}"/>
                  </a:ext>
                </a:extLst>
              </p:cNvPr>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9" name="Rectangle 318">
                <a:extLst>
                  <a:ext uri="{FF2B5EF4-FFF2-40B4-BE49-F238E27FC236}">
                    <a16:creationId xmlns:a16="http://schemas.microsoft.com/office/drawing/2014/main" id="{FE44D242-D157-4943-B503-D16CF071E0EA}"/>
                  </a:ext>
                </a:extLst>
              </p:cNvPr>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cxnSp>
          <p:nvCxnSpPr>
            <p:cNvPr id="231" name="Straight Arrow Connector 205">
              <a:extLst>
                <a:ext uri="{FF2B5EF4-FFF2-40B4-BE49-F238E27FC236}">
                  <a16:creationId xmlns:a16="http://schemas.microsoft.com/office/drawing/2014/main" id="{6AA737EF-E6CD-8147-BC6E-1E95E8F3FEAF}"/>
                </a:ext>
              </a:extLst>
            </p:cNvPr>
            <p:cNvCxnSpPr>
              <a:cxnSpLocks noChangeShapeType="1"/>
            </p:cNvCxnSpPr>
            <p:nvPr/>
          </p:nvCxnSpPr>
          <p:spPr bwMode="auto">
            <a:xfrm flipH="1">
              <a:off x="2290653" y="2956017"/>
              <a:ext cx="202474"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Straight Arrow Connector 205">
              <a:extLst>
                <a:ext uri="{FF2B5EF4-FFF2-40B4-BE49-F238E27FC236}">
                  <a16:creationId xmlns:a16="http://schemas.microsoft.com/office/drawing/2014/main" id="{2A399E86-415A-4B4F-AE90-33FAD751C7E6}"/>
                </a:ext>
              </a:extLst>
            </p:cNvPr>
            <p:cNvCxnSpPr>
              <a:cxnSpLocks noChangeShapeType="1"/>
            </p:cNvCxnSpPr>
            <p:nvPr/>
          </p:nvCxnSpPr>
          <p:spPr bwMode="auto">
            <a:xfrm>
              <a:off x="2040170" y="2956017"/>
              <a:ext cx="20606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Content Placeholder 6">
              <a:extLst>
                <a:ext uri="{FF2B5EF4-FFF2-40B4-BE49-F238E27FC236}">
                  <a16:creationId xmlns:a16="http://schemas.microsoft.com/office/drawing/2014/main" id="{D9D92D84-61ED-E547-AAE4-FF5191B67702}"/>
                </a:ext>
              </a:extLst>
            </p:cNvPr>
            <p:cNvSpPr txBox="1">
              <a:spLocks/>
            </p:cNvSpPr>
            <p:nvPr/>
          </p:nvSpPr>
          <p:spPr bwMode="auto">
            <a:xfrm>
              <a:off x="1933484" y="2705571"/>
              <a:ext cx="1456226" cy="2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a:solidFill>
                    <a:srgbClr val="7030A0"/>
                  </a:solidFill>
                  <a:latin typeface="+mn-lt"/>
                </a:rPr>
                <a:t>2.1ns,  476.3 MHz (1 ring bucket )</a:t>
              </a:r>
              <a:endParaRPr lang="en-US" altLang="en-US" sz="1200" dirty="0">
                <a:solidFill>
                  <a:srgbClr val="7030A0"/>
                </a:solidFill>
                <a:latin typeface="Times"/>
              </a:endParaRPr>
            </a:p>
          </p:txBody>
        </p:sp>
        <p:grpSp>
          <p:nvGrpSpPr>
            <p:cNvPr id="234" name="Group 233">
              <a:extLst>
                <a:ext uri="{FF2B5EF4-FFF2-40B4-BE49-F238E27FC236}">
                  <a16:creationId xmlns:a16="http://schemas.microsoft.com/office/drawing/2014/main" id="{D429DC7C-3194-C240-9F63-8D9715733B63}"/>
                </a:ext>
              </a:extLst>
            </p:cNvPr>
            <p:cNvGrpSpPr/>
            <p:nvPr/>
          </p:nvGrpSpPr>
          <p:grpSpPr>
            <a:xfrm>
              <a:off x="793271" y="2906566"/>
              <a:ext cx="310355" cy="327399"/>
              <a:chOff x="475488" y="2667000"/>
              <a:chExt cx="438912" cy="463014"/>
            </a:xfrm>
          </p:grpSpPr>
          <p:sp>
            <p:nvSpPr>
              <p:cNvPr id="304" name="Rectangle 303">
                <a:extLst>
                  <a:ext uri="{FF2B5EF4-FFF2-40B4-BE49-F238E27FC236}">
                    <a16:creationId xmlns:a16="http://schemas.microsoft.com/office/drawing/2014/main" id="{04231FED-4BEB-9C41-BE31-584AD407903C}"/>
                  </a:ext>
                </a:extLst>
              </p:cNvPr>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305" name="Straight Arrow Connector 215">
                <a:extLst>
                  <a:ext uri="{FF2B5EF4-FFF2-40B4-BE49-F238E27FC236}">
                    <a16:creationId xmlns:a16="http://schemas.microsoft.com/office/drawing/2014/main" id="{9841ED5D-7D70-7A4A-BA7B-3AACC7C6844D}"/>
                  </a:ext>
                </a:extLst>
              </p:cNvPr>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 name="Rectangle 305">
                <a:extLst>
                  <a:ext uri="{FF2B5EF4-FFF2-40B4-BE49-F238E27FC236}">
                    <a16:creationId xmlns:a16="http://schemas.microsoft.com/office/drawing/2014/main" id="{171A24C3-9168-0944-BED4-33B0D0DE5A87}"/>
                  </a:ext>
                </a:extLst>
              </p:cNvPr>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7" name="Rectangle 306">
                <a:extLst>
                  <a:ext uri="{FF2B5EF4-FFF2-40B4-BE49-F238E27FC236}">
                    <a16:creationId xmlns:a16="http://schemas.microsoft.com/office/drawing/2014/main" id="{97FDD5BC-5FA8-D74C-A6EA-5D8CF1AA9DDC}"/>
                  </a:ext>
                </a:extLst>
              </p:cNvPr>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8" name="Rectangle 307">
                <a:extLst>
                  <a:ext uri="{FF2B5EF4-FFF2-40B4-BE49-F238E27FC236}">
                    <a16:creationId xmlns:a16="http://schemas.microsoft.com/office/drawing/2014/main" id="{329B3595-3D2D-284A-8154-9F6B7152BC7F}"/>
                  </a:ext>
                </a:extLst>
              </p:cNvPr>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9" name="Rectangle 308">
                <a:extLst>
                  <a:ext uri="{FF2B5EF4-FFF2-40B4-BE49-F238E27FC236}">
                    <a16:creationId xmlns:a16="http://schemas.microsoft.com/office/drawing/2014/main" id="{1E6B5604-4868-B24A-86E9-DC8E3FD5D3B1}"/>
                  </a:ext>
                </a:extLst>
              </p:cNvPr>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0" name="Rectangle 309">
                <a:extLst>
                  <a:ext uri="{FF2B5EF4-FFF2-40B4-BE49-F238E27FC236}">
                    <a16:creationId xmlns:a16="http://schemas.microsoft.com/office/drawing/2014/main" id="{9E38F3D5-8675-704F-8DBC-8FF875437058}"/>
                  </a:ext>
                </a:extLst>
              </p:cNvPr>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11" name="Rectangle 310">
                <a:extLst>
                  <a:ext uri="{FF2B5EF4-FFF2-40B4-BE49-F238E27FC236}">
                    <a16:creationId xmlns:a16="http://schemas.microsoft.com/office/drawing/2014/main" id="{1FBA55DE-3078-BD4B-8CA1-0B55A1507D3B}"/>
                  </a:ext>
                </a:extLst>
              </p:cNvPr>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35" name="Group 234">
              <a:extLst>
                <a:ext uri="{FF2B5EF4-FFF2-40B4-BE49-F238E27FC236}">
                  <a16:creationId xmlns:a16="http://schemas.microsoft.com/office/drawing/2014/main" id="{FD51A479-1C84-5B4F-B664-B7741BFA44F6}"/>
                </a:ext>
              </a:extLst>
            </p:cNvPr>
            <p:cNvGrpSpPr/>
            <p:nvPr/>
          </p:nvGrpSpPr>
          <p:grpSpPr>
            <a:xfrm>
              <a:off x="1116558" y="2906566"/>
              <a:ext cx="310355" cy="327399"/>
              <a:chOff x="475488" y="2667000"/>
              <a:chExt cx="438912" cy="463014"/>
            </a:xfrm>
          </p:grpSpPr>
          <p:sp>
            <p:nvSpPr>
              <p:cNvPr id="296" name="Rectangle 295">
                <a:extLst>
                  <a:ext uri="{FF2B5EF4-FFF2-40B4-BE49-F238E27FC236}">
                    <a16:creationId xmlns:a16="http://schemas.microsoft.com/office/drawing/2014/main" id="{D187E406-8FB9-2F4E-B10E-DA1C741C947F}"/>
                  </a:ext>
                </a:extLst>
              </p:cNvPr>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97" name="Straight Arrow Connector 215">
                <a:extLst>
                  <a:ext uri="{FF2B5EF4-FFF2-40B4-BE49-F238E27FC236}">
                    <a16:creationId xmlns:a16="http://schemas.microsoft.com/office/drawing/2014/main" id="{CEF5DF54-1EEC-964E-96D3-FDF5F416D4D7}"/>
                  </a:ext>
                </a:extLst>
              </p:cNvPr>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8" name="Rectangle 297">
                <a:extLst>
                  <a:ext uri="{FF2B5EF4-FFF2-40B4-BE49-F238E27FC236}">
                    <a16:creationId xmlns:a16="http://schemas.microsoft.com/office/drawing/2014/main" id="{A8D9D7AC-2F14-E445-A41E-41A458734D8F}"/>
                  </a:ext>
                </a:extLst>
              </p:cNvPr>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9" name="Rectangle 298">
                <a:extLst>
                  <a:ext uri="{FF2B5EF4-FFF2-40B4-BE49-F238E27FC236}">
                    <a16:creationId xmlns:a16="http://schemas.microsoft.com/office/drawing/2014/main" id="{BC8940B4-98E8-A24F-A985-6D02AD4499A1}"/>
                  </a:ext>
                </a:extLst>
              </p:cNvPr>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0" name="Rectangle 299">
                <a:extLst>
                  <a:ext uri="{FF2B5EF4-FFF2-40B4-BE49-F238E27FC236}">
                    <a16:creationId xmlns:a16="http://schemas.microsoft.com/office/drawing/2014/main" id="{A858835F-7083-104A-9946-B0EBB29EB11E}"/>
                  </a:ext>
                </a:extLst>
              </p:cNvPr>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1" name="Rectangle 300">
                <a:extLst>
                  <a:ext uri="{FF2B5EF4-FFF2-40B4-BE49-F238E27FC236}">
                    <a16:creationId xmlns:a16="http://schemas.microsoft.com/office/drawing/2014/main" id="{056324CB-9624-7841-A2F9-81C141CA671F}"/>
                  </a:ext>
                </a:extLst>
              </p:cNvPr>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2" name="Rectangle 301">
                <a:extLst>
                  <a:ext uri="{FF2B5EF4-FFF2-40B4-BE49-F238E27FC236}">
                    <a16:creationId xmlns:a16="http://schemas.microsoft.com/office/drawing/2014/main" id="{E95FE294-B5D1-D645-80BE-DA7B8E8E4B7F}"/>
                  </a:ext>
                </a:extLst>
              </p:cNvPr>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303" name="Rectangle 302">
                <a:extLst>
                  <a:ext uri="{FF2B5EF4-FFF2-40B4-BE49-F238E27FC236}">
                    <a16:creationId xmlns:a16="http://schemas.microsoft.com/office/drawing/2014/main" id="{ED7CAD72-7806-F846-9817-C8DFB8D3E008}"/>
                  </a:ext>
                </a:extLst>
              </p:cNvPr>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36" name="Group 235">
              <a:extLst>
                <a:ext uri="{FF2B5EF4-FFF2-40B4-BE49-F238E27FC236}">
                  <a16:creationId xmlns:a16="http://schemas.microsoft.com/office/drawing/2014/main" id="{BF837799-FC30-064F-97B3-83B669C93EE7}"/>
                </a:ext>
              </a:extLst>
            </p:cNvPr>
            <p:cNvGrpSpPr/>
            <p:nvPr/>
          </p:nvGrpSpPr>
          <p:grpSpPr>
            <a:xfrm>
              <a:off x="1439845" y="2906566"/>
              <a:ext cx="318166" cy="327399"/>
              <a:chOff x="475488" y="2667000"/>
              <a:chExt cx="449958" cy="463014"/>
            </a:xfrm>
          </p:grpSpPr>
          <p:sp>
            <p:nvSpPr>
              <p:cNvPr id="288" name="Rectangle 287">
                <a:extLst>
                  <a:ext uri="{FF2B5EF4-FFF2-40B4-BE49-F238E27FC236}">
                    <a16:creationId xmlns:a16="http://schemas.microsoft.com/office/drawing/2014/main" id="{4DFBF6EF-3C3D-394E-9120-68B18CCC4215}"/>
                  </a:ext>
                </a:extLst>
              </p:cNvPr>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89" name="Straight Arrow Connector 215">
                <a:extLst>
                  <a:ext uri="{FF2B5EF4-FFF2-40B4-BE49-F238E27FC236}">
                    <a16:creationId xmlns:a16="http://schemas.microsoft.com/office/drawing/2014/main" id="{E125365E-E4A7-944D-A475-6687E114A9DC}"/>
                  </a:ext>
                </a:extLst>
              </p:cNvPr>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 name="Rectangle 289">
                <a:extLst>
                  <a:ext uri="{FF2B5EF4-FFF2-40B4-BE49-F238E27FC236}">
                    <a16:creationId xmlns:a16="http://schemas.microsoft.com/office/drawing/2014/main" id="{868C0394-3506-264F-A01A-56C339695684}"/>
                  </a:ext>
                </a:extLst>
              </p:cNvPr>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1" name="Rectangle 290">
                <a:extLst>
                  <a:ext uri="{FF2B5EF4-FFF2-40B4-BE49-F238E27FC236}">
                    <a16:creationId xmlns:a16="http://schemas.microsoft.com/office/drawing/2014/main" id="{208C7D4C-C10A-FC41-B4A8-FCE1CF21CEEA}"/>
                  </a:ext>
                </a:extLst>
              </p:cNvPr>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2" name="Rectangle 291">
                <a:extLst>
                  <a:ext uri="{FF2B5EF4-FFF2-40B4-BE49-F238E27FC236}">
                    <a16:creationId xmlns:a16="http://schemas.microsoft.com/office/drawing/2014/main" id="{BC955B28-7CED-C348-B507-D040DDB4CE0E}"/>
                  </a:ext>
                </a:extLst>
              </p:cNvPr>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3" name="Rectangle 292">
                <a:extLst>
                  <a:ext uri="{FF2B5EF4-FFF2-40B4-BE49-F238E27FC236}">
                    <a16:creationId xmlns:a16="http://schemas.microsoft.com/office/drawing/2014/main" id="{4EC28F1F-987A-BF4F-B74A-21672C9FA39E}"/>
                  </a:ext>
                </a:extLst>
              </p:cNvPr>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4" name="Rectangle 293">
                <a:extLst>
                  <a:ext uri="{FF2B5EF4-FFF2-40B4-BE49-F238E27FC236}">
                    <a16:creationId xmlns:a16="http://schemas.microsoft.com/office/drawing/2014/main" id="{0752C202-43CC-DD4A-8FA6-D7291046E2EE}"/>
                  </a:ext>
                </a:extLst>
              </p:cNvPr>
              <p:cNvSpPr/>
              <p:nvPr/>
            </p:nvSpPr>
            <p:spPr bwMode="auto">
              <a:xfrm>
                <a:off x="799710"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95" name="Rectangle 294">
                <a:extLst>
                  <a:ext uri="{FF2B5EF4-FFF2-40B4-BE49-F238E27FC236}">
                    <a16:creationId xmlns:a16="http://schemas.microsoft.com/office/drawing/2014/main" id="{CF11E62E-0B29-CA40-9152-E1E2BFA95D30}"/>
                  </a:ext>
                </a:extLst>
              </p:cNvPr>
              <p:cNvSpPr/>
              <p:nvPr/>
            </p:nvSpPr>
            <p:spPr bwMode="auto">
              <a:xfrm>
                <a:off x="864491"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37" name="Group 236">
              <a:extLst>
                <a:ext uri="{FF2B5EF4-FFF2-40B4-BE49-F238E27FC236}">
                  <a16:creationId xmlns:a16="http://schemas.microsoft.com/office/drawing/2014/main" id="{2C5AEF7D-376C-D040-8C43-3B8BF78F89F3}"/>
                </a:ext>
              </a:extLst>
            </p:cNvPr>
            <p:cNvGrpSpPr/>
            <p:nvPr/>
          </p:nvGrpSpPr>
          <p:grpSpPr>
            <a:xfrm>
              <a:off x="1978656" y="2906566"/>
              <a:ext cx="318166" cy="327399"/>
              <a:chOff x="475488" y="2667000"/>
              <a:chExt cx="449958" cy="463014"/>
            </a:xfrm>
          </p:grpSpPr>
          <p:sp>
            <p:nvSpPr>
              <p:cNvPr id="280" name="Rectangle 279">
                <a:extLst>
                  <a:ext uri="{FF2B5EF4-FFF2-40B4-BE49-F238E27FC236}">
                    <a16:creationId xmlns:a16="http://schemas.microsoft.com/office/drawing/2014/main" id="{566E3577-108D-CA43-B053-76DDFC829BBE}"/>
                  </a:ext>
                </a:extLst>
              </p:cNvPr>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81" name="Straight Arrow Connector 215">
                <a:extLst>
                  <a:ext uri="{FF2B5EF4-FFF2-40B4-BE49-F238E27FC236}">
                    <a16:creationId xmlns:a16="http://schemas.microsoft.com/office/drawing/2014/main" id="{4C0CA0C2-1CE9-4740-B9FF-C5F8F079D449}"/>
                  </a:ext>
                </a:extLst>
              </p:cNvPr>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Rectangle 281">
                <a:extLst>
                  <a:ext uri="{FF2B5EF4-FFF2-40B4-BE49-F238E27FC236}">
                    <a16:creationId xmlns:a16="http://schemas.microsoft.com/office/drawing/2014/main" id="{0B96EA58-6437-B741-B46C-756A5DD79BEE}"/>
                  </a:ext>
                </a:extLst>
              </p:cNvPr>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83" name="Rectangle 282">
                <a:extLst>
                  <a:ext uri="{FF2B5EF4-FFF2-40B4-BE49-F238E27FC236}">
                    <a16:creationId xmlns:a16="http://schemas.microsoft.com/office/drawing/2014/main" id="{0EE10EA8-D016-0744-85C0-15708F26C4FB}"/>
                  </a:ext>
                </a:extLst>
              </p:cNvPr>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84" name="Rectangle 283">
                <a:extLst>
                  <a:ext uri="{FF2B5EF4-FFF2-40B4-BE49-F238E27FC236}">
                    <a16:creationId xmlns:a16="http://schemas.microsoft.com/office/drawing/2014/main" id="{985A0F5C-D65C-6A43-A43B-8EAE8078FEDE}"/>
                  </a:ext>
                </a:extLst>
              </p:cNvPr>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85" name="Rectangle 284">
                <a:extLst>
                  <a:ext uri="{FF2B5EF4-FFF2-40B4-BE49-F238E27FC236}">
                    <a16:creationId xmlns:a16="http://schemas.microsoft.com/office/drawing/2014/main" id="{3CAA5352-7981-3049-A12A-A442175BEB73}"/>
                  </a:ext>
                </a:extLst>
              </p:cNvPr>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86" name="Rectangle 285">
                <a:extLst>
                  <a:ext uri="{FF2B5EF4-FFF2-40B4-BE49-F238E27FC236}">
                    <a16:creationId xmlns:a16="http://schemas.microsoft.com/office/drawing/2014/main" id="{5C6B61F0-2FE8-1E45-874D-4BC63E630B19}"/>
                  </a:ext>
                </a:extLst>
              </p:cNvPr>
              <p:cNvSpPr/>
              <p:nvPr/>
            </p:nvSpPr>
            <p:spPr bwMode="auto">
              <a:xfrm>
                <a:off x="799710"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87" name="Rectangle 286">
                <a:extLst>
                  <a:ext uri="{FF2B5EF4-FFF2-40B4-BE49-F238E27FC236}">
                    <a16:creationId xmlns:a16="http://schemas.microsoft.com/office/drawing/2014/main" id="{A4E8923B-DD2D-EE49-995F-AE544E2143D6}"/>
                  </a:ext>
                </a:extLst>
              </p:cNvPr>
              <p:cNvSpPr/>
              <p:nvPr/>
            </p:nvSpPr>
            <p:spPr bwMode="auto">
              <a:xfrm>
                <a:off x="864491"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40" name="Group 239">
              <a:extLst>
                <a:ext uri="{FF2B5EF4-FFF2-40B4-BE49-F238E27FC236}">
                  <a16:creationId xmlns:a16="http://schemas.microsoft.com/office/drawing/2014/main" id="{55EA3964-DBDE-4446-A90E-7F30D1905C0F}"/>
                </a:ext>
              </a:extLst>
            </p:cNvPr>
            <p:cNvGrpSpPr/>
            <p:nvPr/>
          </p:nvGrpSpPr>
          <p:grpSpPr>
            <a:xfrm>
              <a:off x="3523934" y="2902635"/>
              <a:ext cx="317564" cy="323975"/>
              <a:chOff x="468995" y="2667000"/>
              <a:chExt cx="449107" cy="458171"/>
            </a:xfrm>
          </p:grpSpPr>
          <p:sp>
            <p:nvSpPr>
              <p:cNvPr id="270" name="Rectangle 269">
                <a:extLst>
                  <a:ext uri="{FF2B5EF4-FFF2-40B4-BE49-F238E27FC236}">
                    <a16:creationId xmlns:a16="http://schemas.microsoft.com/office/drawing/2014/main" id="{59252788-D5DE-0D46-B9DA-42A4F8AAB185}"/>
                  </a:ext>
                </a:extLst>
              </p:cNvPr>
              <p:cNvSpPr/>
              <p:nvPr/>
            </p:nvSpPr>
            <p:spPr bwMode="auto">
              <a:xfrm>
                <a:off x="468995" y="2667000"/>
                <a:ext cx="60954"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71" name="Straight Arrow Connector 215">
                <a:extLst>
                  <a:ext uri="{FF2B5EF4-FFF2-40B4-BE49-F238E27FC236}">
                    <a16:creationId xmlns:a16="http://schemas.microsoft.com/office/drawing/2014/main" id="{F24D21E4-8DE6-D14F-ACA3-2EA523C3CB50}"/>
                  </a:ext>
                </a:extLst>
              </p:cNvPr>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2" name="Rectangle 271">
                <a:extLst>
                  <a:ext uri="{FF2B5EF4-FFF2-40B4-BE49-F238E27FC236}">
                    <a16:creationId xmlns:a16="http://schemas.microsoft.com/office/drawing/2014/main" id="{3B1EF99B-5F3A-774C-901F-80A4067A72CE}"/>
                  </a:ext>
                </a:extLst>
              </p:cNvPr>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73" name="Rectangle 272">
                <a:extLst>
                  <a:ext uri="{FF2B5EF4-FFF2-40B4-BE49-F238E27FC236}">
                    <a16:creationId xmlns:a16="http://schemas.microsoft.com/office/drawing/2014/main" id="{D2978952-9DE3-F047-B95D-B8AC6327999B}"/>
                  </a:ext>
                </a:extLst>
              </p:cNvPr>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74" name="Rectangle 273">
                <a:extLst>
                  <a:ext uri="{FF2B5EF4-FFF2-40B4-BE49-F238E27FC236}">
                    <a16:creationId xmlns:a16="http://schemas.microsoft.com/office/drawing/2014/main" id="{A6313BFB-0460-B241-8F53-FD9B673AB14D}"/>
                  </a:ext>
                </a:extLst>
              </p:cNvPr>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75" name="Rectangle 274">
                <a:extLst>
                  <a:ext uri="{FF2B5EF4-FFF2-40B4-BE49-F238E27FC236}">
                    <a16:creationId xmlns:a16="http://schemas.microsoft.com/office/drawing/2014/main" id="{44B1CEBD-2176-C148-9E55-329C0F5469BC}"/>
                  </a:ext>
                </a:extLst>
              </p:cNvPr>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76" name="Rectangle 275">
                <a:extLst>
                  <a:ext uri="{FF2B5EF4-FFF2-40B4-BE49-F238E27FC236}">
                    <a16:creationId xmlns:a16="http://schemas.microsoft.com/office/drawing/2014/main" id="{34C7E698-4BC7-D54C-AA86-245F6D896A14}"/>
                  </a:ext>
                </a:extLst>
              </p:cNvPr>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77" name="Rectangle 276">
                <a:extLst>
                  <a:ext uri="{FF2B5EF4-FFF2-40B4-BE49-F238E27FC236}">
                    <a16:creationId xmlns:a16="http://schemas.microsoft.com/office/drawing/2014/main" id="{165F4036-2C1D-F544-ABA8-FF6691CFAAF4}"/>
                  </a:ext>
                </a:extLst>
              </p:cNvPr>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41" name="Group 240">
              <a:extLst>
                <a:ext uri="{FF2B5EF4-FFF2-40B4-BE49-F238E27FC236}">
                  <a16:creationId xmlns:a16="http://schemas.microsoft.com/office/drawing/2014/main" id="{AE55DCFE-900E-6F4F-8360-41D95939C245}"/>
                </a:ext>
              </a:extLst>
            </p:cNvPr>
            <p:cNvGrpSpPr/>
            <p:nvPr/>
          </p:nvGrpSpPr>
          <p:grpSpPr>
            <a:xfrm>
              <a:off x="3852790" y="2902063"/>
              <a:ext cx="317564" cy="323975"/>
              <a:chOff x="468995" y="2667000"/>
              <a:chExt cx="449107" cy="458171"/>
            </a:xfrm>
          </p:grpSpPr>
          <p:sp>
            <p:nvSpPr>
              <p:cNvPr id="262" name="Rectangle 261">
                <a:extLst>
                  <a:ext uri="{FF2B5EF4-FFF2-40B4-BE49-F238E27FC236}">
                    <a16:creationId xmlns:a16="http://schemas.microsoft.com/office/drawing/2014/main" id="{DEE21608-1127-D043-8592-AA92F122F703}"/>
                  </a:ext>
                </a:extLst>
              </p:cNvPr>
              <p:cNvSpPr/>
              <p:nvPr/>
            </p:nvSpPr>
            <p:spPr bwMode="auto">
              <a:xfrm>
                <a:off x="468995" y="2667000"/>
                <a:ext cx="60954"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63" name="Straight Arrow Connector 215">
                <a:extLst>
                  <a:ext uri="{FF2B5EF4-FFF2-40B4-BE49-F238E27FC236}">
                    <a16:creationId xmlns:a16="http://schemas.microsoft.com/office/drawing/2014/main" id="{D9BA1A4A-65CF-CB42-A268-DFEDAD7BB9EC}"/>
                  </a:ext>
                </a:extLst>
              </p:cNvPr>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 name="Rectangle 263">
                <a:extLst>
                  <a:ext uri="{FF2B5EF4-FFF2-40B4-BE49-F238E27FC236}">
                    <a16:creationId xmlns:a16="http://schemas.microsoft.com/office/drawing/2014/main" id="{440C77A3-0C23-0644-8E53-48D1600AB22A}"/>
                  </a:ext>
                </a:extLst>
              </p:cNvPr>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5" name="Rectangle 264">
                <a:extLst>
                  <a:ext uri="{FF2B5EF4-FFF2-40B4-BE49-F238E27FC236}">
                    <a16:creationId xmlns:a16="http://schemas.microsoft.com/office/drawing/2014/main" id="{75807638-3A15-2C43-B3D2-B4FF9889C7F7}"/>
                  </a:ext>
                </a:extLst>
              </p:cNvPr>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6" name="Rectangle 265">
                <a:extLst>
                  <a:ext uri="{FF2B5EF4-FFF2-40B4-BE49-F238E27FC236}">
                    <a16:creationId xmlns:a16="http://schemas.microsoft.com/office/drawing/2014/main" id="{CA1CD1D5-D733-7E4E-8AD2-3E198E0C1FD7}"/>
                  </a:ext>
                </a:extLst>
              </p:cNvPr>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7" name="Rectangle 266">
                <a:extLst>
                  <a:ext uri="{FF2B5EF4-FFF2-40B4-BE49-F238E27FC236}">
                    <a16:creationId xmlns:a16="http://schemas.microsoft.com/office/drawing/2014/main" id="{7DC3BDE9-8B60-E043-B77D-B84B3F4819F6}"/>
                  </a:ext>
                </a:extLst>
              </p:cNvPr>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8" name="Rectangle 267">
                <a:extLst>
                  <a:ext uri="{FF2B5EF4-FFF2-40B4-BE49-F238E27FC236}">
                    <a16:creationId xmlns:a16="http://schemas.microsoft.com/office/drawing/2014/main" id="{30145704-3130-2941-84DA-BF5968D4DB20}"/>
                  </a:ext>
                </a:extLst>
              </p:cNvPr>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9" name="Rectangle 268">
                <a:extLst>
                  <a:ext uri="{FF2B5EF4-FFF2-40B4-BE49-F238E27FC236}">
                    <a16:creationId xmlns:a16="http://schemas.microsoft.com/office/drawing/2014/main" id="{A0C65BE6-1682-E34B-A6CD-C1D158FE8F0C}"/>
                  </a:ext>
                </a:extLst>
              </p:cNvPr>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nvGrpSpPr>
            <p:cNvPr id="242" name="Group 241">
              <a:extLst>
                <a:ext uri="{FF2B5EF4-FFF2-40B4-BE49-F238E27FC236}">
                  <a16:creationId xmlns:a16="http://schemas.microsoft.com/office/drawing/2014/main" id="{3A2C837F-5E00-294D-B8A9-8C7F8A46A3D1}"/>
                </a:ext>
              </a:extLst>
            </p:cNvPr>
            <p:cNvGrpSpPr/>
            <p:nvPr/>
          </p:nvGrpSpPr>
          <p:grpSpPr>
            <a:xfrm>
              <a:off x="4176077" y="2906632"/>
              <a:ext cx="317564" cy="323975"/>
              <a:chOff x="468995" y="2667000"/>
              <a:chExt cx="449107" cy="458171"/>
            </a:xfrm>
          </p:grpSpPr>
          <p:sp>
            <p:nvSpPr>
              <p:cNvPr id="254" name="Rectangle 253">
                <a:extLst>
                  <a:ext uri="{FF2B5EF4-FFF2-40B4-BE49-F238E27FC236}">
                    <a16:creationId xmlns:a16="http://schemas.microsoft.com/office/drawing/2014/main" id="{203A80D9-DE01-F94D-BA8F-2100E21CFAA2}"/>
                  </a:ext>
                </a:extLst>
              </p:cNvPr>
              <p:cNvSpPr/>
              <p:nvPr/>
            </p:nvSpPr>
            <p:spPr bwMode="auto">
              <a:xfrm>
                <a:off x="468995" y="2667000"/>
                <a:ext cx="60954"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55" name="Straight Arrow Connector 215">
                <a:extLst>
                  <a:ext uri="{FF2B5EF4-FFF2-40B4-BE49-F238E27FC236}">
                    <a16:creationId xmlns:a16="http://schemas.microsoft.com/office/drawing/2014/main" id="{41BA1F49-7249-3342-B358-BFC387F72815}"/>
                  </a:ext>
                </a:extLst>
              </p:cNvPr>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 name="Rectangle 255">
                <a:extLst>
                  <a:ext uri="{FF2B5EF4-FFF2-40B4-BE49-F238E27FC236}">
                    <a16:creationId xmlns:a16="http://schemas.microsoft.com/office/drawing/2014/main" id="{6CA3CE87-0847-3047-8766-8B17CB0B9B43}"/>
                  </a:ext>
                </a:extLst>
              </p:cNvPr>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7" name="Rectangle 256">
                <a:extLst>
                  <a:ext uri="{FF2B5EF4-FFF2-40B4-BE49-F238E27FC236}">
                    <a16:creationId xmlns:a16="http://schemas.microsoft.com/office/drawing/2014/main" id="{FDF37D20-D10C-3A44-ABEC-063BA81A8BF5}"/>
                  </a:ext>
                </a:extLst>
              </p:cNvPr>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8" name="Rectangle 257">
                <a:extLst>
                  <a:ext uri="{FF2B5EF4-FFF2-40B4-BE49-F238E27FC236}">
                    <a16:creationId xmlns:a16="http://schemas.microsoft.com/office/drawing/2014/main" id="{04BC620F-232E-BA49-B59D-34822DAA2D18}"/>
                  </a:ext>
                </a:extLst>
              </p:cNvPr>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9" name="Rectangle 258">
                <a:extLst>
                  <a:ext uri="{FF2B5EF4-FFF2-40B4-BE49-F238E27FC236}">
                    <a16:creationId xmlns:a16="http://schemas.microsoft.com/office/drawing/2014/main" id="{359AA130-DE29-4C4A-88F1-A23B47CDC999}"/>
                  </a:ext>
                </a:extLst>
              </p:cNvPr>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0" name="Rectangle 259">
                <a:extLst>
                  <a:ext uri="{FF2B5EF4-FFF2-40B4-BE49-F238E27FC236}">
                    <a16:creationId xmlns:a16="http://schemas.microsoft.com/office/drawing/2014/main" id="{309733E2-E389-0F4D-BA1E-E0B9E26387CC}"/>
                  </a:ext>
                </a:extLst>
              </p:cNvPr>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61" name="Rectangle 260">
                <a:extLst>
                  <a:ext uri="{FF2B5EF4-FFF2-40B4-BE49-F238E27FC236}">
                    <a16:creationId xmlns:a16="http://schemas.microsoft.com/office/drawing/2014/main" id="{44000E0F-9738-344D-A74F-D750D45705CA}"/>
                  </a:ext>
                </a:extLst>
              </p:cNvPr>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cxnSp>
          <p:nvCxnSpPr>
            <p:cNvPr id="243" name="Straight Arrow Connector 221">
              <a:extLst>
                <a:ext uri="{FF2B5EF4-FFF2-40B4-BE49-F238E27FC236}">
                  <a16:creationId xmlns:a16="http://schemas.microsoft.com/office/drawing/2014/main" id="{3B85957E-5739-E146-84F6-202EF3110D88}"/>
                </a:ext>
              </a:extLst>
            </p:cNvPr>
            <p:cNvCxnSpPr>
              <a:cxnSpLocks noChangeShapeType="1"/>
            </p:cNvCxnSpPr>
            <p:nvPr/>
          </p:nvCxnSpPr>
          <p:spPr bwMode="auto">
            <a:xfrm flipH="1" flipV="1">
              <a:off x="4203903" y="3016619"/>
              <a:ext cx="172232" cy="166"/>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Straight Arrow Connector 220">
              <a:extLst>
                <a:ext uri="{FF2B5EF4-FFF2-40B4-BE49-F238E27FC236}">
                  <a16:creationId xmlns:a16="http://schemas.microsoft.com/office/drawing/2014/main" id="{E8DF08DA-FFDA-9946-A434-E0FDBA42C548}"/>
                </a:ext>
              </a:extLst>
            </p:cNvPr>
            <p:cNvCxnSpPr>
              <a:cxnSpLocks noChangeShapeType="1"/>
            </p:cNvCxnSpPr>
            <p:nvPr/>
          </p:nvCxnSpPr>
          <p:spPr bwMode="auto">
            <a:xfrm>
              <a:off x="4037826" y="3015214"/>
              <a:ext cx="152662"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5" name="Group 244">
              <a:extLst>
                <a:ext uri="{FF2B5EF4-FFF2-40B4-BE49-F238E27FC236}">
                  <a16:creationId xmlns:a16="http://schemas.microsoft.com/office/drawing/2014/main" id="{28DB2E22-65FA-B54F-A06D-33B05D6ACBAA}"/>
                </a:ext>
              </a:extLst>
            </p:cNvPr>
            <p:cNvGrpSpPr/>
            <p:nvPr/>
          </p:nvGrpSpPr>
          <p:grpSpPr>
            <a:xfrm>
              <a:off x="4826099" y="2890442"/>
              <a:ext cx="317564" cy="323975"/>
              <a:chOff x="468995" y="2667000"/>
              <a:chExt cx="449107" cy="458171"/>
            </a:xfrm>
          </p:grpSpPr>
          <p:sp>
            <p:nvSpPr>
              <p:cNvPr id="246" name="Rectangle 245">
                <a:extLst>
                  <a:ext uri="{FF2B5EF4-FFF2-40B4-BE49-F238E27FC236}">
                    <a16:creationId xmlns:a16="http://schemas.microsoft.com/office/drawing/2014/main" id="{B4E947E2-B2D6-A645-B995-61857611764E}"/>
                  </a:ext>
                </a:extLst>
              </p:cNvPr>
              <p:cNvSpPr/>
              <p:nvPr/>
            </p:nvSpPr>
            <p:spPr bwMode="auto">
              <a:xfrm>
                <a:off x="468995" y="2667000"/>
                <a:ext cx="60954"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cxnSp>
            <p:nvCxnSpPr>
              <p:cNvPr id="247" name="Straight Arrow Connector 215">
                <a:extLst>
                  <a:ext uri="{FF2B5EF4-FFF2-40B4-BE49-F238E27FC236}">
                    <a16:creationId xmlns:a16="http://schemas.microsoft.com/office/drawing/2014/main" id="{773C6EE4-1B0F-C546-8C8D-07B87F7E5C8E}"/>
                  </a:ext>
                </a:extLst>
              </p:cNvPr>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 name="Rectangle 247">
                <a:extLst>
                  <a:ext uri="{FF2B5EF4-FFF2-40B4-BE49-F238E27FC236}">
                    <a16:creationId xmlns:a16="http://schemas.microsoft.com/office/drawing/2014/main" id="{817695BA-6DB7-0646-BFF9-283EEE3413C7}"/>
                  </a:ext>
                </a:extLst>
              </p:cNvPr>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49" name="Rectangle 248">
                <a:extLst>
                  <a:ext uri="{FF2B5EF4-FFF2-40B4-BE49-F238E27FC236}">
                    <a16:creationId xmlns:a16="http://schemas.microsoft.com/office/drawing/2014/main" id="{123E58AF-96FC-1042-986E-CED796EE3AAA}"/>
                  </a:ext>
                </a:extLst>
              </p:cNvPr>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0" name="Rectangle 249">
                <a:extLst>
                  <a:ext uri="{FF2B5EF4-FFF2-40B4-BE49-F238E27FC236}">
                    <a16:creationId xmlns:a16="http://schemas.microsoft.com/office/drawing/2014/main" id="{E872C6D7-3D25-9340-BB7E-5067D5AF55CC}"/>
                  </a:ext>
                </a:extLst>
              </p:cNvPr>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1" name="Rectangle 250">
                <a:extLst>
                  <a:ext uri="{FF2B5EF4-FFF2-40B4-BE49-F238E27FC236}">
                    <a16:creationId xmlns:a16="http://schemas.microsoft.com/office/drawing/2014/main" id="{7DDC0FC5-CB16-9248-AC34-21D55C09C62E}"/>
                  </a:ext>
                </a:extLst>
              </p:cNvPr>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2" name="Rectangle 251">
                <a:extLst>
                  <a:ext uri="{FF2B5EF4-FFF2-40B4-BE49-F238E27FC236}">
                    <a16:creationId xmlns:a16="http://schemas.microsoft.com/office/drawing/2014/main" id="{691A2D96-F9F5-894C-B052-1F37328F3B61}"/>
                  </a:ext>
                </a:extLst>
              </p:cNvPr>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sp>
            <p:nvSpPr>
              <p:cNvPr id="253" name="Rectangle 252">
                <a:extLst>
                  <a:ext uri="{FF2B5EF4-FFF2-40B4-BE49-F238E27FC236}">
                    <a16:creationId xmlns:a16="http://schemas.microsoft.com/office/drawing/2014/main" id="{2FAFAD33-F5B1-E34A-85CF-30097CD7C580}"/>
                  </a:ext>
                </a:extLst>
              </p:cNvPr>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Times"/>
                </a:endParaRPr>
              </a:p>
            </p:txBody>
          </p:sp>
        </p:grpSp>
      </p:grpSp>
      <p:sp>
        <p:nvSpPr>
          <p:cNvPr id="332" name="TextBox 331">
            <a:extLst>
              <a:ext uri="{FF2B5EF4-FFF2-40B4-BE49-F238E27FC236}">
                <a16:creationId xmlns:a16="http://schemas.microsoft.com/office/drawing/2014/main" id="{E53724E9-F804-DF4D-9F80-D77ABBE4F909}"/>
              </a:ext>
            </a:extLst>
          </p:cNvPr>
          <p:cNvSpPr txBox="1"/>
          <p:nvPr/>
        </p:nvSpPr>
        <p:spPr>
          <a:xfrm>
            <a:off x="2919590" y="1216943"/>
            <a:ext cx="5263598" cy="369332"/>
          </a:xfrm>
          <a:prstGeom prst="rect">
            <a:avLst/>
          </a:prstGeom>
          <a:noFill/>
        </p:spPr>
        <p:txBody>
          <a:bodyPr wrap="square" rtlCol="0">
            <a:spAutoFit/>
          </a:bodyPr>
          <a:lstStyle/>
          <a:p>
            <a:r>
              <a:rPr lang="en-US" dirty="0">
                <a:solidFill>
                  <a:srgbClr val="000000"/>
                </a:solidFill>
              </a:rPr>
              <a:t>Mid-cycle 1, inject the 1</a:t>
            </a:r>
            <a:r>
              <a:rPr lang="en-US" baseline="30000" dirty="0">
                <a:solidFill>
                  <a:srgbClr val="000000"/>
                </a:solidFill>
              </a:rPr>
              <a:t>st</a:t>
            </a:r>
            <a:r>
              <a:rPr lang="en-US" dirty="0">
                <a:solidFill>
                  <a:srgbClr val="000000"/>
                </a:solidFill>
              </a:rPr>
              <a:t> of every 7 buckets in the ring</a:t>
            </a:r>
          </a:p>
        </p:txBody>
      </p:sp>
      <p:cxnSp>
        <p:nvCxnSpPr>
          <p:cNvPr id="414" name="Straight Arrow Connector 194">
            <a:extLst>
              <a:ext uri="{FF2B5EF4-FFF2-40B4-BE49-F238E27FC236}">
                <a16:creationId xmlns:a16="http://schemas.microsoft.com/office/drawing/2014/main" id="{016A7878-9015-DF48-B1ED-51D28287CEC3}"/>
              </a:ext>
            </a:extLst>
          </p:cNvPr>
          <p:cNvCxnSpPr>
            <a:cxnSpLocks noChangeShapeType="1"/>
          </p:cNvCxnSpPr>
          <p:nvPr/>
        </p:nvCxnSpPr>
        <p:spPr bwMode="auto">
          <a:xfrm flipV="1">
            <a:off x="4241243" y="4158053"/>
            <a:ext cx="636346" cy="2"/>
          </a:xfrm>
          <a:prstGeom prst="straightConnector1">
            <a:avLst/>
          </a:prstGeom>
          <a:noFill/>
          <a:ln w="9525" algn="ctr">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 name="Straight Arrow Connector 194">
            <a:extLst>
              <a:ext uri="{FF2B5EF4-FFF2-40B4-BE49-F238E27FC236}">
                <a16:creationId xmlns:a16="http://schemas.microsoft.com/office/drawing/2014/main" id="{2C3659C3-77B2-4247-A3C4-C625DA254B77}"/>
              </a:ext>
            </a:extLst>
          </p:cNvPr>
          <p:cNvCxnSpPr>
            <a:cxnSpLocks noChangeShapeType="1"/>
          </p:cNvCxnSpPr>
          <p:nvPr/>
        </p:nvCxnSpPr>
        <p:spPr bwMode="auto">
          <a:xfrm flipV="1">
            <a:off x="5105682" y="4159796"/>
            <a:ext cx="636347" cy="2"/>
          </a:xfrm>
          <a:prstGeom prst="straightConnector1">
            <a:avLst/>
          </a:prstGeom>
          <a:noFill/>
          <a:ln w="9525" algn="ctr">
            <a:solidFill>
              <a:schemeClr val="tx1"/>
            </a:solidFill>
            <a:round/>
            <a:headEnd type="none"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6" name="Content Placeholder 6">
            <a:extLst>
              <a:ext uri="{FF2B5EF4-FFF2-40B4-BE49-F238E27FC236}">
                <a16:creationId xmlns:a16="http://schemas.microsoft.com/office/drawing/2014/main" id="{33A66B68-767D-2C4B-9A1C-3BAFFF0A02BD}"/>
              </a:ext>
            </a:extLst>
          </p:cNvPr>
          <p:cNvSpPr txBox="1">
            <a:spLocks/>
          </p:cNvSpPr>
          <p:nvPr/>
        </p:nvSpPr>
        <p:spPr bwMode="auto">
          <a:xfrm>
            <a:off x="4191768" y="4255208"/>
            <a:ext cx="1634931" cy="34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l-GR" altLang="en-US" sz="1400" dirty="0">
                <a:solidFill>
                  <a:srgbClr val="000000"/>
                </a:solidFill>
                <a:latin typeface="+mn-lt"/>
              </a:rPr>
              <a:t>τ</a:t>
            </a:r>
            <a:r>
              <a:rPr lang="en-US" altLang="en-US" sz="1400" baseline="-25000" dirty="0">
                <a:solidFill>
                  <a:srgbClr val="000000"/>
                </a:solidFill>
                <a:latin typeface="+mn-lt"/>
              </a:rPr>
              <a:t>w</a:t>
            </a:r>
            <a:r>
              <a:rPr lang="en-US" altLang="en-US" sz="1400" dirty="0">
                <a:solidFill>
                  <a:srgbClr val="000000"/>
                </a:solidFill>
                <a:latin typeface="+mn-lt"/>
              </a:rPr>
              <a:t> = 0.</a:t>
            </a:r>
            <a:r>
              <a:rPr lang="en-US" altLang="zh-CN" sz="1400" dirty="0">
                <a:solidFill>
                  <a:srgbClr val="000000"/>
                </a:solidFill>
                <a:latin typeface="+mn-lt"/>
              </a:rPr>
              <a:t>06</a:t>
            </a:r>
            <a:r>
              <a:rPr lang="en-US" altLang="en-US" sz="1400" dirty="0">
                <a:solidFill>
                  <a:srgbClr val="000000"/>
                </a:solidFill>
                <a:latin typeface="+mn-lt"/>
              </a:rPr>
              <a:t>-</a:t>
            </a:r>
            <a:r>
              <a:rPr lang="en-US" altLang="zh-CN" sz="1400" dirty="0">
                <a:solidFill>
                  <a:srgbClr val="000000"/>
                </a:solidFill>
                <a:latin typeface="+mn-lt"/>
              </a:rPr>
              <a:t>8</a:t>
            </a:r>
            <a:r>
              <a:rPr lang="en-US" altLang="en-US" sz="1400" dirty="0">
                <a:solidFill>
                  <a:srgbClr val="000000"/>
                </a:solidFill>
                <a:latin typeface="+mn-lt"/>
              </a:rPr>
              <a:t> s</a:t>
            </a:r>
          </a:p>
        </p:txBody>
      </p:sp>
      <p:cxnSp>
        <p:nvCxnSpPr>
          <p:cNvPr id="417" name="Straight Arrow Connector 194">
            <a:extLst>
              <a:ext uri="{FF2B5EF4-FFF2-40B4-BE49-F238E27FC236}">
                <a16:creationId xmlns:a16="http://schemas.microsoft.com/office/drawing/2014/main" id="{90F960F4-231C-484B-8B0B-B3BC8007CA36}"/>
              </a:ext>
            </a:extLst>
          </p:cNvPr>
          <p:cNvCxnSpPr>
            <a:cxnSpLocks noChangeShapeType="1"/>
          </p:cNvCxnSpPr>
          <p:nvPr/>
        </p:nvCxnSpPr>
        <p:spPr bwMode="auto">
          <a:xfrm flipV="1">
            <a:off x="8774268" y="4161595"/>
            <a:ext cx="636346" cy="2"/>
          </a:xfrm>
          <a:prstGeom prst="straightConnector1">
            <a:avLst/>
          </a:prstGeom>
          <a:noFill/>
          <a:ln w="9525" algn="ctr">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 name="Straight Arrow Connector 194">
            <a:extLst>
              <a:ext uri="{FF2B5EF4-FFF2-40B4-BE49-F238E27FC236}">
                <a16:creationId xmlns:a16="http://schemas.microsoft.com/office/drawing/2014/main" id="{222E38C2-D39F-C94B-87B4-D20B87C997B3}"/>
              </a:ext>
            </a:extLst>
          </p:cNvPr>
          <p:cNvCxnSpPr>
            <a:cxnSpLocks noChangeShapeType="1"/>
          </p:cNvCxnSpPr>
          <p:nvPr/>
        </p:nvCxnSpPr>
        <p:spPr bwMode="auto">
          <a:xfrm flipV="1">
            <a:off x="9617441" y="4163338"/>
            <a:ext cx="636347" cy="2"/>
          </a:xfrm>
          <a:prstGeom prst="straightConnector1">
            <a:avLst/>
          </a:prstGeom>
          <a:noFill/>
          <a:ln w="9525" algn="ctr">
            <a:solidFill>
              <a:schemeClr val="tx1"/>
            </a:solidFill>
            <a:round/>
            <a:headEnd type="none"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 name="Content Placeholder 6">
            <a:extLst>
              <a:ext uri="{FF2B5EF4-FFF2-40B4-BE49-F238E27FC236}">
                <a16:creationId xmlns:a16="http://schemas.microsoft.com/office/drawing/2014/main" id="{ADDD7BE4-E242-294A-8F2C-BB31E88044F0}"/>
              </a:ext>
            </a:extLst>
          </p:cNvPr>
          <p:cNvSpPr txBox="1">
            <a:spLocks/>
          </p:cNvSpPr>
          <p:nvPr/>
        </p:nvSpPr>
        <p:spPr bwMode="auto">
          <a:xfrm>
            <a:off x="8809854" y="4258750"/>
            <a:ext cx="1530111"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l-GR" altLang="en-US" sz="1400" dirty="0">
                <a:solidFill>
                  <a:srgbClr val="000000"/>
                </a:solidFill>
                <a:latin typeface="+mn-lt"/>
              </a:rPr>
              <a:t>τ</a:t>
            </a:r>
            <a:r>
              <a:rPr lang="en-US" altLang="en-US" sz="1400" baseline="-25000" dirty="0">
                <a:solidFill>
                  <a:srgbClr val="000000"/>
                </a:solidFill>
                <a:latin typeface="+mn-lt"/>
              </a:rPr>
              <a:t>w</a:t>
            </a:r>
            <a:r>
              <a:rPr lang="en-US" altLang="en-US" sz="1400" dirty="0">
                <a:solidFill>
                  <a:srgbClr val="000000"/>
                </a:solidFill>
                <a:latin typeface="+mn-lt"/>
              </a:rPr>
              <a:t> = 0.</a:t>
            </a:r>
            <a:r>
              <a:rPr lang="en-US" altLang="zh-CN" sz="1400" dirty="0">
                <a:solidFill>
                  <a:srgbClr val="000000"/>
                </a:solidFill>
                <a:latin typeface="+mn-lt"/>
              </a:rPr>
              <a:t>06-8</a:t>
            </a:r>
            <a:r>
              <a:rPr lang="en-US" altLang="en-US" sz="1400" dirty="0">
                <a:solidFill>
                  <a:srgbClr val="000000"/>
                </a:solidFill>
                <a:latin typeface="+mn-lt"/>
              </a:rPr>
              <a:t> s</a:t>
            </a:r>
          </a:p>
        </p:txBody>
      </p:sp>
      <p:cxnSp>
        <p:nvCxnSpPr>
          <p:cNvPr id="422" name="Straight Connector 421">
            <a:extLst>
              <a:ext uri="{FF2B5EF4-FFF2-40B4-BE49-F238E27FC236}">
                <a16:creationId xmlns:a16="http://schemas.microsoft.com/office/drawing/2014/main" id="{8C96E8C6-AC3D-074D-98B0-84E09114B432}"/>
              </a:ext>
            </a:extLst>
          </p:cNvPr>
          <p:cNvCxnSpPr>
            <a:cxnSpLocks/>
          </p:cNvCxnSpPr>
          <p:nvPr/>
        </p:nvCxnSpPr>
        <p:spPr>
          <a:xfrm flipH="1">
            <a:off x="4834752" y="4072403"/>
            <a:ext cx="96002" cy="185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23C70E0F-3C90-B149-81BA-D9E95022BBC8}"/>
              </a:ext>
            </a:extLst>
          </p:cNvPr>
          <p:cNvCxnSpPr>
            <a:cxnSpLocks/>
          </p:cNvCxnSpPr>
          <p:nvPr/>
        </p:nvCxnSpPr>
        <p:spPr>
          <a:xfrm flipH="1">
            <a:off x="5029684" y="4086574"/>
            <a:ext cx="96002" cy="185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D5C5E46-283B-C146-A68D-B1A070A5B796}"/>
              </a:ext>
            </a:extLst>
          </p:cNvPr>
          <p:cNvCxnSpPr>
            <a:cxnSpLocks/>
          </p:cNvCxnSpPr>
          <p:nvPr/>
        </p:nvCxnSpPr>
        <p:spPr>
          <a:xfrm flipH="1">
            <a:off x="9378406" y="4065313"/>
            <a:ext cx="96002" cy="185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FB60876-8AB7-9C4F-9051-419DAD63AAAE}"/>
              </a:ext>
            </a:extLst>
          </p:cNvPr>
          <p:cNvCxnSpPr>
            <a:cxnSpLocks/>
          </p:cNvCxnSpPr>
          <p:nvPr/>
        </p:nvCxnSpPr>
        <p:spPr>
          <a:xfrm flipH="1">
            <a:off x="9573338" y="4079484"/>
            <a:ext cx="96002" cy="185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B2AE39-3B4D-F042-9986-EFDE8CE5D149}"/>
              </a:ext>
            </a:extLst>
          </p:cNvPr>
          <p:cNvCxnSpPr/>
          <p:nvPr/>
        </p:nvCxnSpPr>
        <p:spPr>
          <a:xfrm flipV="1">
            <a:off x="5023037" y="4591156"/>
            <a:ext cx="0" cy="472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FCBD3-F96B-4149-BC44-41F58432265A}"/>
              </a:ext>
            </a:extLst>
          </p:cNvPr>
          <p:cNvSpPr txBox="1"/>
          <p:nvPr/>
        </p:nvSpPr>
        <p:spPr>
          <a:xfrm>
            <a:off x="3813454" y="5111101"/>
            <a:ext cx="3816465" cy="369332"/>
          </a:xfrm>
          <a:prstGeom prst="rect">
            <a:avLst/>
          </a:prstGeom>
          <a:noFill/>
        </p:spPr>
        <p:txBody>
          <a:bodyPr wrap="square" rtlCol="0">
            <a:spAutoFit/>
          </a:bodyPr>
          <a:lstStyle/>
          <a:p>
            <a:r>
              <a:rPr lang="en-US" dirty="0"/>
              <a:t>Determined by 85% polarization </a:t>
            </a:r>
          </a:p>
        </p:txBody>
      </p:sp>
      <p:cxnSp>
        <p:nvCxnSpPr>
          <p:cNvPr id="10" name="Straight Arrow Connector 9">
            <a:extLst>
              <a:ext uri="{FF2B5EF4-FFF2-40B4-BE49-F238E27FC236}">
                <a16:creationId xmlns:a16="http://schemas.microsoft.com/office/drawing/2014/main" id="{295E3112-C58D-1840-8EF1-37C543C069FC}"/>
              </a:ext>
            </a:extLst>
          </p:cNvPr>
          <p:cNvCxnSpPr/>
          <p:nvPr/>
        </p:nvCxnSpPr>
        <p:spPr>
          <a:xfrm>
            <a:off x="1601165" y="4862598"/>
            <a:ext cx="8565808" cy="173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D759669-B90B-2B49-BEB1-17ECD26D9173}"/>
              </a:ext>
            </a:extLst>
          </p:cNvPr>
          <p:cNvSpPr txBox="1"/>
          <p:nvPr/>
        </p:nvSpPr>
        <p:spPr>
          <a:xfrm>
            <a:off x="5730606" y="4501617"/>
            <a:ext cx="1906885" cy="369332"/>
          </a:xfrm>
          <a:prstGeom prst="rect">
            <a:avLst/>
          </a:prstGeom>
          <a:noFill/>
        </p:spPr>
        <p:txBody>
          <a:bodyPr wrap="square" rtlCol="0">
            <a:spAutoFit/>
          </a:bodyPr>
          <a:lstStyle/>
          <a:p>
            <a:r>
              <a:rPr lang="en-US" dirty="0" err="1"/>
              <a:t>I</a:t>
            </a:r>
            <a:r>
              <a:rPr lang="en-US" baseline="-25000" dirty="0" err="1"/>
              <a:t>inj</a:t>
            </a:r>
            <a:r>
              <a:rPr lang="en-US" dirty="0"/>
              <a:t> = 1 - 127 </a:t>
            </a:r>
            <a:r>
              <a:rPr lang="en-US" dirty="0" err="1"/>
              <a:t>nA</a:t>
            </a:r>
            <a:endParaRPr lang="en-US" dirty="0"/>
          </a:p>
        </p:txBody>
      </p:sp>
    </p:spTree>
    <p:extLst>
      <p:ext uri="{BB962C8B-B14F-4D97-AF65-F5344CB8AC3E}">
        <p14:creationId xmlns:p14="http://schemas.microsoft.com/office/powerpoint/2010/main" val="119444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9F83-D575-ED49-B442-1CAA14E87E37}"/>
              </a:ext>
            </a:extLst>
          </p:cNvPr>
          <p:cNvSpPr>
            <a:spLocks noGrp="1"/>
          </p:cNvSpPr>
          <p:nvPr>
            <p:ph type="title"/>
          </p:nvPr>
        </p:nvSpPr>
        <p:spPr/>
        <p:txBody>
          <a:bodyPr/>
          <a:lstStyle/>
          <a:p>
            <a:r>
              <a:rPr lang="en-US" dirty="0"/>
              <a:t>Polarization vs. Averaged Injection Current</a:t>
            </a:r>
          </a:p>
        </p:txBody>
      </p:sp>
      <p:sp>
        <p:nvSpPr>
          <p:cNvPr id="4" name="Date Placeholder 3">
            <a:extLst>
              <a:ext uri="{FF2B5EF4-FFF2-40B4-BE49-F238E27FC236}">
                <a16:creationId xmlns:a16="http://schemas.microsoft.com/office/drawing/2014/main" id="{2B80716C-A6B2-2A47-97D2-B73CA668989A}"/>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6F81985F-12D0-184C-94F7-E96782C5144F}"/>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AD87B078-342E-FD4D-BDFA-272C842A1B48}"/>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
        <p:nvSpPr>
          <p:cNvPr id="13" name="TextBox 12">
            <a:extLst>
              <a:ext uri="{FF2B5EF4-FFF2-40B4-BE49-F238E27FC236}">
                <a16:creationId xmlns:a16="http://schemas.microsoft.com/office/drawing/2014/main" id="{AF297CFE-D868-1D41-8256-BED2CC43FF77}"/>
              </a:ext>
            </a:extLst>
          </p:cNvPr>
          <p:cNvSpPr txBox="1"/>
          <p:nvPr/>
        </p:nvSpPr>
        <p:spPr>
          <a:xfrm>
            <a:off x="1412445" y="5223817"/>
            <a:ext cx="101909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Assume 90% polarization from CEBAF. </a:t>
            </a:r>
          </a:p>
          <a:p>
            <a:pPr marL="285750" indent="-285750">
              <a:buFont typeface="Arial" panose="020B0604020202020204" pitchFamily="34" charset="0"/>
              <a:buChar char="•"/>
            </a:pPr>
            <a:r>
              <a:rPr lang="en-US" dirty="0"/>
              <a:t>With an average injected current up to 127 </a:t>
            </a:r>
            <a:r>
              <a:rPr lang="en-US" dirty="0" err="1"/>
              <a:t>nA</a:t>
            </a:r>
            <a:r>
              <a:rPr lang="en-US" dirty="0"/>
              <a:t>, an equilibrium polarization of 85% can be achieved in the whole energy range.   </a:t>
            </a:r>
          </a:p>
        </p:txBody>
      </p:sp>
      <p:grpSp>
        <p:nvGrpSpPr>
          <p:cNvPr id="8" name="Group 7">
            <a:extLst>
              <a:ext uri="{FF2B5EF4-FFF2-40B4-BE49-F238E27FC236}">
                <a16:creationId xmlns:a16="http://schemas.microsoft.com/office/drawing/2014/main" id="{4F8A9678-263A-F149-BF61-CBEFCE08B8C3}"/>
              </a:ext>
            </a:extLst>
          </p:cNvPr>
          <p:cNvGrpSpPr/>
          <p:nvPr/>
        </p:nvGrpSpPr>
        <p:grpSpPr>
          <a:xfrm>
            <a:off x="2244249" y="964847"/>
            <a:ext cx="8959079" cy="4417951"/>
            <a:chOff x="2244249" y="964847"/>
            <a:chExt cx="8959079" cy="4417951"/>
          </a:xfrm>
        </p:grpSpPr>
        <p:pic>
          <p:nvPicPr>
            <p:cNvPr id="3" name="Picture 2">
              <a:extLst>
                <a:ext uri="{FF2B5EF4-FFF2-40B4-BE49-F238E27FC236}">
                  <a16:creationId xmlns:a16="http://schemas.microsoft.com/office/drawing/2014/main" id="{B38EAAAE-7A9F-2745-82EE-78F09872983C}"/>
                </a:ext>
              </a:extLst>
            </p:cNvPr>
            <p:cNvPicPr>
              <a:picLocks noChangeAspect="1"/>
            </p:cNvPicPr>
            <p:nvPr/>
          </p:nvPicPr>
          <p:blipFill>
            <a:blip r:embed="rId2"/>
            <a:stretch>
              <a:fillRect/>
            </a:stretch>
          </p:blipFill>
          <p:spPr>
            <a:xfrm>
              <a:off x="2244249" y="964847"/>
              <a:ext cx="7363252" cy="4417951"/>
            </a:xfrm>
            <a:prstGeom prst="rect">
              <a:avLst/>
            </a:prstGeom>
          </p:spPr>
        </p:pic>
        <p:cxnSp>
          <p:nvCxnSpPr>
            <p:cNvPr id="14" name="Straight Connector 13">
              <a:extLst>
                <a:ext uri="{FF2B5EF4-FFF2-40B4-BE49-F238E27FC236}">
                  <a16:creationId xmlns:a16="http://schemas.microsoft.com/office/drawing/2014/main" id="{6A7480A8-FC39-4140-8D55-898D0A62884B}"/>
                </a:ext>
              </a:extLst>
            </p:cNvPr>
            <p:cNvCxnSpPr/>
            <p:nvPr/>
          </p:nvCxnSpPr>
          <p:spPr>
            <a:xfrm>
              <a:off x="2893668" y="1736202"/>
              <a:ext cx="7315200" cy="0"/>
            </a:xfrm>
            <a:prstGeom prst="line">
              <a:avLst/>
            </a:prstGeom>
            <a:ln w="22225">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89FEF4-0D4B-554A-AEC3-D8890BA5BB5C}"/>
                </a:ext>
              </a:extLst>
            </p:cNvPr>
            <p:cNvSpPr txBox="1"/>
            <p:nvPr/>
          </p:nvSpPr>
          <p:spPr>
            <a:xfrm>
              <a:off x="10208868" y="1516284"/>
              <a:ext cx="994460" cy="369332"/>
            </a:xfrm>
            <a:prstGeom prst="rect">
              <a:avLst/>
            </a:prstGeom>
            <a:noFill/>
          </p:spPr>
          <p:txBody>
            <a:bodyPr wrap="square" rtlCol="0">
              <a:spAutoFit/>
            </a:bodyPr>
            <a:lstStyle/>
            <a:p>
              <a:r>
                <a:rPr lang="en-US" b="1" dirty="0">
                  <a:solidFill>
                    <a:srgbClr val="FF0000"/>
                  </a:solidFill>
                </a:rPr>
                <a:t>P = 85%</a:t>
              </a:r>
            </a:p>
          </p:txBody>
        </p:sp>
      </p:grpSp>
    </p:spTree>
    <p:extLst>
      <p:ext uri="{BB962C8B-B14F-4D97-AF65-F5344CB8AC3E}">
        <p14:creationId xmlns:p14="http://schemas.microsoft.com/office/powerpoint/2010/main" val="417862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9F83-D575-ED49-B442-1CAA14E87E37}"/>
              </a:ext>
            </a:extLst>
          </p:cNvPr>
          <p:cNvSpPr>
            <a:spLocks noGrp="1"/>
          </p:cNvSpPr>
          <p:nvPr>
            <p:ph type="title"/>
          </p:nvPr>
        </p:nvSpPr>
        <p:spPr/>
        <p:txBody>
          <a:bodyPr/>
          <a:lstStyle/>
          <a:p>
            <a:r>
              <a:rPr lang="en-US" dirty="0"/>
              <a:t>Polarization vs. Beam Lifetime</a:t>
            </a:r>
          </a:p>
        </p:txBody>
      </p:sp>
      <p:sp>
        <p:nvSpPr>
          <p:cNvPr id="4" name="Date Placeholder 3">
            <a:extLst>
              <a:ext uri="{FF2B5EF4-FFF2-40B4-BE49-F238E27FC236}">
                <a16:creationId xmlns:a16="http://schemas.microsoft.com/office/drawing/2014/main" id="{2B80716C-A6B2-2A47-97D2-B73CA668989A}"/>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6F81985F-12D0-184C-94F7-E96782C5144F}"/>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AD87B078-342E-FD4D-BDFA-272C842A1B48}"/>
              </a:ext>
            </a:extLst>
          </p:cNvPr>
          <p:cNvSpPr>
            <a:spLocks noGrp="1"/>
          </p:cNvSpPr>
          <p:nvPr>
            <p:ph type="sldNum" sz="quarter" idx="12"/>
          </p:nvPr>
        </p:nvSpPr>
        <p:spPr/>
        <p:txBody>
          <a:bodyPr/>
          <a:lstStyle/>
          <a:p>
            <a:fld id="{07E1C93C-5050-FC42-8F10-D22D4F119D13}" type="slidenum">
              <a:rPr lang="en-US" smtClean="0"/>
              <a:pPr/>
              <a:t>6</a:t>
            </a:fld>
            <a:endParaRPr lang="en-US" dirty="0"/>
          </a:p>
        </p:txBody>
      </p:sp>
      <p:grpSp>
        <p:nvGrpSpPr>
          <p:cNvPr id="28" name="Group 27">
            <a:extLst>
              <a:ext uri="{FF2B5EF4-FFF2-40B4-BE49-F238E27FC236}">
                <a16:creationId xmlns:a16="http://schemas.microsoft.com/office/drawing/2014/main" id="{87688870-308A-604C-9F5C-82D0577CC139}"/>
              </a:ext>
            </a:extLst>
          </p:cNvPr>
          <p:cNvGrpSpPr/>
          <p:nvPr/>
        </p:nvGrpSpPr>
        <p:grpSpPr>
          <a:xfrm>
            <a:off x="195458" y="951775"/>
            <a:ext cx="11638402" cy="4077425"/>
            <a:chOff x="195458" y="951775"/>
            <a:chExt cx="11638402" cy="4077425"/>
          </a:xfrm>
        </p:grpSpPr>
        <p:pic>
          <p:nvPicPr>
            <p:cNvPr id="12" name="Picture 11">
              <a:extLst>
                <a:ext uri="{FF2B5EF4-FFF2-40B4-BE49-F238E27FC236}">
                  <a16:creationId xmlns:a16="http://schemas.microsoft.com/office/drawing/2014/main" id="{7D34F56B-AFF6-4F4F-9198-E9FE00A725E1}"/>
                </a:ext>
              </a:extLst>
            </p:cNvPr>
            <p:cNvPicPr>
              <a:picLocks noChangeAspect="1"/>
            </p:cNvPicPr>
            <p:nvPr/>
          </p:nvPicPr>
          <p:blipFill>
            <a:blip r:embed="rId3"/>
            <a:stretch>
              <a:fillRect/>
            </a:stretch>
          </p:blipFill>
          <p:spPr>
            <a:xfrm>
              <a:off x="6301740" y="989083"/>
              <a:ext cx="5532120" cy="3319272"/>
            </a:xfrm>
            <a:prstGeom prst="rect">
              <a:avLst/>
            </a:prstGeom>
          </p:spPr>
        </p:pic>
        <p:pic>
          <p:nvPicPr>
            <p:cNvPr id="3" name="Picture 2">
              <a:extLst>
                <a:ext uri="{FF2B5EF4-FFF2-40B4-BE49-F238E27FC236}">
                  <a16:creationId xmlns:a16="http://schemas.microsoft.com/office/drawing/2014/main" id="{1ED392F0-5026-8341-8330-D480E3CB4A75}"/>
                </a:ext>
              </a:extLst>
            </p:cNvPr>
            <p:cNvPicPr>
              <a:picLocks noChangeAspect="1"/>
            </p:cNvPicPr>
            <p:nvPr/>
          </p:nvPicPr>
          <p:blipFill>
            <a:blip r:embed="rId4"/>
            <a:stretch>
              <a:fillRect/>
            </a:stretch>
          </p:blipFill>
          <p:spPr>
            <a:xfrm>
              <a:off x="195458" y="951775"/>
              <a:ext cx="6085332" cy="3651199"/>
            </a:xfrm>
            <a:prstGeom prst="rect">
              <a:avLst/>
            </a:prstGeom>
          </p:spPr>
        </p:pic>
        <p:sp>
          <p:nvSpPr>
            <p:cNvPr id="7" name="Right Brace 6">
              <a:extLst>
                <a:ext uri="{FF2B5EF4-FFF2-40B4-BE49-F238E27FC236}">
                  <a16:creationId xmlns:a16="http://schemas.microsoft.com/office/drawing/2014/main" id="{02842BB7-5E15-144D-8507-59D692C8F9DB}"/>
                </a:ext>
              </a:extLst>
            </p:cNvPr>
            <p:cNvSpPr/>
            <p:nvPr/>
          </p:nvSpPr>
          <p:spPr>
            <a:xfrm rot="5400000">
              <a:off x="912061" y="4210460"/>
              <a:ext cx="182479" cy="469233"/>
            </a:xfrm>
            <a:prstGeom prst="rightBrace">
              <a:avLst>
                <a:gd name="adj1" fmla="val 404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B50F360-93AC-3E44-83B9-957D1F07199C}"/>
                </a:ext>
              </a:extLst>
            </p:cNvPr>
            <p:cNvCxnSpPr/>
            <p:nvPr/>
          </p:nvCxnSpPr>
          <p:spPr>
            <a:xfrm>
              <a:off x="1003300" y="4602974"/>
              <a:ext cx="0" cy="426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A58CB2-5439-5B41-8438-EAC81953CCC6}"/>
                </a:ext>
              </a:extLst>
            </p:cNvPr>
            <p:cNvCxnSpPr/>
            <p:nvPr/>
          </p:nvCxnSpPr>
          <p:spPr>
            <a:xfrm>
              <a:off x="1003300" y="5029200"/>
              <a:ext cx="8242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A70B6C-E5BA-8D42-8309-912607AE2061}"/>
                </a:ext>
              </a:extLst>
            </p:cNvPr>
            <p:cNvCxnSpPr/>
            <p:nvPr/>
          </p:nvCxnSpPr>
          <p:spPr>
            <a:xfrm flipV="1">
              <a:off x="9245600" y="4602974"/>
              <a:ext cx="0" cy="426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C543CC13-3235-B740-8B1F-2216CAE0787C}"/>
                </a:ext>
              </a:extLst>
            </p:cNvPr>
            <p:cNvSpPr/>
            <p:nvPr/>
          </p:nvSpPr>
          <p:spPr>
            <a:xfrm rot="5400000">
              <a:off x="9128961" y="2134169"/>
              <a:ext cx="182479" cy="4621814"/>
            </a:xfrm>
            <a:prstGeom prst="rightBrace">
              <a:avLst>
                <a:gd name="adj1" fmla="val 404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811050A-816A-DC4B-BC55-F2F4A250E1D6}"/>
                </a:ext>
              </a:extLst>
            </p:cNvPr>
            <p:cNvCxnSpPr/>
            <p:nvPr/>
          </p:nvCxnSpPr>
          <p:spPr>
            <a:xfrm flipV="1">
              <a:off x="7621312" y="1441887"/>
              <a:ext cx="0" cy="296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A85244-0ED1-9349-9A88-E3F6055B76AC}"/>
                </a:ext>
              </a:extLst>
            </p:cNvPr>
            <p:cNvCxnSpPr/>
            <p:nvPr/>
          </p:nvCxnSpPr>
          <p:spPr>
            <a:xfrm flipV="1">
              <a:off x="1267371" y="1304835"/>
              <a:ext cx="0" cy="296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544C10-84C6-0D41-9200-E5469E316E9D}"/>
                </a:ext>
              </a:extLst>
            </p:cNvPr>
            <p:cNvCxnSpPr/>
            <p:nvPr/>
          </p:nvCxnSpPr>
          <p:spPr>
            <a:xfrm flipV="1">
              <a:off x="7059451" y="1468670"/>
              <a:ext cx="0" cy="578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5CAB9E-5DC7-A348-850F-3B031654891C}"/>
                </a:ext>
              </a:extLst>
            </p:cNvPr>
            <p:cNvSpPr txBox="1"/>
            <p:nvPr/>
          </p:nvSpPr>
          <p:spPr>
            <a:xfrm>
              <a:off x="7535918" y="1682638"/>
              <a:ext cx="1066800" cy="307777"/>
            </a:xfrm>
            <a:prstGeom prst="rect">
              <a:avLst/>
            </a:prstGeom>
            <a:noFill/>
          </p:spPr>
          <p:txBody>
            <a:bodyPr wrap="square" rtlCol="0">
              <a:spAutoFit/>
            </a:bodyPr>
            <a:lstStyle/>
            <a:p>
              <a:r>
                <a:rPr lang="en-US" sz="1400" dirty="0"/>
                <a:t>1 minute</a:t>
              </a:r>
            </a:p>
          </p:txBody>
        </p:sp>
        <p:sp>
          <p:nvSpPr>
            <p:cNvPr id="26" name="TextBox 25">
              <a:extLst>
                <a:ext uri="{FF2B5EF4-FFF2-40B4-BE49-F238E27FC236}">
                  <a16:creationId xmlns:a16="http://schemas.microsoft.com/office/drawing/2014/main" id="{CB7903D2-7CB3-6D40-B518-731275D47ED0}"/>
                </a:ext>
              </a:extLst>
            </p:cNvPr>
            <p:cNvSpPr txBox="1"/>
            <p:nvPr/>
          </p:nvSpPr>
          <p:spPr>
            <a:xfrm>
              <a:off x="1171032" y="1553121"/>
              <a:ext cx="1066800" cy="307777"/>
            </a:xfrm>
            <a:prstGeom prst="rect">
              <a:avLst/>
            </a:prstGeom>
            <a:noFill/>
          </p:spPr>
          <p:txBody>
            <a:bodyPr wrap="square" rtlCol="0">
              <a:spAutoFit/>
            </a:bodyPr>
            <a:lstStyle/>
            <a:p>
              <a:r>
                <a:rPr lang="en-US" sz="1400" dirty="0"/>
                <a:t>6 minutes</a:t>
              </a:r>
            </a:p>
          </p:txBody>
        </p:sp>
        <p:sp>
          <p:nvSpPr>
            <p:cNvPr id="27" name="TextBox 26">
              <a:extLst>
                <a:ext uri="{FF2B5EF4-FFF2-40B4-BE49-F238E27FC236}">
                  <a16:creationId xmlns:a16="http://schemas.microsoft.com/office/drawing/2014/main" id="{C69B1BFD-04BA-3E4D-A34C-D435D889BEE1}"/>
                </a:ext>
              </a:extLst>
            </p:cNvPr>
            <p:cNvSpPr txBox="1"/>
            <p:nvPr/>
          </p:nvSpPr>
          <p:spPr>
            <a:xfrm>
              <a:off x="6909293" y="2040622"/>
              <a:ext cx="1066800" cy="307777"/>
            </a:xfrm>
            <a:prstGeom prst="rect">
              <a:avLst/>
            </a:prstGeom>
            <a:noFill/>
          </p:spPr>
          <p:txBody>
            <a:bodyPr wrap="square" rtlCol="0">
              <a:spAutoFit/>
            </a:bodyPr>
            <a:lstStyle/>
            <a:p>
              <a:r>
                <a:rPr lang="en-US" sz="1400" dirty="0"/>
                <a:t>24 seconds</a:t>
              </a:r>
            </a:p>
          </p:txBody>
        </p:sp>
      </p:grpSp>
      <p:sp>
        <p:nvSpPr>
          <p:cNvPr id="29" name="TextBox 28">
            <a:extLst>
              <a:ext uri="{FF2B5EF4-FFF2-40B4-BE49-F238E27FC236}">
                <a16:creationId xmlns:a16="http://schemas.microsoft.com/office/drawing/2014/main" id="{69DAC51C-E1FF-F540-8145-B925F57392D1}"/>
              </a:ext>
            </a:extLst>
          </p:cNvPr>
          <p:cNvSpPr txBox="1"/>
          <p:nvPr/>
        </p:nvSpPr>
        <p:spPr>
          <a:xfrm>
            <a:off x="1412446" y="5235065"/>
            <a:ext cx="101186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Assume 90% polarization from CEBAF. </a:t>
            </a:r>
          </a:p>
          <a:p>
            <a:pPr marL="285750" indent="-285750">
              <a:buFont typeface="Arial" panose="020B0604020202020204" pitchFamily="34" charset="0"/>
              <a:buChar char="•"/>
            </a:pPr>
            <a:r>
              <a:rPr lang="en-US" dirty="0"/>
              <a:t>The shortest beam lifetime is 24 seconds at 12 GeV electron beam energy in order to keep equilibrium polarization of 85%.</a:t>
            </a:r>
          </a:p>
        </p:txBody>
      </p:sp>
      <p:cxnSp>
        <p:nvCxnSpPr>
          <p:cNvPr id="25" name="Straight Arrow Connector 24">
            <a:extLst>
              <a:ext uri="{FF2B5EF4-FFF2-40B4-BE49-F238E27FC236}">
                <a16:creationId xmlns:a16="http://schemas.microsoft.com/office/drawing/2014/main" id="{7FB1D520-4AE4-8345-B332-506CA6281B8A}"/>
              </a:ext>
            </a:extLst>
          </p:cNvPr>
          <p:cNvCxnSpPr/>
          <p:nvPr/>
        </p:nvCxnSpPr>
        <p:spPr>
          <a:xfrm flipV="1">
            <a:off x="3421759" y="1267545"/>
            <a:ext cx="0" cy="296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5189995-828F-5E4A-A4B8-8148C8B5AFBA}"/>
              </a:ext>
            </a:extLst>
          </p:cNvPr>
          <p:cNvSpPr txBox="1"/>
          <p:nvPr/>
        </p:nvSpPr>
        <p:spPr>
          <a:xfrm>
            <a:off x="3325420" y="1515831"/>
            <a:ext cx="1066800" cy="307777"/>
          </a:xfrm>
          <a:prstGeom prst="rect">
            <a:avLst/>
          </a:prstGeom>
          <a:noFill/>
        </p:spPr>
        <p:txBody>
          <a:bodyPr wrap="square" rtlCol="0">
            <a:spAutoFit/>
          </a:bodyPr>
          <a:lstStyle/>
          <a:p>
            <a:r>
              <a:rPr lang="en-US" sz="1400" dirty="0"/>
              <a:t>32 minutes</a:t>
            </a:r>
          </a:p>
        </p:txBody>
      </p:sp>
    </p:spTree>
    <p:extLst>
      <p:ext uri="{BB962C8B-B14F-4D97-AF65-F5344CB8AC3E}">
        <p14:creationId xmlns:p14="http://schemas.microsoft.com/office/powerpoint/2010/main" val="26264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523A-41C1-8A46-93C0-ECF1F532120C}"/>
              </a:ext>
            </a:extLst>
          </p:cNvPr>
          <p:cNvSpPr>
            <a:spLocks noGrp="1"/>
          </p:cNvSpPr>
          <p:nvPr>
            <p:ph type="title"/>
          </p:nvPr>
        </p:nvSpPr>
        <p:spPr/>
        <p:txBody>
          <a:bodyPr/>
          <a:lstStyle/>
          <a:p>
            <a:r>
              <a:rPr lang="en-US" dirty="0"/>
              <a:t>Top-off Parameters (assuming no damping wiggler)</a:t>
            </a:r>
          </a:p>
        </p:txBody>
      </p:sp>
      <p:sp>
        <p:nvSpPr>
          <p:cNvPr id="4" name="Date Placeholder 3">
            <a:extLst>
              <a:ext uri="{FF2B5EF4-FFF2-40B4-BE49-F238E27FC236}">
                <a16:creationId xmlns:a16="http://schemas.microsoft.com/office/drawing/2014/main" id="{8555FFBF-B061-7E45-B666-748085BDA9B3}"/>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14C7FD88-A4AC-FB44-B64B-3902466D90E0}"/>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B6FAC92A-9C81-7E4F-9287-BA833452701E}"/>
              </a:ext>
            </a:extLst>
          </p:cNvPr>
          <p:cNvSpPr>
            <a:spLocks noGrp="1"/>
          </p:cNvSpPr>
          <p:nvPr>
            <p:ph type="sldNum" sz="quarter" idx="12"/>
          </p:nvPr>
        </p:nvSpPr>
        <p:spPr/>
        <p:txBody>
          <a:bodyPr/>
          <a:lstStyle/>
          <a:p>
            <a:fld id="{07E1C93C-5050-FC42-8F10-D22D4F119D13}" type="slidenum">
              <a:rPr lang="en-US" smtClean="0"/>
              <a:pPr/>
              <a:t>7</a:t>
            </a:fld>
            <a:endParaRPr lang="en-US" dirty="0"/>
          </a:p>
        </p:txBody>
      </p:sp>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66240A77-2599-CD48-BA4A-DFB1172226AC}"/>
                  </a:ext>
                </a:extLst>
              </p:cNvPr>
              <p:cNvGraphicFramePr>
                <a:graphicFrameLocks noGrp="1"/>
              </p:cNvGraphicFramePr>
              <p:nvPr>
                <p:extLst>
                  <p:ext uri="{D42A27DB-BD31-4B8C-83A1-F6EECF244321}">
                    <p14:modId xmlns:p14="http://schemas.microsoft.com/office/powerpoint/2010/main" val="1491876085"/>
                  </p:ext>
                </p:extLst>
              </p:nvPr>
            </p:nvGraphicFramePr>
            <p:xfrm>
              <a:off x="489986" y="982871"/>
              <a:ext cx="9091482" cy="5004290"/>
            </p:xfrm>
            <a:graphic>
              <a:graphicData uri="http://schemas.openxmlformats.org/drawingml/2006/table">
                <a:tbl>
                  <a:tblPr firstRow="1" bandRow="1">
                    <a:tableStyleId>{5940675A-B579-460E-94D1-54222C63F5DA}</a:tableStyleId>
                  </a:tblPr>
                  <a:tblGrid>
                    <a:gridCol w="3230438">
                      <a:extLst>
                        <a:ext uri="{9D8B030D-6E8A-4147-A177-3AD203B41FA5}">
                          <a16:colId xmlns:a16="http://schemas.microsoft.com/office/drawing/2014/main" val="1537480434"/>
                        </a:ext>
                      </a:extLst>
                    </a:gridCol>
                    <a:gridCol w="702644">
                      <a:extLst>
                        <a:ext uri="{9D8B030D-6E8A-4147-A177-3AD203B41FA5}">
                          <a16:colId xmlns:a16="http://schemas.microsoft.com/office/drawing/2014/main" val="2570284071"/>
                        </a:ext>
                      </a:extLst>
                    </a:gridCol>
                    <a:gridCol w="1031680">
                      <a:extLst>
                        <a:ext uri="{9D8B030D-6E8A-4147-A177-3AD203B41FA5}">
                          <a16:colId xmlns:a16="http://schemas.microsoft.com/office/drawing/2014/main" val="4094144421"/>
                        </a:ext>
                      </a:extLst>
                    </a:gridCol>
                    <a:gridCol w="1031680">
                      <a:extLst>
                        <a:ext uri="{9D8B030D-6E8A-4147-A177-3AD203B41FA5}">
                          <a16:colId xmlns:a16="http://schemas.microsoft.com/office/drawing/2014/main" val="1339372501"/>
                        </a:ext>
                      </a:extLst>
                    </a:gridCol>
                    <a:gridCol w="1031680">
                      <a:extLst>
                        <a:ext uri="{9D8B030D-6E8A-4147-A177-3AD203B41FA5}">
                          <a16:colId xmlns:a16="http://schemas.microsoft.com/office/drawing/2014/main" val="1541571174"/>
                        </a:ext>
                      </a:extLst>
                    </a:gridCol>
                    <a:gridCol w="1031680">
                      <a:extLst>
                        <a:ext uri="{9D8B030D-6E8A-4147-A177-3AD203B41FA5}">
                          <a16:colId xmlns:a16="http://schemas.microsoft.com/office/drawing/2014/main" val="2545902710"/>
                        </a:ext>
                      </a:extLst>
                    </a:gridCol>
                    <a:gridCol w="1031680">
                      <a:extLst>
                        <a:ext uri="{9D8B030D-6E8A-4147-A177-3AD203B41FA5}">
                          <a16:colId xmlns:a16="http://schemas.microsoft.com/office/drawing/2014/main" val="525246329"/>
                        </a:ext>
                      </a:extLst>
                    </a:gridCol>
                  </a:tblGrid>
                  <a:tr h="442517">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893677"/>
                      </a:ext>
                    </a:extLst>
                  </a:tr>
                  <a:tr h="442517">
                    <a:tc>
                      <a:txBody>
                        <a:bodyPr/>
                        <a:lstStyle/>
                        <a:p>
                          <a:r>
                            <a:rPr lang="en-US" sz="1600" dirty="0"/>
                            <a:t>Beam energy (</a:t>
                          </a:r>
                          <a14:m>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E</m:t>
                              </m:r>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GeV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818035"/>
                      </a:ext>
                    </a:extLst>
                  </a:tr>
                  <a:tr h="442517">
                    <a:tc>
                      <a:txBody>
                        <a:bodyPr/>
                        <a:lstStyle/>
                        <a:p>
                          <a:r>
                            <a:rPr lang="en-US" sz="1600" dirty="0"/>
                            <a:t>Beam current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b="0" i="1" smtClean="0">
                                      <a:latin typeface="Cambria Math" panose="02040503050406030204" pitchFamily="18" charset="0"/>
                                      <a:ea typeface="Cambria Math" panose="02040503050406030204" pitchFamily="18" charset="0"/>
                                    </a:rPr>
                                    <m:t>0</m:t>
                                  </m:r>
                                </m:sub>
                              </m:sSub>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779415"/>
                      </a:ext>
                    </a:extLst>
                  </a:tr>
                  <a:tr h="442517">
                    <a:tc>
                      <a:txBody>
                        <a:bodyPr/>
                        <a:lstStyle/>
                        <a:p>
                          <a:r>
                            <a:rPr lang="en-US" sz="1600" dirty="0"/>
                            <a:t>Source Polarization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𝑒𝑞𝑢</m:t>
                                  </m:r>
                                </m:sub>
                              </m:sSub>
                            </m:oMath>
                          </a14:m>
                          <a:r>
                            <a:rPr lang="en-US" sz="1600" baseline="0" dirty="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6450803"/>
                      </a:ext>
                    </a:extLst>
                  </a:tr>
                  <a:tr h="442517">
                    <a:tc>
                      <a:txBody>
                        <a:bodyPr/>
                        <a:lstStyle/>
                        <a:p>
                          <a:r>
                            <a:rPr lang="en-US" sz="1600" dirty="0"/>
                            <a:t>Equilibrium Polarization (</a:t>
                          </a:r>
                          <a14:m>
                            <m:oMath xmlns:m="http://schemas.openxmlformats.org/officeDocument/2006/math">
                              <m:r>
                                <a:rPr lang="en-US" sz="1600" b="0" i="1" smtClean="0">
                                  <a:latin typeface="Cambria Math" panose="02040503050406030204" pitchFamily="18" charset="0"/>
                                </a:rPr>
                                <m:t>𝑃</m:t>
                              </m:r>
                            </m:oMath>
                          </a14:m>
                          <a:r>
                            <a:rPr lang="en-US" sz="1600" baseline="-25000" dirty="0"/>
                            <a:t>equ</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b="1"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433939"/>
                      </a:ext>
                    </a:extLst>
                  </a:tr>
                  <a:tr h="442517">
                    <a:tc>
                      <a:txBody>
                        <a:bodyPr/>
                        <a:lstStyle/>
                        <a:p>
                          <a:r>
                            <a:rPr lang="en-US" sz="1600" dirty="0"/>
                            <a:t>Polarization lifetime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𝐷𝐾</m:t>
                                  </m:r>
                                </m:sub>
                              </m:sSub>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734351"/>
                      </a:ext>
                    </a:extLst>
                  </a:tr>
                  <a:tr h="442517">
                    <a:tc>
                      <a:txBody>
                        <a:bodyPr/>
                        <a:lstStyle/>
                        <a:p>
                          <a:r>
                            <a:rPr lang="en-US" sz="1600" dirty="0"/>
                            <a:t>Average injection current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b="0" i="1" smtClean="0">
                                      <a:latin typeface="Cambria Math" panose="02040503050406030204" pitchFamily="18" charset="0"/>
                                      <a:ea typeface="Cambria Math" panose="02040503050406030204" pitchFamily="18" charset="0"/>
                                    </a:rPr>
                                    <m:t>𝑖𝑛𝑗</m:t>
                                  </m:r>
                                </m:sub>
                              </m:sSub>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t>nA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32404"/>
                      </a:ext>
                    </a:extLst>
                  </a:tr>
                  <a:tr h="442517">
                    <a:tc>
                      <a:txBody>
                        <a:bodyPr/>
                        <a:lstStyle/>
                        <a:p>
                          <a:r>
                            <a:rPr lang="en-US" sz="1600" dirty="0"/>
                            <a:t>Beam lifetime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𝑏</m:t>
                                  </m:r>
                                </m:sub>
                              </m:sSub>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069943"/>
                      </a:ext>
                    </a:extLst>
                  </a:tr>
                  <a:tr h="442517">
                    <a:tc>
                      <a:txBody>
                        <a:bodyPr/>
                        <a:lstStyle/>
                        <a:p>
                          <a:r>
                            <a:rPr lang="en-US" sz="1600" dirty="0"/>
                            <a:t>Waiting time between injected</a:t>
                          </a:r>
                          <a:r>
                            <a:rPr lang="en-US" sz="1600" baseline="0" dirty="0"/>
                            <a:t> 2mA 3.9µs bunch trains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𝑤</m:t>
                                  </m:r>
                                </m:sub>
                              </m:sSub>
                            </m:oMath>
                          </a14:m>
                          <a:r>
                            <a:rPr lang="en-US" sz="1600" baseline="0" dirty="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074422"/>
                      </a:ext>
                    </a:extLst>
                  </a:tr>
                  <a:tr h="442517">
                    <a:tc>
                      <a:txBody>
                        <a:bodyPr/>
                        <a:lstStyle/>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𝑏</m:t>
                                    </m:r>
                                  </m:sub>
                                </m:sSub>
                                <m:r>
                                  <a:rPr lang="en-US" sz="1600" b="0" i="1" smtClean="0">
                                    <a:latin typeface="Cambria Math" panose="02040503050406030204" pitchFamily="18" charset="0"/>
                                    <a:ea typeface="Cambria Math" panose="02040503050406030204" pitchFamily="18" charset="0"/>
                                  </a:rPr>
                                  <m:t>/</m:t>
                                </m:r>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𝐷𝐾</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344733"/>
                      </a:ext>
                    </a:extLst>
                  </a:tr>
                  <a:tr h="442517">
                    <a:tc>
                      <a:txBody>
                        <a:bodyPr/>
                        <a:lstStyle/>
                        <a:p>
                          <a:r>
                            <a:rPr lang="en-US" sz="1600" dirty="0"/>
                            <a:t>Injected beam power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𝑃</m:t>
                                  </m:r>
                                </m:e>
                                <m:sub>
                                  <m:r>
                                    <a:rPr lang="en-US" sz="1600" b="0" i="1" smtClean="0">
                                      <a:latin typeface="Cambria Math" panose="02040503050406030204" pitchFamily="18" charset="0"/>
                                      <a:ea typeface="Cambria Math" panose="02040503050406030204" pitchFamily="18" charset="0"/>
                                    </a:rPr>
                                    <m:t>𝑤</m:t>
                                  </m:r>
                                </m:sub>
                              </m:sSub>
                            </m:oMath>
                          </a14:m>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068120"/>
                      </a:ext>
                    </a:extLst>
                  </a:tr>
                </a:tbl>
              </a:graphicData>
            </a:graphic>
          </p:graphicFrame>
        </mc:Choice>
        <mc:Fallback>
          <p:graphicFrame>
            <p:nvGraphicFramePr>
              <p:cNvPr id="7" name="Table 6">
                <a:extLst>
                  <a:ext uri="{FF2B5EF4-FFF2-40B4-BE49-F238E27FC236}">
                    <a16:creationId xmlns:a16="http://schemas.microsoft.com/office/drawing/2014/main" id="{66240A77-2599-CD48-BA4A-DFB1172226AC}"/>
                  </a:ext>
                </a:extLst>
              </p:cNvPr>
              <p:cNvGraphicFramePr>
                <a:graphicFrameLocks noGrp="1"/>
              </p:cNvGraphicFramePr>
              <p:nvPr>
                <p:extLst>
                  <p:ext uri="{D42A27DB-BD31-4B8C-83A1-F6EECF244321}">
                    <p14:modId xmlns:p14="http://schemas.microsoft.com/office/powerpoint/2010/main" val="1491876085"/>
                  </p:ext>
                </p:extLst>
              </p:nvPr>
            </p:nvGraphicFramePr>
            <p:xfrm>
              <a:off x="489986" y="982871"/>
              <a:ext cx="9091482" cy="5004290"/>
            </p:xfrm>
            <a:graphic>
              <a:graphicData uri="http://schemas.openxmlformats.org/drawingml/2006/table">
                <a:tbl>
                  <a:tblPr firstRow="1" bandRow="1">
                    <a:tableStyleId>{5940675A-B579-460E-94D1-54222C63F5DA}</a:tableStyleId>
                  </a:tblPr>
                  <a:tblGrid>
                    <a:gridCol w="3230438">
                      <a:extLst>
                        <a:ext uri="{9D8B030D-6E8A-4147-A177-3AD203B41FA5}">
                          <a16:colId xmlns:a16="http://schemas.microsoft.com/office/drawing/2014/main" val="1537480434"/>
                        </a:ext>
                      </a:extLst>
                    </a:gridCol>
                    <a:gridCol w="702644">
                      <a:extLst>
                        <a:ext uri="{9D8B030D-6E8A-4147-A177-3AD203B41FA5}">
                          <a16:colId xmlns:a16="http://schemas.microsoft.com/office/drawing/2014/main" val="2570284071"/>
                        </a:ext>
                      </a:extLst>
                    </a:gridCol>
                    <a:gridCol w="1031680">
                      <a:extLst>
                        <a:ext uri="{9D8B030D-6E8A-4147-A177-3AD203B41FA5}">
                          <a16:colId xmlns:a16="http://schemas.microsoft.com/office/drawing/2014/main" val="4094144421"/>
                        </a:ext>
                      </a:extLst>
                    </a:gridCol>
                    <a:gridCol w="1031680">
                      <a:extLst>
                        <a:ext uri="{9D8B030D-6E8A-4147-A177-3AD203B41FA5}">
                          <a16:colId xmlns:a16="http://schemas.microsoft.com/office/drawing/2014/main" val="1339372501"/>
                        </a:ext>
                      </a:extLst>
                    </a:gridCol>
                    <a:gridCol w="1031680">
                      <a:extLst>
                        <a:ext uri="{9D8B030D-6E8A-4147-A177-3AD203B41FA5}">
                          <a16:colId xmlns:a16="http://schemas.microsoft.com/office/drawing/2014/main" val="1541571174"/>
                        </a:ext>
                      </a:extLst>
                    </a:gridCol>
                    <a:gridCol w="1031680">
                      <a:extLst>
                        <a:ext uri="{9D8B030D-6E8A-4147-A177-3AD203B41FA5}">
                          <a16:colId xmlns:a16="http://schemas.microsoft.com/office/drawing/2014/main" val="2545902710"/>
                        </a:ext>
                      </a:extLst>
                    </a:gridCol>
                    <a:gridCol w="1031680">
                      <a:extLst>
                        <a:ext uri="{9D8B030D-6E8A-4147-A177-3AD203B41FA5}">
                          <a16:colId xmlns:a16="http://schemas.microsoft.com/office/drawing/2014/main" val="525246329"/>
                        </a:ext>
                      </a:extLst>
                    </a:gridCol>
                  </a:tblGrid>
                  <a:tr h="442517">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893677"/>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105714" r="-181176" b="-928571"/>
                          </a:stretch>
                        </a:blipFill>
                      </a:tcPr>
                    </a:tc>
                    <a:tc>
                      <a:txBody>
                        <a:bodyPr/>
                        <a:lstStyle/>
                        <a:p>
                          <a:pPr algn="ctr"/>
                          <a:r>
                            <a:rPr lang="en-US" sz="1600" dirty="0"/>
                            <a:t>GeV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818035"/>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205714" r="-181176" b="-828571"/>
                          </a:stretch>
                        </a:blipFill>
                      </a:tcPr>
                    </a:tc>
                    <a:tc>
                      <a:txBody>
                        <a:bodyPr/>
                        <a:lstStyle/>
                        <a:p>
                          <a:pPr algn="ctr"/>
                          <a:r>
                            <a:rPr lang="en-US" sz="1600" dirty="0"/>
                            <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779415"/>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305714" r="-181176" b="-728571"/>
                          </a:stretch>
                        </a:blipFill>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6450803"/>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405714" r="-181176" b="-628571"/>
                          </a:stretch>
                        </a:blipFill>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b="1"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433939"/>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505714" r="-181176" b="-528571"/>
                          </a:stretch>
                        </a:blipFill>
                      </a:tcPr>
                    </a:tc>
                    <a:tc>
                      <a:txBody>
                        <a:bodyPr/>
                        <a:lstStyle/>
                        <a:p>
                          <a:pPr algn="ctr"/>
                          <a:r>
                            <a:rPr lang="en-US" sz="16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734351"/>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605714" r="-181176" b="-428571"/>
                          </a:stretch>
                        </a:blipFill>
                      </a:tcPr>
                    </a:tc>
                    <a:tc>
                      <a:txBody>
                        <a:bodyPr/>
                        <a:lstStyle/>
                        <a:p>
                          <a:pPr algn="ctr"/>
                          <a:r>
                            <a:rPr lang="en-US" sz="1600" dirty="0" err="1"/>
                            <a:t>nA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32404"/>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726471" r="-181176" b="-341176"/>
                          </a:stretch>
                        </a:blipFill>
                      </a:tcPr>
                    </a:tc>
                    <a:tc>
                      <a:txBody>
                        <a:bodyPr/>
                        <a:lstStyle/>
                        <a:p>
                          <a:pPr algn="ctr"/>
                          <a:r>
                            <a:rPr lang="en-US" sz="16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0.0067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069943"/>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610870" r="-181176" b="-152174"/>
                          </a:stretch>
                        </a:blipFill>
                      </a:tcPr>
                    </a:tc>
                    <a:tc>
                      <a:txBody>
                        <a:bodyPr/>
                        <a:lstStyle/>
                        <a:p>
                          <a:pPr algn="ctr"/>
                          <a:r>
                            <a:rPr lang="en-US" sz="16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074422"/>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934286" r="-181176" b="-100000"/>
                          </a:stretch>
                        </a:blipFill>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60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344733"/>
                      </a:ext>
                    </a:extLst>
                  </a:tr>
                  <a:tr h="44251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 t="-1034286" r="-181176"/>
                          </a:stretch>
                        </a:blipFill>
                      </a:tcPr>
                    </a:tc>
                    <a:tc>
                      <a:txBody>
                        <a:bodyPr/>
                        <a:lstStyle/>
                        <a:p>
                          <a:pPr algn="ctr"/>
                          <a:r>
                            <a:rPr lang="en-US" sz="1600"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1524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068120"/>
                      </a:ext>
                    </a:extLst>
                  </a:tr>
                </a:tbl>
              </a:graphicData>
            </a:graphic>
          </p:graphicFrame>
        </mc:Fallback>
      </mc:AlternateContent>
      <p:grpSp>
        <p:nvGrpSpPr>
          <p:cNvPr id="8" name="Group 7">
            <a:extLst>
              <a:ext uri="{FF2B5EF4-FFF2-40B4-BE49-F238E27FC236}">
                <a16:creationId xmlns:a16="http://schemas.microsoft.com/office/drawing/2014/main" id="{7AAEAB37-384C-9B46-B855-B9714F4028E0}"/>
              </a:ext>
            </a:extLst>
          </p:cNvPr>
          <p:cNvGrpSpPr/>
          <p:nvPr/>
        </p:nvGrpSpPr>
        <p:grpSpPr>
          <a:xfrm>
            <a:off x="9587981" y="1921485"/>
            <a:ext cx="2557653" cy="3957651"/>
            <a:chOff x="9587981" y="1921485"/>
            <a:chExt cx="2557653" cy="3957651"/>
          </a:xfrm>
        </p:grpSpPr>
        <p:cxnSp>
          <p:nvCxnSpPr>
            <p:cNvPr id="18" name="Straight Arrow Connector 17">
              <a:extLst>
                <a:ext uri="{FF2B5EF4-FFF2-40B4-BE49-F238E27FC236}">
                  <a16:creationId xmlns:a16="http://schemas.microsoft.com/office/drawing/2014/main" id="{6C7FF948-FC49-2E4D-B9B2-7F1BD6A75CA1}"/>
                </a:ext>
              </a:extLst>
            </p:cNvPr>
            <p:cNvCxnSpPr/>
            <p:nvPr/>
          </p:nvCxnSpPr>
          <p:spPr>
            <a:xfrm flipH="1">
              <a:off x="9593070" y="2972831"/>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29A9D42-965F-5443-A70A-F068340649AE}"/>
                </a:ext>
              </a:extLst>
            </p:cNvPr>
            <p:cNvGrpSpPr/>
            <p:nvPr/>
          </p:nvGrpSpPr>
          <p:grpSpPr>
            <a:xfrm>
              <a:off x="9587981" y="2809602"/>
              <a:ext cx="2557653" cy="2240004"/>
              <a:chOff x="9483809" y="3009295"/>
              <a:chExt cx="2557653" cy="2240004"/>
            </a:xfrm>
          </p:grpSpPr>
          <p:sp>
            <p:nvSpPr>
              <p:cNvPr id="9" name="TextBox 8">
                <a:extLst>
                  <a:ext uri="{FF2B5EF4-FFF2-40B4-BE49-F238E27FC236}">
                    <a16:creationId xmlns:a16="http://schemas.microsoft.com/office/drawing/2014/main" id="{A289471E-FA39-5E48-8249-2DAC873313D4}"/>
                  </a:ext>
                </a:extLst>
              </p:cNvPr>
              <p:cNvSpPr txBox="1"/>
              <p:nvPr/>
            </p:nvSpPr>
            <p:spPr>
              <a:xfrm>
                <a:off x="9860875" y="3009295"/>
                <a:ext cx="1020278" cy="338554"/>
              </a:xfrm>
              <a:prstGeom prst="rect">
                <a:avLst/>
              </a:prstGeom>
              <a:noFill/>
            </p:spPr>
            <p:txBody>
              <a:bodyPr wrap="square" rtlCol="0">
                <a:spAutoFit/>
              </a:bodyPr>
              <a:lstStyle/>
              <a:p>
                <a:r>
                  <a:rPr lang="en-US" sz="1600" dirty="0"/>
                  <a:t>Goals</a:t>
                </a:r>
              </a:p>
            </p:txBody>
          </p:sp>
          <p:cxnSp>
            <p:nvCxnSpPr>
              <p:cNvPr id="11" name="Straight Arrow Connector 10">
                <a:extLst>
                  <a:ext uri="{FF2B5EF4-FFF2-40B4-BE49-F238E27FC236}">
                    <a16:creationId xmlns:a16="http://schemas.microsoft.com/office/drawing/2014/main" id="{AB32E414-3F10-2146-9D91-04576764064F}"/>
                  </a:ext>
                </a:extLst>
              </p:cNvPr>
              <p:cNvCxnSpPr/>
              <p:nvPr/>
            </p:nvCxnSpPr>
            <p:spPr>
              <a:xfrm flipH="1">
                <a:off x="9504663" y="3566655"/>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458688E-1541-C949-95E1-3114D6254358}"/>
                  </a:ext>
                </a:extLst>
              </p:cNvPr>
              <p:cNvSpPr txBox="1"/>
              <p:nvPr/>
            </p:nvSpPr>
            <p:spPr>
              <a:xfrm>
                <a:off x="9858510" y="3400519"/>
                <a:ext cx="1860083" cy="338554"/>
              </a:xfrm>
              <a:prstGeom prst="rect">
                <a:avLst/>
              </a:prstGeom>
              <a:noFill/>
            </p:spPr>
            <p:txBody>
              <a:bodyPr wrap="square" rtlCol="0">
                <a:spAutoFit/>
              </a:bodyPr>
              <a:lstStyle/>
              <a:p>
                <a:r>
                  <a:rPr lang="en-US" sz="1600" dirty="0"/>
                  <a:t>Calculated results</a:t>
                </a:r>
              </a:p>
            </p:txBody>
          </p:sp>
          <p:cxnSp>
            <p:nvCxnSpPr>
              <p:cNvPr id="13" name="Straight Arrow Connector 12">
                <a:extLst>
                  <a:ext uri="{FF2B5EF4-FFF2-40B4-BE49-F238E27FC236}">
                    <a16:creationId xmlns:a16="http://schemas.microsoft.com/office/drawing/2014/main" id="{6F0EEAFF-14A3-9E47-9437-F391CA5CE50F}"/>
                  </a:ext>
                </a:extLst>
              </p:cNvPr>
              <p:cNvCxnSpPr/>
              <p:nvPr/>
            </p:nvCxnSpPr>
            <p:spPr>
              <a:xfrm flipH="1">
                <a:off x="9483809" y="4012131"/>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C2971C-1FAD-F844-9C9D-1CB2567A99C5}"/>
                  </a:ext>
                </a:extLst>
              </p:cNvPr>
              <p:cNvSpPr txBox="1"/>
              <p:nvPr/>
            </p:nvSpPr>
            <p:spPr>
              <a:xfrm>
                <a:off x="9838207" y="3842391"/>
                <a:ext cx="2203255" cy="584775"/>
              </a:xfrm>
              <a:prstGeom prst="rect">
                <a:avLst/>
              </a:prstGeom>
              <a:noFill/>
            </p:spPr>
            <p:txBody>
              <a:bodyPr wrap="square" rtlCol="0">
                <a:spAutoFit/>
              </a:bodyPr>
              <a:lstStyle/>
              <a:p>
                <a:r>
                  <a:rPr lang="en-US" sz="1600" dirty="0"/>
                  <a:t>Required in order to reach 85% polarization</a:t>
                </a:r>
              </a:p>
            </p:txBody>
          </p:sp>
          <p:cxnSp>
            <p:nvCxnSpPr>
              <p:cNvPr id="15" name="Straight Arrow Connector 14">
                <a:extLst>
                  <a:ext uri="{FF2B5EF4-FFF2-40B4-BE49-F238E27FC236}">
                    <a16:creationId xmlns:a16="http://schemas.microsoft.com/office/drawing/2014/main" id="{361626C6-FFE1-3E46-9BAB-FB9B0E113BE9}"/>
                  </a:ext>
                </a:extLst>
              </p:cNvPr>
              <p:cNvCxnSpPr/>
              <p:nvPr/>
            </p:nvCxnSpPr>
            <p:spPr>
              <a:xfrm flipH="1">
                <a:off x="9491833" y="4574099"/>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6ED438-64FF-C948-8769-EB7BD3337496}"/>
                  </a:ext>
                </a:extLst>
              </p:cNvPr>
              <p:cNvSpPr txBox="1"/>
              <p:nvPr/>
            </p:nvSpPr>
            <p:spPr>
              <a:xfrm>
                <a:off x="9836606" y="4418302"/>
                <a:ext cx="2089095" cy="830997"/>
              </a:xfrm>
              <a:prstGeom prst="rect">
                <a:avLst/>
              </a:prstGeom>
              <a:noFill/>
            </p:spPr>
            <p:txBody>
              <a:bodyPr wrap="square" rtlCol="0">
                <a:spAutoFit/>
              </a:bodyPr>
              <a:lstStyle/>
              <a:p>
                <a:r>
                  <a:rPr lang="en-US" sz="1600" dirty="0"/>
                  <a:t>Required in order to keep required average injection current</a:t>
                </a:r>
              </a:p>
            </p:txBody>
          </p:sp>
        </p:grpSp>
        <p:cxnSp>
          <p:nvCxnSpPr>
            <p:cNvPr id="19" name="Straight Arrow Connector 18">
              <a:extLst>
                <a:ext uri="{FF2B5EF4-FFF2-40B4-BE49-F238E27FC236}">
                  <a16:creationId xmlns:a16="http://schemas.microsoft.com/office/drawing/2014/main" id="{C67758D3-8021-DC4E-92FB-C11D5D8B1D91}"/>
                </a:ext>
              </a:extLst>
            </p:cNvPr>
            <p:cNvCxnSpPr/>
            <p:nvPr/>
          </p:nvCxnSpPr>
          <p:spPr>
            <a:xfrm flipH="1">
              <a:off x="9598325" y="2084711"/>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9FDB82-1952-0F43-9760-93B415E2D92D}"/>
                </a:ext>
              </a:extLst>
            </p:cNvPr>
            <p:cNvSpPr txBox="1"/>
            <p:nvPr/>
          </p:nvSpPr>
          <p:spPr>
            <a:xfrm>
              <a:off x="9959791" y="1921485"/>
              <a:ext cx="1020278" cy="338554"/>
            </a:xfrm>
            <a:prstGeom prst="rect">
              <a:avLst/>
            </a:prstGeom>
            <a:noFill/>
          </p:spPr>
          <p:txBody>
            <a:bodyPr wrap="square" rtlCol="0">
              <a:spAutoFit/>
            </a:bodyPr>
            <a:lstStyle/>
            <a:p>
              <a:r>
                <a:rPr lang="en-US" sz="1600" dirty="0"/>
                <a:t>Goals</a:t>
              </a:r>
            </a:p>
          </p:txBody>
        </p:sp>
        <p:cxnSp>
          <p:nvCxnSpPr>
            <p:cNvPr id="21" name="Straight Arrow Connector 20">
              <a:extLst>
                <a:ext uri="{FF2B5EF4-FFF2-40B4-BE49-F238E27FC236}">
                  <a16:creationId xmlns:a16="http://schemas.microsoft.com/office/drawing/2014/main" id="{4C9EFFE0-0350-384E-BE31-480F5C750162}"/>
                </a:ext>
              </a:extLst>
            </p:cNvPr>
            <p:cNvCxnSpPr/>
            <p:nvPr/>
          </p:nvCxnSpPr>
          <p:spPr>
            <a:xfrm flipH="1">
              <a:off x="9599547" y="5696379"/>
              <a:ext cx="347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6006887-D4C4-DD40-BEC5-24C61A75563F}"/>
                </a:ext>
              </a:extLst>
            </p:cNvPr>
            <p:cNvSpPr txBox="1"/>
            <p:nvPr/>
          </p:nvSpPr>
          <p:spPr>
            <a:xfrm>
              <a:off x="9944320" y="5540582"/>
              <a:ext cx="2089095" cy="338554"/>
            </a:xfrm>
            <a:prstGeom prst="rect">
              <a:avLst/>
            </a:prstGeom>
            <a:noFill/>
          </p:spPr>
          <p:txBody>
            <a:bodyPr wrap="square" rtlCol="0">
              <a:spAutoFit/>
            </a:bodyPr>
            <a:lstStyle/>
            <a:p>
              <a:r>
                <a:rPr lang="en-US" sz="1600" dirty="0"/>
                <a:t>Resulted </a:t>
              </a:r>
            </a:p>
          </p:txBody>
        </p:sp>
      </p:grpSp>
    </p:spTree>
    <p:extLst>
      <p:ext uri="{BB962C8B-B14F-4D97-AF65-F5344CB8AC3E}">
        <p14:creationId xmlns:p14="http://schemas.microsoft.com/office/powerpoint/2010/main" val="261399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3EC6-E77F-6F48-81E8-C70BDFFC5D92}"/>
              </a:ext>
            </a:extLst>
          </p:cNvPr>
          <p:cNvSpPr>
            <a:spLocks noGrp="1"/>
          </p:cNvSpPr>
          <p:nvPr>
            <p:ph type="title"/>
          </p:nvPr>
        </p:nvSpPr>
        <p:spPr/>
        <p:txBody>
          <a:bodyPr/>
          <a:lstStyle/>
          <a:p>
            <a:r>
              <a:rPr lang="en-US" dirty="0"/>
              <a:t>Average Injection Current and Beam Lifetime vs. Beam Energy</a:t>
            </a:r>
          </a:p>
        </p:txBody>
      </p:sp>
      <p:sp>
        <p:nvSpPr>
          <p:cNvPr id="4" name="Date Placeholder 3">
            <a:extLst>
              <a:ext uri="{FF2B5EF4-FFF2-40B4-BE49-F238E27FC236}">
                <a16:creationId xmlns:a16="http://schemas.microsoft.com/office/drawing/2014/main" id="{B0A8AA65-8045-804C-A37F-2DDD336610F6}"/>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2B3ACF5E-E72B-2F43-A239-F02BF418F020}"/>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110A7AE4-4438-5C41-B4A8-A0F5AD9C791A}"/>
              </a:ext>
            </a:extLst>
          </p:cNvPr>
          <p:cNvSpPr>
            <a:spLocks noGrp="1"/>
          </p:cNvSpPr>
          <p:nvPr>
            <p:ph type="sldNum" sz="quarter" idx="12"/>
          </p:nvPr>
        </p:nvSpPr>
        <p:spPr/>
        <p:txBody>
          <a:bodyPr/>
          <a:lstStyle/>
          <a:p>
            <a:fld id="{07E1C93C-5050-FC42-8F10-D22D4F119D13}" type="slidenum">
              <a:rPr lang="en-US" smtClean="0"/>
              <a:pPr/>
              <a:t>8</a:t>
            </a:fld>
            <a:endParaRPr lang="en-US" dirty="0"/>
          </a:p>
        </p:txBody>
      </p:sp>
      <p:grpSp>
        <p:nvGrpSpPr>
          <p:cNvPr id="18" name="Group 17">
            <a:extLst>
              <a:ext uri="{FF2B5EF4-FFF2-40B4-BE49-F238E27FC236}">
                <a16:creationId xmlns:a16="http://schemas.microsoft.com/office/drawing/2014/main" id="{4274F647-6E15-CC41-AED3-535FB31D7826}"/>
              </a:ext>
            </a:extLst>
          </p:cNvPr>
          <p:cNvGrpSpPr/>
          <p:nvPr/>
        </p:nvGrpSpPr>
        <p:grpSpPr>
          <a:xfrm>
            <a:off x="2046212" y="1172747"/>
            <a:ext cx="8099577" cy="4859746"/>
            <a:chOff x="2046212" y="999127"/>
            <a:chExt cx="8099577" cy="4859746"/>
          </a:xfrm>
        </p:grpSpPr>
        <p:pic>
          <p:nvPicPr>
            <p:cNvPr id="3" name="Picture 2">
              <a:extLst>
                <a:ext uri="{FF2B5EF4-FFF2-40B4-BE49-F238E27FC236}">
                  <a16:creationId xmlns:a16="http://schemas.microsoft.com/office/drawing/2014/main" id="{A9508CA1-222F-C143-95DC-E579C3C705EA}"/>
                </a:ext>
              </a:extLst>
            </p:cNvPr>
            <p:cNvPicPr>
              <a:picLocks noChangeAspect="1"/>
            </p:cNvPicPr>
            <p:nvPr/>
          </p:nvPicPr>
          <p:blipFill>
            <a:blip r:embed="rId2"/>
            <a:stretch>
              <a:fillRect/>
            </a:stretch>
          </p:blipFill>
          <p:spPr>
            <a:xfrm>
              <a:off x="2046212" y="999127"/>
              <a:ext cx="8099577" cy="4859746"/>
            </a:xfrm>
            <a:prstGeom prst="rect">
              <a:avLst/>
            </a:prstGeom>
          </p:spPr>
        </p:pic>
        <p:sp>
          <p:nvSpPr>
            <p:cNvPr id="8" name="TextBox 7">
              <a:extLst>
                <a:ext uri="{FF2B5EF4-FFF2-40B4-BE49-F238E27FC236}">
                  <a16:creationId xmlns:a16="http://schemas.microsoft.com/office/drawing/2014/main" id="{DFED5BAB-2AF6-3042-BA29-BB1DC9C698DA}"/>
                </a:ext>
              </a:extLst>
            </p:cNvPr>
            <p:cNvSpPr txBox="1"/>
            <p:nvPr/>
          </p:nvSpPr>
          <p:spPr>
            <a:xfrm>
              <a:off x="3581400" y="1551008"/>
              <a:ext cx="717630" cy="369332"/>
            </a:xfrm>
            <a:prstGeom prst="rect">
              <a:avLst/>
            </a:prstGeom>
            <a:noFill/>
          </p:spPr>
          <p:txBody>
            <a:bodyPr wrap="square" rtlCol="0">
              <a:spAutoFit/>
            </a:bodyPr>
            <a:lstStyle/>
            <a:p>
              <a:r>
                <a:rPr lang="en-US" dirty="0">
                  <a:solidFill>
                    <a:srgbClr val="0000FF"/>
                  </a:solidFill>
                </a:rPr>
                <a:t>6.8 h</a:t>
              </a:r>
            </a:p>
          </p:txBody>
        </p:sp>
        <p:sp>
          <p:nvSpPr>
            <p:cNvPr id="9" name="TextBox 8">
              <a:extLst>
                <a:ext uri="{FF2B5EF4-FFF2-40B4-BE49-F238E27FC236}">
                  <a16:creationId xmlns:a16="http://schemas.microsoft.com/office/drawing/2014/main" id="{B51B7F27-87E5-B643-A866-CBE30E7D6950}"/>
                </a:ext>
              </a:extLst>
            </p:cNvPr>
            <p:cNvSpPr txBox="1"/>
            <p:nvPr/>
          </p:nvSpPr>
          <p:spPr>
            <a:xfrm>
              <a:off x="3703898" y="3972575"/>
              <a:ext cx="856527" cy="369332"/>
            </a:xfrm>
            <a:prstGeom prst="rect">
              <a:avLst/>
            </a:prstGeom>
            <a:noFill/>
          </p:spPr>
          <p:txBody>
            <a:bodyPr wrap="square" rtlCol="0">
              <a:spAutoFit/>
            </a:bodyPr>
            <a:lstStyle/>
            <a:p>
              <a:r>
                <a:rPr lang="en-US" dirty="0">
                  <a:solidFill>
                    <a:srgbClr val="0000FF"/>
                  </a:solidFill>
                </a:rPr>
                <a:t>32 min</a:t>
              </a:r>
            </a:p>
          </p:txBody>
        </p:sp>
        <p:sp>
          <p:nvSpPr>
            <p:cNvPr id="10" name="TextBox 9">
              <a:extLst>
                <a:ext uri="{FF2B5EF4-FFF2-40B4-BE49-F238E27FC236}">
                  <a16:creationId xmlns:a16="http://schemas.microsoft.com/office/drawing/2014/main" id="{C40962A0-A94A-BE4A-B56A-35DAB1434927}"/>
                </a:ext>
              </a:extLst>
            </p:cNvPr>
            <p:cNvSpPr txBox="1"/>
            <p:nvPr/>
          </p:nvSpPr>
          <p:spPr>
            <a:xfrm>
              <a:off x="5497976" y="3972575"/>
              <a:ext cx="902824" cy="369332"/>
            </a:xfrm>
            <a:prstGeom prst="rect">
              <a:avLst/>
            </a:prstGeom>
            <a:noFill/>
          </p:spPr>
          <p:txBody>
            <a:bodyPr wrap="square" rtlCol="0">
              <a:spAutoFit/>
            </a:bodyPr>
            <a:lstStyle/>
            <a:p>
              <a:r>
                <a:rPr lang="en-US" dirty="0">
                  <a:solidFill>
                    <a:srgbClr val="0000FF"/>
                  </a:solidFill>
                </a:rPr>
                <a:t>6 min</a:t>
              </a:r>
            </a:p>
          </p:txBody>
        </p:sp>
        <p:sp>
          <p:nvSpPr>
            <p:cNvPr id="11" name="TextBox 10">
              <a:extLst>
                <a:ext uri="{FF2B5EF4-FFF2-40B4-BE49-F238E27FC236}">
                  <a16:creationId xmlns:a16="http://schemas.microsoft.com/office/drawing/2014/main" id="{E1B0E975-95FB-B945-A68D-1DB0A23E181C}"/>
                </a:ext>
              </a:extLst>
            </p:cNvPr>
            <p:cNvSpPr txBox="1"/>
            <p:nvPr/>
          </p:nvSpPr>
          <p:spPr>
            <a:xfrm>
              <a:off x="7120364" y="3972575"/>
              <a:ext cx="796722" cy="369332"/>
            </a:xfrm>
            <a:prstGeom prst="rect">
              <a:avLst/>
            </a:prstGeom>
            <a:noFill/>
          </p:spPr>
          <p:txBody>
            <a:bodyPr wrap="square" rtlCol="0">
              <a:spAutoFit/>
            </a:bodyPr>
            <a:lstStyle/>
            <a:p>
              <a:r>
                <a:rPr lang="en-US" dirty="0">
                  <a:solidFill>
                    <a:srgbClr val="0000FF"/>
                  </a:solidFill>
                </a:rPr>
                <a:t>1 min</a:t>
              </a:r>
            </a:p>
          </p:txBody>
        </p:sp>
        <p:sp>
          <p:nvSpPr>
            <p:cNvPr id="12" name="TextBox 11">
              <a:extLst>
                <a:ext uri="{FF2B5EF4-FFF2-40B4-BE49-F238E27FC236}">
                  <a16:creationId xmlns:a16="http://schemas.microsoft.com/office/drawing/2014/main" id="{C5F8C745-2474-AD4E-8352-C2F7E2AC9C97}"/>
                </a:ext>
              </a:extLst>
            </p:cNvPr>
            <p:cNvSpPr txBox="1"/>
            <p:nvPr/>
          </p:nvSpPr>
          <p:spPr>
            <a:xfrm>
              <a:off x="8279086" y="3972575"/>
              <a:ext cx="668146" cy="369332"/>
            </a:xfrm>
            <a:prstGeom prst="rect">
              <a:avLst/>
            </a:prstGeom>
            <a:noFill/>
          </p:spPr>
          <p:txBody>
            <a:bodyPr wrap="square" rtlCol="0">
              <a:spAutoFit/>
            </a:bodyPr>
            <a:lstStyle/>
            <a:p>
              <a:r>
                <a:rPr lang="en-US" dirty="0">
                  <a:solidFill>
                    <a:srgbClr val="0000FF"/>
                  </a:solidFill>
                </a:rPr>
                <a:t>24 s</a:t>
              </a:r>
            </a:p>
          </p:txBody>
        </p:sp>
        <p:sp>
          <p:nvSpPr>
            <p:cNvPr id="13" name="TextBox 12">
              <a:extLst>
                <a:ext uri="{FF2B5EF4-FFF2-40B4-BE49-F238E27FC236}">
                  <a16:creationId xmlns:a16="http://schemas.microsoft.com/office/drawing/2014/main" id="{9CE0B031-7BAA-244E-9733-42C3BFB58D10}"/>
                </a:ext>
              </a:extLst>
            </p:cNvPr>
            <p:cNvSpPr txBox="1"/>
            <p:nvPr/>
          </p:nvSpPr>
          <p:spPr>
            <a:xfrm>
              <a:off x="3001700" y="4555130"/>
              <a:ext cx="996389" cy="369332"/>
            </a:xfrm>
            <a:prstGeom prst="rect">
              <a:avLst/>
            </a:prstGeom>
            <a:noFill/>
          </p:spPr>
          <p:txBody>
            <a:bodyPr wrap="square" rtlCol="0">
              <a:spAutoFit/>
            </a:bodyPr>
            <a:lstStyle/>
            <a:p>
              <a:r>
                <a:rPr lang="en-US" dirty="0">
                  <a:solidFill>
                    <a:srgbClr val="FF0000"/>
                  </a:solidFill>
                </a:rPr>
                <a:t>0.95 </a:t>
              </a:r>
              <a:r>
                <a:rPr lang="en-US" dirty="0" err="1">
                  <a:solidFill>
                    <a:srgbClr val="FF0000"/>
                  </a:solidFill>
                </a:rPr>
                <a:t>nA</a:t>
              </a:r>
              <a:endParaRPr lang="en-US" dirty="0">
                <a:solidFill>
                  <a:srgbClr val="FF0000"/>
                </a:solidFill>
              </a:endParaRPr>
            </a:p>
          </p:txBody>
        </p:sp>
        <p:sp>
          <p:nvSpPr>
            <p:cNvPr id="14" name="TextBox 13">
              <a:extLst>
                <a:ext uri="{FF2B5EF4-FFF2-40B4-BE49-F238E27FC236}">
                  <a16:creationId xmlns:a16="http://schemas.microsoft.com/office/drawing/2014/main" id="{0134EC7F-025F-FB44-993B-233649DD0DB9}"/>
                </a:ext>
              </a:extLst>
            </p:cNvPr>
            <p:cNvSpPr txBox="1"/>
            <p:nvPr/>
          </p:nvSpPr>
          <p:spPr>
            <a:xfrm>
              <a:off x="4692570" y="4578280"/>
              <a:ext cx="996389" cy="369332"/>
            </a:xfrm>
            <a:prstGeom prst="rect">
              <a:avLst/>
            </a:prstGeom>
            <a:noFill/>
          </p:spPr>
          <p:txBody>
            <a:bodyPr wrap="square" rtlCol="0">
              <a:spAutoFit/>
            </a:bodyPr>
            <a:lstStyle/>
            <a:p>
              <a:r>
                <a:rPr lang="en-US" dirty="0">
                  <a:solidFill>
                    <a:srgbClr val="FF0000"/>
                  </a:solidFill>
                </a:rPr>
                <a:t>14.7 </a:t>
              </a:r>
              <a:r>
                <a:rPr lang="en-US" dirty="0" err="1">
                  <a:solidFill>
                    <a:srgbClr val="FF0000"/>
                  </a:solidFill>
                </a:rPr>
                <a:t>nA</a:t>
              </a:r>
              <a:endParaRPr lang="en-US" dirty="0">
                <a:solidFill>
                  <a:srgbClr val="FF0000"/>
                </a:solidFill>
              </a:endParaRPr>
            </a:p>
          </p:txBody>
        </p:sp>
        <p:sp>
          <p:nvSpPr>
            <p:cNvPr id="15" name="TextBox 14">
              <a:extLst>
                <a:ext uri="{FF2B5EF4-FFF2-40B4-BE49-F238E27FC236}">
                  <a16:creationId xmlns:a16="http://schemas.microsoft.com/office/drawing/2014/main" id="{0D384964-2CBE-D64A-990E-AF3D2C667868}"/>
                </a:ext>
              </a:extLst>
            </p:cNvPr>
            <p:cNvSpPr txBox="1"/>
            <p:nvPr/>
          </p:nvSpPr>
          <p:spPr>
            <a:xfrm>
              <a:off x="5902605" y="3105764"/>
              <a:ext cx="996389" cy="369332"/>
            </a:xfrm>
            <a:prstGeom prst="rect">
              <a:avLst/>
            </a:prstGeom>
            <a:noFill/>
          </p:spPr>
          <p:txBody>
            <a:bodyPr wrap="square" rtlCol="0">
              <a:spAutoFit/>
            </a:bodyPr>
            <a:lstStyle/>
            <a:p>
              <a:r>
                <a:rPr lang="en-US" dirty="0">
                  <a:solidFill>
                    <a:srgbClr val="FF0000"/>
                  </a:solidFill>
                </a:rPr>
                <a:t>66 </a:t>
              </a:r>
              <a:r>
                <a:rPr lang="en-US" dirty="0" err="1">
                  <a:solidFill>
                    <a:srgbClr val="FF0000"/>
                  </a:solidFill>
                </a:rPr>
                <a:t>nA</a:t>
              </a:r>
              <a:endParaRPr lang="en-US" dirty="0">
                <a:solidFill>
                  <a:srgbClr val="FF0000"/>
                </a:solidFill>
              </a:endParaRPr>
            </a:p>
          </p:txBody>
        </p:sp>
        <p:sp>
          <p:nvSpPr>
            <p:cNvPr id="16" name="TextBox 15">
              <a:extLst>
                <a:ext uri="{FF2B5EF4-FFF2-40B4-BE49-F238E27FC236}">
                  <a16:creationId xmlns:a16="http://schemas.microsoft.com/office/drawing/2014/main" id="{0EF29FA3-A34D-1F41-8683-775D37734053}"/>
                </a:ext>
              </a:extLst>
            </p:cNvPr>
            <p:cNvSpPr txBox="1"/>
            <p:nvPr/>
          </p:nvSpPr>
          <p:spPr>
            <a:xfrm>
              <a:off x="7282697" y="2246530"/>
              <a:ext cx="996389" cy="369332"/>
            </a:xfrm>
            <a:prstGeom prst="rect">
              <a:avLst/>
            </a:prstGeom>
            <a:noFill/>
          </p:spPr>
          <p:txBody>
            <a:bodyPr wrap="square" rtlCol="0">
              <a:spAutoFit/>
            </a:bodyPr>
            <a:lstStyle/>
            <a:p>
              <a:r>
                <a:rPr lang="en-US" dirty="0">
                  <a:solidFill>
                    <a:srgbClr val="FF0000"/>
                  </a:solidFill>
                </a:rPr>
                <a:t>107 </a:t>
              </a:r>
              <a:r>
                <a:rPr lang="en-US" dirty="0" err="1">
                  <a:solidFill>
                    <a:srgbClr val="FF0000"/>
                  </a:solidFill>
                </a:rPr>
                <a:t>nA</a:t>
              </a:r>
              <a:endParaRPr lang="en-US" dirty="0">
                <a:solidFill>
                  <a:srgbClr val="FF0000"/>
                </a:solidFill>
              </a:endParaRPr>
            </a:p>
          </p:txBody>
        </p:sp>
        <p:sp>
          <p:nvSpPr>
            <p:cNvPr id="17" name="TextBox 16">
              <a:extLst>
                <a:ext uri="{FF2B5EF4-FFF2-40B4-BE49-F238E27FC236}">
                  <a16:creationId xmlns:a16="http://schemas.microsoft.com/office/drawing/2014/main" id="{779233D2-9A0C-2049-8AC4-47EB3BE1E985}"/>
                </a:ext>
              </a:extLst>
            </p:cNvPr>
            <p:cNvSpPr txBox="1"/>
            <p:nvPr/>
          </p:nvSpPr>
          <p:spPr>
            <a:xfrm>
              <a:off x="8318634" y="1714326"/>
              <a:ext cx="894815" cy="369332"/>
            </a:xfrm>
            <a:prstGeom prst="rect">
              <a:avLst/>
            </a:prstGeom>
            <a:noFill/>
          </p:spPr>
          <p:txBody>
            <a:bodyPr wrap="square" rtlCol="0">
              <a:spAutoFit/>
            </a:bodyPr>
            <a:lstStyle/>
            <a:p>
              <a:r>
                <a:rPr lang="en-US" dirty="0">
                  <a:solidFill>
                    <a:srgbClr val="FF0000"/>
                  </a:solidFill>
                </a:rPr>
                <a:t>127 </a:t>
              </a:r>
              <a:r>
                <a:rPr lang="en-US" dirty="0" err="1">
                  <a:solidFill>
                    <a:srgbClr val="FF0000"/>
                  </a:solidFill>
                </a:rPr>
                <a:t>nA</a:t>
              </a:r>
              <a:endParaRPr lang="en-US" dirty="0">
                <a:solidFill>
                  <a:srgbClr val="FF0000"/>
                </a:solidFill>
              </a:endParaRPr>
            </a:p>
          </p:txBody>
        </p:sp>
      </p:grpSp>
      <p:sp>
        <p:nvSpPr>
          <p:cNvPr id="19" name="TextBox 18">
            <a:extLst>
              <a:ext uri="{FF2B5EF4-FFF2-40B4-BE49-F238E27FC236}">
                <a16:creationId xmlns:a16="http://schemas.microsoft.com/office/drawing/2014/main" id="{08444C2A-D997-284D-9196-B3989CFDC7FD}"/>
              </a:ext>
            </a:extLst>
          </p:cNvPr>
          <p:cNvSpPr txBox="1"/>
          <p:nvPr/>
        </p:nvSpPr>
        <p:spPr>
          <a:xfrm>
            <a:off x="3012333" y="1083312"/>
            <a:ext cx="6035974" cy="369332"/>
          </a:xfrm>
          <a:prstGeom prst="rect">
            <a:avLst/>
          </a:prstGeom>
          <a:solidFill>
            <a:srgbClr val="E8F70A"/>
          </a:solidFill>
        </p:spPr>
        <p:txBody>
          <a:bodyPr wrap="square" rtlCol="0">
            <a:spAutoFit/>
          </a:bodyPr>
          <a:lstStyle/>
          <a:p>
            <a:pPr algn="ctr"/>
            <a:r>
              <a:rPr lang="en-US" dirty="0"/>
              <a:t>Polarization is 85% in the electron energy range of 3 to 12 GeV </a:t>
            </a:r>
          </a:p>
        </p:txBody>
      </p:sp>
    </p:spTree>
    <p:extLst>
      <p:ext uri="{BB962C8B-B14F-4D97-AF65-F5344CB8AC3E}">
        <p14:creationId xmlns:p14="http://schemas.microsoft.com/office/powerpoint/2010/main" val="340516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01F5-A0DB-3940-BEE9-0424BCABABB8}"/>
              </a:ext>
            </a:extLst>
          </p:cNvPr>
          <p:cNvSpPr>
            <a:spLocks noGrp="1"/>
          </p:cNvSpPr>
          <p:nvPr>
            <p:ph type="title"/>
          </p:nvPr>
        </p:nvSpPr>
        <p:spPr/>
        <p:txBody>
          <a:bodyPr/>
          <a:lstStyle/>
          <a:p>
            <a:r>
              <a:rPr lang="en-US" dirty="0"/>
              <a:t>Shorten Beam Lifetime</a:t>
            </a:r>
          </a:p>
        </p:txBody>
      </p:sp>
      <p:sp>
        <p:nvSpPr>
          <p:cNvPr id="4" name="Date Placeholder 3">
            <a:extLst>
              <a:ext uri="{FF2B5EF4-FFF2-40B4-BE49-F238E27FC236}">
                <a16:creationId xmlns:a16="http://schemas.microsoft.com/office/drawing/2014/main" id="{9CAFC74D-7446-8541-B398-BF231E4A80F6}"/>
              </a:ext>
            </a:extLst>
          </p:cNvPr>
          <p:cNvSpPr>
            <a:spLocks noGrp="1"/>
          </p:cNvSpPr>
          <p:nvPr>
            <p:ph type="dt" sz="half" idx="10"/>
          </p:nvPr>
        </p:nvSpPr>
        <p:spPr/>
        <p:txBody>
          <a:bodyPr/>
          <a:lstStyle/>
          <a:p>
            <a:r>
              <a:rPr lang="en-US"/>
              <a:t>Nov 14, 2019</a:t>
            </a:r>
            <a:endParaRPr lang="en-US" dirty="0"/>
          </a:p>
        </p:txBody>
      </p:sp>
      <p:sp>
        <p:nvSpPr>
          <p:cNvPr id="5" name="Footer Placeholder 4">
            <a:extLst>
              <a:ext uri="{FF2B5EF4-FFF2-40B4-BE49-F238E27FC236}">
                <a16:creationId xmlns:a16="http://schemas.microsoft.com/office/drawing/2014/main" id="{4C5A7694-3981-3743-AC3A-5D0478F087AE}"/>
              </a:ext>
            </a:extLst>
          </p:cNvPr>
          <p:cNvSpPr>
            <a:spLocks noGrp="1"/>
          </p:cNvSpPr>
          <p:nvPr>
            <p:ph type="ftr" sz="quarter" idx="11"/>
          </p:nvPr>
        </p:nvSpPr>
        <p:spPr/>
        <p:txBody>
          <a:bodyPr/>
          <a:lstStyle/>
          <a:p>
            <a:r>
              <a:rPr lang="en-US"/>
              <a:t>JLEIC R&amp;D Meeting</a:t>
            </a:r>
            <a:endParaRPr lang="en-US" dirty="0"/>
          </a:p>
        </p:txBody>
      </p:sp>
      <p:sp>
        <p:nvSpPr>
          <p:cNvPr id="6" name="Slide Number Placeholder 5">
            <a:extLst>
              <a:ext uri="{FF2B5EF4-FFF2-40B4-BE49-F238E27FC236}">
                <a16:creationId xmlns:a16="http://schemas.microsoft.com/office/drawing/2014/main" id="{4643BF11-0EB8-9845-A7A8-D447E5851B91}"/>
              </a:ext>
            </a:extLst>
          </p:cNvPr>
          <p:cNvSpPr>
            <a:spLocks noGrp="1"/>
          </p:cNvSpPr>
          <p:nvPr>
            <p:ph type="sldNum" sz="quarter" idx="12"/>
          </p:nvPr>
        </p:nvSpPr>
        <p:spPr/>
        <p:txBody>
          <a:bodyPr/>
          <a:lstStyle/>
          <a:p>
            <a:fld id="{07E1C93C-5050-FC42-8F10-D22D4F119D13}" type="slidenum">
              <a:rPr lang="en-US" smtClean="0"/>
              <a:pPr/>
              <a:t>9</a:t>
            </a:fld>
            <a:endParaRPr lang="en-US" dirty="0"/>
          </a:p>
        </p:txBody>
      </p:sp>
      <p:graphicFrame>
        <p:nvGraphicFramePr>
          <p:cNvPr id="15" name="Table 14">
            <a:extLst>
              <a:ext uri="{FF2B5EF4-FFF2-40B4-BE49-F238E27FC236}">
                <a16:creationId xmlns:a16="http://schemas.microsoft.com/office/drawing/2014/main" id="{CE419648-9678-7C4A-945B-90CE847FE4E9}"/>
              </a:ext>
            </a:extLst>
          </p:cNvPr>
          <p:cNvGraphicFramePr>
            <a:graphicFrameLocks noGrp="1"/>
          </p:cNvGraphicFramePr>
          <p:nvPr>
            <p:extLst>
              <p:ext uri="{D42A27DB-BD31-4B8C-83A1-F6EECF244321}">
                <p14:modId xmlns:p14="http://schemas.microsoft.com/office/powerpoint/2010/main" val="422793317"/>
              </p:ext>
            </p:extLst>
          </p:nvPr>
        </p:nvGraphicFramePr>
        <p:xfrm>
          <a:off x="294934" y="1042017"/>
          <a:ext cx="11592266" cy="3632764"/>
        </p:xfrm>
        <a:graphic>
          <a:graphicData uri="http://schemas.openxmlformats.org/drawingml/2006/table">
            <a:tbl>
              <a:tblPr firstRow="1" bandRow="1">
                <a:tableStyleId>{5940675A-B579-460E-94D1-54222C63F5DA}</a:tableStyleId>
              </a:tblPr>
              <a:tblGrid>
                <a:gridCol w="1799680">
                  <a:extLst>
                    <a:ext uri="{9D8B030D-6E8A-4147-A177-3AD203B41FA5}">
                      <a16:colId xmlns:a16="http://schemas.microsoft.com/office/drawing/2014/main" val="233216848"/>
                    </a:ext>
                  </a:extLst>
                </a:gridCol>
                <a:gridCol w="3362860">
                  <a:extLst>
                    <a:ext uri="{9D8B030D-6E8A-4147-A177-3AD203B41FA5}">
                      <a16:colId xmlns:a16="http://schemas.microsoft.com/office/drawing/2014/main" val="4049451755"/>
                    </a:ext>
                  </a:extLst>
                </a:gridCol>
                <a:gridCol w="6429726">
                  <a:extLst>
                    <a:ext uri="{9D8B030D-6E8A-4147-A177-3AD203B41FA5}">
                      <a16:colId xmlns:a16="http://schemas.microsoft.com/office/drawing/2014/main" val="4214134253"/>
                    </a:ext>
                  </a:extLst>
                </a:gridCol>
              </a:tblGrid>
              <a:tr h="489645">
                <a:tc gridSpan="2">
                  <a:txBody>
                    <a:bodyPr/>
                    <a:lstStyle/>
                    <a:p>
                      <a:pPr algn="ctr"/>
                      <a:r>
                        <a:rPr lang="en-US" dirty="0">
                          <a:latin typeface="Arial" panose="020B0604020202020204" pitchFamily="34" charset="0"/>
                          <a:cs typeface="Arial" panose="020B0604020202020204" pitchFamily="34" charset="0"/>
                        </a:rPr>
                        <a:t>Schemes to shorten beam lifetime</a:t>
                      </a:r>
                    </a:p>
                  </a:txBody>
                  <a:tcPr/>
                </a:tc>
                <a:tc hMerge="1">
                  <a:txBody>
                    <a:bodyPr/>
                    <a:lstStyle/>
                    <a:p>
                      <a:endParaRPr lang="en-US"/>
                    </a:p>
                  </a:txBody>
                  <a:tcPr/>
                </a:tc>
                <a:tc>
                  <a:txBody>
                    <a:bodyPr/>
                    <a:lstStyle/>
                    <a:p>
                      <a:pPr algn="ctr"/>
                      <a:r>
                        <a:rPr lang="en-US" dirty="0">
                          <a:latin typeface="Arial" panose="020B0604020202020204" pitchFamily="34" charset="0"/>
                          <a:cs typeface="Arial" panose="020B0604020202020204" pitchFamily="34" charset="0"/>
                        </a:rPr>
                        <a:t>Control of potential issues</a:t>
                      </a:r>
                    </a:p>
                  </a:txBody>
                  <a:tcPr/>
                </a:tc>
                <a:extLst>
                  <a:ext uri="{0D108BD9-81ED-4DB2-BD59-A6C34878D82A}">
                    <a16:rowId xmlns:a16="http://schemas.microsoft.com/office/drawing/2014/main" val="3674303124"/>
                  </a:ext>
                </a:extLst>
              </a:tr>
              <a:tr h="0">
                <a:tc>
                  <a:txBody>
                    <a:bodyPr/>
                    <a:lstStyle/>
                    <a:p>
                      <a:pPr algn="l"/>
                      <a:r>
                        <a:rPr lang="en-US" b="1" dirty="0">
                          <a:latin typeface="Arial" panose="020B0604020202020204" pitchFamily="34" charset="0"/>
                          <a:cs typeface="Arial" panose="020B0604020202020204" pitchFamily="34" charset="0"/>
                        </a:rPr>
                        <a:t>Local control </a:t>
                      </a:r>
                      <a:r>
                        <a:rPr lang="en-US" sz="1600" dirty="0">
                          <a:latin typeface="Arial" panose="020B0604020202020204" pitchFamily="34" charset="0"/>
                          <a:cs typeface="Arial" panose="020B0604020202020204" pitchFamily="34" charset="0"/>
                        </a:rPr>
                        <a:t>of up to 1.5kW beam power</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Scrape the beam </a:t>
                      </a:r>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 or two local scrape(s) with local pump(s) to remove the heat (</a:t>
                      </a:r>
                      <a:r>
                        <a:rPr lang="en-US" sz="1400" i="1" dirty="0">
                          <a:latin typeface="Arial" panose="020B0604020202020204" pitchFamily="34" charset="0"/>
                          <a:cs typeface="Arial" panose="020B0604020202020204" pitchFamily="34" charset="0"/>
                        </a:rPr>
                        <a:t>see slide 10</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Active radiation shield may be needed</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for example, 4-8 inches of lead to shield ~ 2kW beam power in </a:t>
                      </a:r>
                      <a:r>
                        <a:rPr lang="en-US" sz="1600" dirty="0" err="1">
                          <a:latin typeface="Arial" panose="020B0604020202020204" pitchFamily="34" charset="0"/>
                          <a:cs typeface="Arial" panose="020B0604020202020204" pitchFamily="34" charset="0"/>
                        </a:rPr>
                        <a:t>dumplets</a:t>
                      </a:r>
                      <a:r>
                        <a:rPr lang="en-US" sz="1600" dirty="0">
                          <a:latin typeface="Arial" panose="020B0604020202020204" pitchFamily="34" charset="0"/>
                          <a:cs typeface="Arial" panose="020B0604020202020204" pitchFamily="34" charset="0"/>
                        </a:rPr>
                        <a:t> in CEBAF</a:t>
                      </a:r>
                    </a:p>
                  </a:txBody>
                  <a:tcPr/>
                </a:tc>
                <a:extLst>
                  <a:ext uri="{0D108BD9-81ED-4DB2-BD59-A6C34878D82A}">
                    <a16:rowId xmlns:a16="http://schemas.microsoft.com/office/drawing/2014/main" val="4259728212"/>
                  </a:ext>
                </a:extLst>
              </a:tr>
              <a:tr h="521839">
                <a:tc rowSpan="2">
                  <a:txBody>
                    <a:bodyPr/>
                    <a:lstStyle/>
                    <a:p>
                      <a:pPr algn="l"/>
                      <a:r>
                        <a:rPr lang="en-US" b="1" dirty="0">
                          <a:latin typeface="Arial" panose="020B0604020202020204" pitchFamily="34" charset="0"/>
                          <a:cs typeface="Arial" panose="020B0604020202020204" pitchFamily="34" charset="0"/>
                        </a:rPr>
                        <a:t>Global control </a:t>
                      </a:r>
                      <a:r>
                        <a:rPr lang="en-US" sz="1600" dirty="0">
                          <a:latin typeface="Arial" panose="020B0604020202020204" pitchFamily="34" charset="0"/>
                          <a:cs typeface="Arial" panose="020B0604020202020204" pitchFamily="34" charset="0"/>
                        </a:rPr>
                        <a:t>of up to 1.5kW beam power </a:t>
                      </a:r>
                    </a:p>
                    <a:p>
                      <a:pPr algn="l"/>
                      <a:r>
                        <a:rPr lang="en-US" sz="1600" dirty="0">
                          <a:latin typeface="Arial" panose="020B0604020202020204" pitchFamily="34" charset="0"/>
                          <a:cs typeface="Arial" panose="020B0604020202020204" pitchFamily="34" charset="0"/>
                        </a:rPr>
                        <a:t>( &lt; 1W/m)</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Reduce the dynamic aperture</a:t>
                      </a:r>
                    </a:p>
                  </a:txBody>
                  <a:tcPr>
                    <a:lnL w="12700" cap="flat" cmpd="sng" algn="ctr">
                      <a:solidFill>
                        <a:schemeClr val="tx1"/>
                      </a:solidFill>
                      <a:prstDash val="solid"/>
                      <a:round/>
                      <a:headEnd type="none" w="med" len="med"/>
                      <a:tailEnd type="none" w="med" len="med"/>
                    </a:lnL>
                  </a:tcPr>
                </a:tc>
                <a:tc rowSpan="2">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Pumps in the whole ring to remove the heat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Active radiation shield may not be needed (?)</a:t>
                      </a:r>
                    </a:p>
                  </a:txBody>
                  <a:tcPr/>
                </a:tc>
                <a:extLst>
                  <a:ext uri="{0D108BD9-81ED-4DB2-BD59-A6C34878D82A}">
                    <a16:rowId xmlns:a16="http://schemas.microsoft.com/office/drawing/2014/main" val="865156245"/>
                  </a:ext>
                </a:extLst>
              </a:tr>
              <a:tr h="1180923">
                <a:tc vMerge="1">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lvl="0"/>
                      <a:r>
                        <a:rPr lang="en-US" dirty="0">
                          <a:latin typeface="Arial" panose="020B0604020202020204" pitchFamily="34" charset="0"/>
                          <a:cs typeface="Arial" panose="020B0604020202020204" pitchFamily="34" charset="0"/>
                        </a:rPr>
                        <a:t>Use fast feedback system to destabilize a specific bucket before re-injection (Andrew Hutton)</a:t>
                      </a:r>
                    </a:p>
                  </a:txBody>
                  <a:tcPr>
                    <a:lnL w="12700" cap="flat" cmpd="sng" algn="ctr">
                      <a:solidFill>
                        <a:schemeClr val="tx1"/>
                      </a:solidFill>
                      <a:prstDash val="solid"/>
                      <a:round/>
                      <a:headEnd type="none" w="med" len="med"/>
                      <a:tailEnd type="none" w="med" len="med"/>
                    </a:lnL>
                  </a:tcPr>
                </a:tc>
                <a:tc v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2911034"/>
                  </a:ext>
                </a:extLst>
              </a:tr>
            </a:tbl>
          </a:graphicData>
        </a:graphic>
      </p:graphicFrame>
      <p:sp>
        <p:nvSpPr>
          <p:cNvPr id="8" name="TextBox 7">
            <a:extLst>
              <a:ext uri="{FF2B5EF4-FFF2-40B4-BE49-F238E27FC236}">
                <a16:creationId xmlns:a16="http://schemas.microsoft.com/office/drawing/2014/main" id="{1428E2FA-1624-9A44-8E62-DF3580F64928}"/>
              </a:ext>
            </a:extLst>
          </p:cNvPr>
          <p:cNvSpPr txBox="1"/>
          <p:nvPr/>
        </p:nvSpPr>
        <p:spPr>
          <a:xfrm>
            <a:off x="3507563" y="5560828"/>
            <a:ext cx="46204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Slide 11 for more ideas/comments in detail  </a:t>
            </a:r>
          </a:p>
        </p:txBody>
      </p:sp>
      <p:sp>
        <p:nvSpPr>
          <p:cNvPr id="9" name="Down Arrow 8">
            <a:extLst>
              <a:ext uri="{FF2B5EF4-FFF2-40B4-BE49-F238E27FC236}">
                <a16:creationId xmlns:a16="http://schemas.microsoft.com/office/drawing/2014/main" id="{B2F04F96-E9D9-D641-9345-1F5883DEC5B0}"/>
              </a:ext>
            </a:extLst>
          </p:cNvPr>
          <p:cNvSpPr/>
          <p:nvPr/>
        </p:nvSpPr>
        <p:spPr>
          <a:xfrm>
            <a:off x="5271882" y="4927123"/>
            <a:ext cx="400523" cy="50207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686064"/>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11909</TotalTime>
  <Words>1043</Words>
  <Application>Microsoft Macintosh PowerPoint</Application>
  <PresentationFormat>Widescreen</PresentationFormat>
  <Paragraphs>221</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PingFangSC-Regular</vt:lpstr>
      <vt:lpstr>.PingFangSC-Regular</vt:lpstr>
      <vt:lpstr>Arial</vt:lpstr>
      <vt:lpstr>Calibri</vt:lpstr>
      <vt:lpstr>Cambria Math</vt:lpstr>
      <vt:lpstr>Times</vt:lpstr>
      <vt:lpstr>Times New Roman</vt:lpstr>
      <vt:lpstr>Theme1</vt:lpstr>
      <vt:lpstr>Electron Beam Top-off Injection in JLEIC</vt:lpstr>
      <vt:lpstr>Radiative Polarization </vt:lpstr>
      <vt:lpstr>Electron Polarization Configuration in Figure-8 JLEIC</vt:lpstr>
      <vt:lpstr>Top-off Injection Bunch Train</vt:lpstr>
      <vt:lpstr>Polarization vs. Averaged Injection Current</vt:lpstr>
      <vt:lpstr>Polarization vs. Beam Lifetime</vt:lpstr>
      <vt:lpstr>Top-off Parameters (assuming no damping wiggler)</vt:lpstr>
      <vt:lpstr>Average Injection Current and Beam Lifetime vs. Beam Energy</vt:lpstr>
      <vt:lpstr>Shorten Beam Lifetime</vt:lpstr>
      <vt:lpstr>Local Scraping and Pumping </vt:lpstr>
      <vt:lpstr>Ideas and Comments</vt:lpstr>
      <vt:lpstr>Other Studies are Needed</vt:lpstr>
      <vt:lpstr>PowerPoint Presentation</vt:lpstr>
      <vt:lpstr>Electron Polarization Strategies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Microsoft Office User</cp:lastModifiedBy>
  <cp:revision>386</cp:revision>
  <dcterms:created xsi:type="dcterms:W3CDTF">2018-09-06T13:32:58Z</dcterms:created>
  <dcterms:modified xsi:type="dcterms:W3CDTF">2019-11-14T15:12:50Z</dcterms:modified>
</cp:coreProperties>
</file>