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76" r:id="rId7"/>
    <p:sldId id="263" r:id="rId8"/>
    <p:sldId id="281" r:id="rId9"/>
    <p:sldId id="264" r:id="rId10"/>
    <p:sldId id="265" r:id="rId11"/>
    <p:sldId id="266" r:id="rId12"/>
    <p:sldId id="282" r:id="rId13"/>
    <p:sldId id="267" r:id="rId14"/>
    <p:sldId id="271" r:id="rId15"/>
    <p:sldId id="269" r:id="rId16"/>
    <p:sldId id="270" r:id="rId17"/>
    <p:sldId id="277" r:id="rId18"/>
    <p:sldId id="272" r:id="rId19"/>
    <p:sldId id="273" r:id="rId20"/>
    <p:sldId id="274" r:id="rId21"/>
    <p:sldId id="279" r:id="rId22"/>
    <p:sldId id="275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3" autoAdjust="0"/>
    <p:restoredTop sz="90929"/>
  </p:normalViewPr>
  <p:slideViewPr>
    <p:cSldViewPr>
      <p:cViewPr>
        <p:scale>
          <a:sx n="60" d="100"/>
          <a:sy n="60" d="100"/>
        </p:scale>
        <p:origin x="-45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D6DE-99AF-449B-AA2A-CC68DF6C58D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EEE5-46BE-48F3-A990-DF4B5DBAA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534400" cy="1676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JLEIC: Two Possible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Roads to 100+ GeV CM Energy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8001000" cy="2057400"/>
          </a:xfrm>
        </p:spPr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Oct. 15, 2017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at JLEIC Accelerator R&amp;D Meeting Nov. 9, 2017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61" y="0"/>
            <a:ext cx="91440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Formation with Multi-Stage Cooling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151101" y="685800"/>
            <a:ext cx="6492240" cy="2834640"/>
            <a:chOff x="1151101" y="609600"/>
            <a:chExt cx="6492240" cy="283464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51101" y="609600"/>
              <a:ext cx="6492240" cy="2834640"/>
            </a:xfrm>
            <a:prstGeom prst="roundRect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1412332" y="790663"/>
              <a:ext cx="0" cy="256032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1259932" y="3183005"/>
              <a:ext cx="630936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442812" y="2798875"/>
              <a:ext cx="10972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716373" y="2209800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087973" y="1387969"/>
              <a:ext cx="12801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2514600" y="2505003"/>
              <a:ext cx="148775" cy="2938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630773" y="1393982"/>
              <a:ext cx="457200" cy="8158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376698" y="2100461"/>
              <a:ext cx="1246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Multi-turn injection accumulation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78690" y="2206823"/>
              <a:ext cx="100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Pre-cool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7265" y="685800"/>
              <a:ext cx="14303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Bunch splitting,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mittance preservation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1361" y="2807928"/>
              <a:ext cx="100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285 MeV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7028" y="2206823"/>
              <a:ext cx="871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72733" y="1414661"/>
              <a:ext cx="1386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210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0173" y="2448580"/>
              <a:ext cx="1036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 5.4 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1773" y="1676400"/>
              <a:ext cx="1444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ERL cooler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114 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4667028" y="790663"/>
              <a:ext cx="0" cy="1920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540339" y="728246"/>
              <a:ext cx="1555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collider Ring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43332" y="1109246"/>
              <a:ext cx="9559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booster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4648200" y="1098446"/>
              <a:ext cx="12801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3657600" y="1414661"/>
              <a:ext cx="9795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1291299" y="755174"/>
              <a:ext cx="14519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2667000" y="2519069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3581400" y="2209800"/>
              <a:ext cx="169552" cy="3077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4580027" y="1471136"/>
              <a:ext cx="1287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Stacking,</a:t>
              </a:r>
            </a:p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67000" y="2511623"/>
              <a:ext cx="871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~2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90800" y="2677180"/>
              <a:ext cx="1036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MeV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>
              <a:off x="3725773" y="2209800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733800" y="2209800"/>
              <a:ext cx="871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02180" y="1905000"/>
              <a:ext cx="100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Fast ramp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127760" y="3581400"/>
            <a:ext cx="6492240" cy="2834640"/>
            <a:chOff x="1219200" y="3733800"/>
            <a:chExt cx="6492240" cy="283464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219200" y="3733800"/>
              <a:ext cx="6492240" cy="283464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1539240" y="3985953"/>
              <a:ext cx="0" cy="24910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1386840" y="6324600"/>
              <a:ext cx="603504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69720" y="5815078"/>
              <a:ext cx="118872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038600" y="5605875"/>
              <a:ext cx="12801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756090" y="4683262"/>
              <a:ext cx="155448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723794" y="5585569"/>
              <a:ext cx="207823" cy="2295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5326042" y="4695947"/>
              <a:ext cx="442204" cy="9099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447800" y="5099260"/>
              <a:ext cx="1430419" cy="69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Multi-turn injection accumulation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1941" y="5331023"/>
              <a:ext cx="903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Pre-cool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784" y="3909536"/>
              <a:ext cx="14967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Bunch splitting, </a:t>
              </a:r>
            </a:p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Emittance preservation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9240" y="5789104"/>
              <a:ext cx="1131945" cy="28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MeV/u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38267" y="4721423"/>
              <a:ext cx="1653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82 GeV/u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67200" y="5791200"/>
              <a:ext cx="1032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 MeV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27806" y="4963180"/>
              <a:ext cx="1234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ERL cooler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44.8 MeV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3962400" y="3962400"/>
              <a:ext cx="0" cy="20116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3840700" y="3962400"/>
              <a:ext cx="1580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ollider Ring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30419" y="4437939"/>
              <a:ext cx="955954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booster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3943625" y="4343400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2971800" y="4493332"/>
              <a:ext cx="9795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910840" y="5600333"/>
              <a:ext cx="10058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4152688" y="4876800"/>
              <a:ext cx="1203960" cy="69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Stacking, emittance preservation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895600" y="5597536"/>
              <a:ext cx="10058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883490" y="5597536"/>
              <a:ext cx="100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34640" y="5844655"/>
              <a:ext cx="1184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 MeV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1361" y="3909715"/>
              <a:ext cx="1620806" cy="433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 ion</a:t>
              </a:r>
              <a:endPara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2399" y="5932268"/>
              <a:ext cx="1184553" cy="28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cooler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55090" y="5605875"/>
              <a:ext cx="1002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 GeV</a:t>
              </a:r>
              <a:endParaRPr lang="en-US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4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493"/>
            <a:ext cx="9144000" cy="781493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Extraction Energy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issues under consideration</a:t>
            </a:r>
          </a:p>
          <a:p>
            <a:pPr marL="233363" indent="-23336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ring maximum proton energy:   200+ GeV</a:t>
            </a:r>
          </a:p>
          <a:p>
            <a:pPr marL="233363" indent="-23336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ring magnet ramp range:          &lt; 20</a:t>
            </a:r>
          </a:p>
          <a:p>
            <a:pPr marL="233363" indent="-23336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ring proton injection energy:     DC cooler available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(not too far from state-of-art)</a:t>
            </a:r>
          </a:p>
          <a:p>
            <a:pPr marL="233363" indent="-23336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ring injector energy:  higher is better for space charge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60079"/>
              </p:ext>
            </p:extLst>
          </p:nvPr>
        </p:nvGraphicFramePr>
        <p:xfrm>
          <a:off x="381000" y="3489960"/>
          <a:ext cx="82296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399"/>
                <a:gridCol w="1600200"/>
                <a:gridCol w="1600200"/>
                <a:gridCol w="1524000"/>
                <a:gridCol w="2209801"/>
              </a:tblGrid>
              <a:tr h="38847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kinetic energy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 kinetic energy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Ramp range of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 field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injection in collider ring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1503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 (16.4)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(6.5)    (DC)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193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 (16.3)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114    (ERL)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2</a:t>
            </a:r>
            <a:r>
              <a:rPr lang="en-US" sz="32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Large Booster May Not Be a Good Design Option?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371600"/>
          </a:xfrm>
          <a:solidFill>
            <a:srgbClr val="FF99FF"/>
          </a:solidFill>
        </p:spPr>
        <p:txBody>
          <a:bodyPr/>
          <a:lstStyle/>
          <a:p>
            <a:pPr marL="169863" indent="-169863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baseline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 3 GeV pre-booster, ~25 GeV large booster, 100+ GeV collider ring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large booster has a same footprint as the collider ring</a:t>
            </a:r>
          </a:p>
          <a:p>
            <a:pPr marL="169863" indent="-169863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Variations: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collider ring as a large booster (down to 15 to 18 GeV)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GeV circular or square-sharp pre-booster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9160" y="2819400"/>
            <a:ext cx="6949440" cy="1143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Allow a short ion </a:t>
            </a:r>
            <a:r>
              <a:rPr 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(130 MeV proton and 40 GeV/u lead ion)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Avoid crossing of transition energy in all rings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9160" y="4114800"/>
            <a:ext cx="6949440" cy="2057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Inject very low energy beam (~3 GeV) to a full-size collider ring, space charge may be an issue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No DC cooling at injection energy of the collider ring (stacking)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Less efficient and take longer time for beam formation</a:t>
            </a:r>
          </a:p>
          <a:p>
            <a:pPr marL="233363" indent="-233363" eaLnBrk="1" hangingPunct="1"/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additional cost for the large booster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DC Cooler: Not Far From State-of-Art</a:t>
            </a:r>
          </a:p>
        </p:txBody>
      </p:sp>
      <p:pic>
        <p:nvPicPr>
          <p:cNvPr id="12293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"/>
          <a:stretch>
            <a:fillRect/>
          </a:stretch>
        </p:blipFill>
        <p:spPr bwMode="auto">
          <a:xfrm>
            <a:off x="6227857" y="838200"/>
            <a:ext cx="2402963" cy="19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4" name="TextBox 11"/>
          <p:cNvSpPr txBox="1">
            <a:spLocks noChangeArrowheads="1"/>
          </p:cNvSpPr>
          <p:nvPr/>
        </p:nvSpPr>
        <p:spPr bwMode="auto">
          <a:xfrm>
            <a:off x="6477000" y="2905780"/>
            <a:ext cx="2057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/>
              <a:t>2 MeV </a:t>
            </a:r>
            <a:r>
              <a:rPr lang="en-US" altLang="en-US" sz="1400" dirty="0" smtClean="0"/>
              <a:t>Magnetized DC cooler @ COSY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Jülich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4" name="Picture 2" descr="cool_layout"/>
          <p:cNvPicPr>
            <a:picLocks noChangeAspect="1" noChangeArrowheads="1"/>
          </p:cNvPicPr>
          <p:nvPr/>
        </p:nvPicPr>
        <p:blipFill rotWithShape="1">
          <a:blip r:embed="rId4" cstate="print"/>
          <a:srcRect l="8334" t="20005" r="8318" b="25461"/>
          <a:stretch/>
        </p:blipFill>
        <p:spPr bwMode="auto">
          <a:xfrm>
            <a:off x="76200" y="4797132"/>
            <a:ext cx="2050827" cy="1068310"/>
          </a:xfrm>
          <a:prstGeom prst="rect">
            <a:avLst/>
          </a:prstGeom>
          <a:noFill/>
        </p:spPr>
      </p:pic>
      <p:pic>
        <p:nvPicPr>
          <p:cNvPr id="3076" name="Picture 4" descr="Image result for Fermilab electron cool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80" b="23370"/>
          <a:stretch/>
        </p:blipFill>
        <p:spPr bwMode="auto">
          <a:xfrm>
            <a:off x="1295400" y="4216515"/>
            <a:ext cx="1531639" cy="21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6200" y="3835643"/>
            <a:ext cx="25908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 smtClean="0"/>
              <a:t>4.3 </a:t>
            </a:r>
            <a:r>
              <a:rPr lang="en-US" altLang="en-US" sz="1400" dirty="0"/>
              <a:t>MeV </a:t>
            </a:r>
            <a:r>
              <a:rPr lang="en-US" altLang="en-US" sz="1400" dirty="0" smtClean="0"/>
              <a:t>non-magnetized DC cooler @ Recycler, </a:t>
            </a:r>
            <a:r>
              <a:rPr lang="en-US" altLang="en-US" sz="1400" dirty="0" err="1" smtClean="0"/>
              <a:t>Fermilab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56" name="Picture 13" descr="主环电子冷却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0443" t="18870" r="21519" b="5960"/>
          <a:stretch>
            <a:fillRect/>
          </a:stretch>
        </p:blipFill>
        <p:spPr bwMode="auto">
          <a:xfrm>
            <a:off x="2974691" y="1244459"/>
            <a:ext cx="2283109" cy="16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41580" y="2724492"/>
            <a:ext cx="229682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 smtClean="0"/>
              <a:t>Low energy (100 </a:t>
            </a:r>
            <a:r>
              <a:rPr lang="en-US" altLang="en-US" sz="1400" dirty="0" err="1"/>
              <a:t>K</a:t>
            </a:r>
            <a:r>
              <a:rPr lang="en-US" altLang="en-US" sz="1400" smtClean="0"/>
              <a:t>eV</a:t>
            </a:r>
            <a:r>
              <a:rPr lang="en-US" altLang="en-US" sz="1400" dirty="0" smtClean="0"/>
              <a:t>) DC Cooler @ COSY, </a:t>
            </a:r>
            <a:r>
              <a:rPr lang="en-US" altLang="en-US" sz="1400" dirty="0" err="1" smtClean="0"/>
              <a:t>Julich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4811" b="1183"/>
          <a:stretch/>
        </p:blipFill>
        <p:spPr bwMode="auto">
          <a:xfrm>
            <a:off x="133231" y="990600"/>
            <a:ext cx="2285703" cy="172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2647"/>
            <a:ext cx="3432552" cy="16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1"/>
          <p:cNvSpPr txBox="1">
            <a:spLocks noChangeArrowheads="1"/>
          </p:cNvSpPr>
          <p:nvPr/>
        </p:nvSpPr>
        <p:spPr bwMode="auto">
          <a:xfrm>
            <a:off x="2541350" y="905939"/>
            <a:ext cx="3097450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 smtClean="0"/>
              <a:t>Low energy DC cooler @ IMP, China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r="11481"/>
          <a:stretch/>
        </p:blipFill>
        <p:spPr bwMode="auto">
          <a:xfrm>
            <a:off x="6507480" y="4572000"/>
            <a:ext cx="2560320" cy="195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343400" y="3757136"/>
            <a:ext cx="410543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 smtClean="0"/>
              <a:t>New high voltage (turbine) technology for 8 MeV magnetized DC cooler @ HESR/FAIR, GSI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577592" y="6388678"/>
            <a:ext cx="2223339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 smtClean="0"/>
              <a:t>K. </a:t>
            </a:r>
            <a:r>
              <a:rPr lang="en-US" altLang="en-US" sz="1400" dirty="0" err="1" smtClean="0"/>
              <a:t>Aulenbacher</a:t>
            </a:r>
            <a:r>
              <a:rPr lang="en-US" altLang="en-US" sz="1400" dirty="0" smtClean="0"/>
              <a:t>, COOL’17</a:t>
            </a:r>
          </a:p>
        </p:txBody>
      </p:sp>
    </p:spTree>
    <p:extLst>
      <p:ext uri="{BB962C8B-B14F-4D97-AF65-F5344CB8AC3E}">
        <p14:creationId xmlns:p14="http://schemas.microsoft.com/office/powerpoint/2010/main" val="5529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Limited by Space Charge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048000"/>
          </a:xfrm>
        </p:spPr>
        <p:txBody>
          <a:bodyPr/>
          <a:lstStyle/>
          <a:p>
            <a:pPr marL="171450" indent="-17145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baseline:  the proton beam (0.75 A) is injected into the collider ring and pre-cooled to the design value of small emittance at 7.9 GeV kinetic energy, the space charge tune-shift is under the pre-set limit (0.15). With injection at 10 GeV kinetic energy, the tune-shift is even smaller </a:t>
            </a:r>
          </a:p>
          <a:p>
            <a:pPr marL="171450" indent="-171450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Kinetic energy of lead ion injection beam is much lower (~2.7 GeV/u with the same magnet rigidity), then the emittance must be even smaller to fit into the small magnet aperture (namely, the ion emittance value should be scaled with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proton emittance value). The low emittance can be achieved by pre-cooling at the booster ring. The beam current must also be scaled down to make the space charge tune-shift at the injection lower than the pre-set limit</a:t>
            </a:r>
          </a:p>
          <a:p>
            <a:pPr marL="171450" indent="-171450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the injected ion beam is a round one, it becomes an oval/flat one after the beam is ramped to higher energy , due to the balance of IBS and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Δν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 / 2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n,y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84307"/>
              </p:ext>
            </p:extLst>
          </p:nvPr>
        </p:nvGraphicFramePr>
        <p:xfrm>
          <a:off x="228600" y="4419600"/>
          <a:ext cx="8534400" cy="21510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609600"/>
                <a:gridCol w="762000"/>
                <a:gridCol w="838200"/>
                <a:gridCol w="762000"/>
                <a:gridCol w="838200"/>
                <a:gridCol w="762000"/>
                <a:gridCol w="762000"/>
                <a:gridCol w="762000"/>
              </a:tblGrid>
              <a:tr h="322263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at injection</a:t>
                      </a:r>
                    </a:p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corresponding proton</a:t>
                      </a:r>
                      <a:r>
                        <a:rPr lang="en-US" sz="15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</a:t>
                      </a: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6.58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</a:t>
                      </a: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collider ring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5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0.0073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Emittance, norm, x/y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charge tune-shift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0.086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33800" y="3803374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proton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n,p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n,lead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Fall-Back: If There is No Bunched Beam Cooling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296400" cy="1524000"/>
          </a:xfrm>
        </p:spPr>
        <p:txBody>
          <a:bodyPr/>
          <a:lstStyle/>
          <a:p>
            <a:pPr marL="169863" indent="-16986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Then the emittance will grow due to IBS</a:t>
            </a:r>
          </a:p>
          <a:p>
            <a:pPr marL="169863" indent="-16986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large is the (cut-off) emittance such that the beam is too fat to fit into the aperture?</a:t>
            </a:r>
          </a:p>
          <a:p>
            <a:pPr marL="169863" indent="-16986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how long time the emittance grows to that cut-off value?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28069"/>
              </p:ext>
            </p:extLst>
          </p:nvPr>
        </p:nvGraphicFramePr>
        <p:xfrm>
          <a:off x="304800" y="4267199"/>
          <a:ext cx="8534401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7568"/>
                <a:gridCol w="768096"/>
                <a:gridCol w="1134222"/>
                <a:gridCol w="1200015"/>
                <a:gridCol w="1158385"/>
                <a:gridCol w="1286643"/>
                <a:gridCol w="1109472"/>
              </a:tblGrid>
              <a:tr h="45720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/ 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/ 9.7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ratio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/ 9.2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 /  97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spot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/ 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x 0.42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x 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 x 0.13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962401" y="4267200"/>
            <a:ext cx="118872" cy="228600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85561" y="4267200"/>
            <a:ext cx="118872" cy="228600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692" y="35769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x,max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(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,x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05840" y="796024"/>
            <a:ext cx="6766560" cy="82296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800"/>
              </a:spcBef>
              <a:buFontTx/>
              <a:buNone/>
            </a:pPr>
            <a:r>
              <a:rPr lang="en-US" sz="22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Would this become a single point total failure for a JLEIC design with small SC dipole aperture?</a:t>
            </a:r>
          </a:p>
        </p:txBody>
      </p:sp>
    </p:spTree>
    <p:extLst>
      <p:ext uri="{BB962C8B-B14F-4D97-AF65-F5344CB8AC3E}">
        <p14:creationId xmlns:p14="http://schemas.microsoft.com/office/powerpoint/2010/main" val="40267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Evolution w/o Cooling During Collision</a:t>
            </a:r>
            <a:endParaRPr lang="en-US" sz="2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85800" y="897802"/>
            <a:ext cx="7696200" cy="48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" y="228600"/>
            <a:ext cx="9142228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for Route 1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419600"/>
          </a:xfrm>
        </p:spPr>
        <p:txBody>
          <a:bodyPr/>
          <a:lstStyle/>
          <a:p>
            <a:pPr marL="233363" indent="-233363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seems there is a possibility to reduce the physical aperture of arc SC magnets by half, therefore, thus, significantly reduce the cost</a:t>
            </a:r>
          </a:p>
          <a:p>
            <a:pPr marL="233363" indent="-233363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requires multi-step beam cooling, both strong DC cooling in the booster and strong bunched ERL cooing during collision </a:t>
            </a:r>
          </a:p>
          <a:p>
            <a:pPr marL="233363" indent="-233363">
              <a:spcBef>
                <a:spcPts val="18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eak bunched beam ERL cooling is OK provided to reduce proton/ion beam current (so a reduction of the luminosity)</a:t>
            </a:r>
          </a:p>
          <a:p>
            <a:pPr marL="233363" indent="-233363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 to ensure this idea works is preserving very small designed ion emittance in the entire cycle in the collider ring, otherwise the beam will be lost</a:t>
            </a:r>
          </a:p>
          <a:p>
            <a:pPr marL="233363" indent="-233363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bunched beam ERL cooling is not a potential show-stopper</a:t>
            </a:r>
          </a:p>
          <a:p>
            <a:pPr marL="233363" indent="-233363"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a strong ERL cooling, the ion beam emittance will grow due to IBS, then the ion beam must be frequently replaced. This may provide a safe net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fall-back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position) of the small-aperture design concept  </a:t>
            </a:r>
          </a:p>
          <a:p>
            <a:pPr marL="233363" indent="-233363">
              <a:spcBef>
                <a:spcPts val="18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4648200" y="1371600"/>
            <a:ext cx="4419600" cy="365760"/>
          </a:xfrm>
          <a:prstGeom prst="wedgeRectCallout">
            <a:avLst>
              <a:gd name="adj1" fmla="val -55857"/>
              <a:gd name="adj2" fmla="val -22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may also be applied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3 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SF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Ion Collider Ring Made by RHIC Magnets (</a:t>
            </a:r>
            <a:r>
              <a:rPr lang="en-US" sz="3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Revisit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038600"/>
          </a:xfrm>
        </p:spPr>
        <p:txBody>
          <a:bodyPr/>
          <a:lstStyle/>
          <a:p>
            <a:pPr marL="227013" indent="-22701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about three years ago, we studied the issue whether we can reuse the RHIC magnets for the ion collider ring.</a:t>
            </a:r>
          </a:p>
          <a:p>
            <a:pPr marL="227013" indent="-22701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Back at that time, we had a constraint condition on the geometry of the ring:  81.7° figure-8 crossing angle and ~2.15 km ring circumference</a:t>
            </a:r>
          </a:p>
          <a:p>
            <a:pPr marL="227013" indent="-227013"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are summarized in the following presentations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“MEIC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Alternative Design Part 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 by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Zhang  (August 28, 2014)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“MEIC Alternative Design Part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3”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Zhang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(Sept.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MEIC Alternative Design Part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Zhang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(Nov. 6,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</a:p>
          <a:p>
            <a:pPr marL="627063" lvl="1" indent="-227013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“MEIC Alternative Design Part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Yuhong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Zhang  (Nov.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7063" lvl="1" indent="-227013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18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26129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 Magnets Only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79197"/>
              </p:ext>
            </p:extLst>
          </p:nvPr>
        </p:nvGraphicFramePr>
        <p:xfrm>
          <a:off x="152401" y="900872"/>
          <a:ext cx="8839200" cy="569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7642"/>
                <a:gridCol w="614901"/>
                <a:gridCol w="922351"/>
                <a:gridCol w="1076077"/>
                <a:gridCol w="1229802"/>
                <a:gridCol w="1076077"/>
                <a:gridCol w="922350"/>
              </a:tblGrid>
              <a:tr h="465357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RHIC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JLEIC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Present baseline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Maximum proton kinetic energy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160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CM energy (electron 12 GeV)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87.6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Dipole (magnetic) length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Dipole maximum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field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3,77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Dipole bending radius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Dipole bending angle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deg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2.23°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3.83°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FODO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cell length &amp; packing factor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29.6 &amp;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0.638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Figure-8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crossing angle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100°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81.7°</a:t>
                      </a: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Cells in each arc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Total dipoles in the ring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(x2)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Arc length (6 arcs for RHIC)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1082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3840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2907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3158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Footprint, length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 x 443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1099 x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484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 x 554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787x310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3739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x 1.4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 x 1.6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x 1.8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09"/>
            <a:ext cx="9144000" cy="660991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Highest Risk at Present Time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838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Higher risk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fundamental limitations on fully addressing the technical requirements presented in the long range plan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1036320"/>
            <a:ext cx="7955280" cy="64008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8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Report of the Community Review of EIC Accelerator R&amp;D (</a:t>
            </a:r>
            <a:r>
              <a:rPr lang="en-US" sz="1800" b="1" i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Jones Panel</a:t>
            </a:r>
            <a:r>
              <a:rPr lang="en-US" sz="18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 for the Office of Nuclear Physics, Feb. 13,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782669"/>
            <a:ext cx="7955280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Closeout Report of the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 Advisory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(JLAAC)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13-15, 2017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" y="3530025"/>
            <a:ext cx="841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“There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 clear emphasis on an important design issue for the JLEIC which is the attainable center-of-mass (CM) energy.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3T does limit the CM reach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" y="4191000"/>
            <a:ext cx="841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“We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advise to further optimize the superconducting magnet field level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higher than 3 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proton storage ring but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within established technologies (12 T is not yet practical)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order to be more realistic, less risky, and more cost-effective in balance with the maximum energy of the project.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60" y="5493603"/>
            <a:ext cx="7863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“Consider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geometric siting solutions that are </a:t>
            </a: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not co-planar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the current CEBAF (allowing a larger circumference), coupled with higher dipole fields, to permit better matching to design requirements for the CM energy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for Reducing Footprint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2327"/>
            <a:ext cx="5638800" cy="685800"/>
          </a:xfrm>
        </p:spPr>
        <p:txBody>
          <a:bodyPr/>
          <a:lstStyle/>
          <a:p>
            <a:pPr marL="2333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RHIC cell:               29.6 m,  3.77 T,   3.06° x 2 =   6.12°</a:t>
            </a:r>
          </a:p>
          <a:p>
            <a:pPr marL="2333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magnet cell:    29.6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m,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7.54 T,   6.12° x 2 = 12.24°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74"/>
              </p:ext>
            </p:extLst>
          </p:nvPr>
        </p:nvGraphicFramePr>
        <p:xfrm>
          <a:off x="1828800" y="4369804"/>
          <a:ext cx="5181600" cy="2030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/>
                <a:gridCol w="609600"/>
                <a:gridCol w="1228060"/>
                <a:gridCol w="1134140"/>
              </a:tblGrid>
              <a:tr h="3401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1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1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267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Bending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(@200 GeV)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92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0109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Seggitta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539240" y="3124200"/>
            <a:ext cx="4038600" cy="152400"/>
            <a:chOff x="0" y="1676400"/>
            <a:chExt cx="4038600" cy="152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52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95400" y="16764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38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0" y="1752600"/>
              <a:ext cx="403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539240" y="3733800"/>
            <a:ext cx="5852160" cy="152400"/>
            <a:chOff x="0" y="2133600"/>
            <a:chExt cx="5852160" cy="1524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2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38400" y="21336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95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09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566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0" y="2209800"/>
              <a:ext cx="5852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600200" y="2514600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RHIC cell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2514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magnet cell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1181100" y="1615440"/>
            <a:ext cx="2971800" cy="365760"/>
          </a:xfrm>
          <a:prstGeom prst="wedgeRectCallout">
            <a:avLst>
              <a:gd name="adj1" fmla="val -32452"/>
              <a:gd name="adj2" fmla="val -12089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can be small aperture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0" y="2362200"/>
            <a:ext cx="4038600" cy="152400"/>
            <a:chOff x="0" y="1676400"/>
            <a:chExt cx="4038600" cy="1524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52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295400" y="16764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0" y="1752600"/>
              <a:ext cx="403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73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for Reducing Footprint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853633"/>
              </p:ext>
            </p:extLst>
          </p:nvPr>
        </p:nvGraphicFramePr>
        <p:xfrm>
          <a:off x="152400" y="685800"/>
          <a:ext cx="8763000" cy="57911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3918"/>
                <a:gridCol w="583982"/>
                <a:gridCol w="1021970"/>
                <a:gridCol w="1094968"/>
                <a:gridCol w="1094968"/>
                <a:gridCol w="1094968"/>
                <a:gridCol w="1098226"/>
              </a:tblGrid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491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field, RHIC &amp; new dipoles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</a:tr>
              <a:tr h="47165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RHIC cells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in super-period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baseline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New magnet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cell in super-period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Total cells in super-period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l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ength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of super-period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29.6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59.2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Total bend per super-period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18.36°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24.5°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Figure-8 crossing angle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97.5°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103.5°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Arc length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1007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1143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Super-periods per arc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7.72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Dipoles in ring: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RHIC &amp; New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&amp; 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&amp; 59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91 &amp; 45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&amp; 31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364.5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364.1</a:t>
                      </a: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2474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2742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3013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Footprint, length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787x310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1217x554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888x370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969x</a:t>
                      </a:r>
                      <a:r>
                        <a:rPr lang="en-US" sz="15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1050x462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062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1.5x1.8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1.1x1.2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 / 1.3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1.3x1.5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612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Upgrade,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proton and CM energy</a:t>
                      </a:r>
                    </a:p>
                    <a:p>
                      <a:pPr algn="r"/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(electron energy 14 GeV)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/ 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164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/ 130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339 / 138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/ 147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7"/>
            <a:ext cx="9144000" cy="900223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for Route 2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Reusing RHIC Dipoles for JLEIC figure-8 shape ion collider ring is possible</a:t>
            </a:r>
          </a:p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Bending angle of RHIC dipoles is limited by magnet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sagitte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requires a large footprint (and large circumference) if using RHIC dipole magnet alone</a:t>
            </a:r>
          </a:p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the footprint and circumference substantially, one may mix the RHIC dipoles with new high field dipoles. </a:t>
            </a:r>
          </a:p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ways to combine use of RHIC and RHIC dipoles. Perhaps the best approach is alternating cell based, i.e., RHIC cells and non-RHIC cells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24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natural upgrade approach by replacing the RHIC cells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88"/>
            <a:ext cx="9144000" cy="692888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Ways to 100 GeV CM Energy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867400"/>
            <a:ext cx="7924800" cy="914399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Most Promising Routes from </a:t>
            </a:r>
            <a:b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Personal View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60" y="5181600"/>
            <a:ext cx="7185540" cy="458490"/>
          </a:xfrm>
        </p:spPr>
        <p:txBody>
          <a:bodyPr/>
          <a:lstStyle/>
          <a:p>
            <a:pPr marL="633413" lvl="1" indent="-233363"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Hybrid lattice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92480" y="5638800"/>
            <a:ext cx="7476106" cy="646331"/>
            <a:chOff x="792480" y="5678269"/>
            <a:chExt cx="7476106" cy="646331"/>
          </a:xfrm>
        </p:grpSpPr>
        <p:grpSp>
          <p:nvGrpSpPr>
            <p:cNvPr id="48" name="Group 47"/>
            <p:cNvGrpSpPr/>
            <p:nvPr/>
          </p:nvGrpSpPr>
          <p:grpSpPr>
            <a:xfrm>
              <a:off x="792480" y="5678269"/>
              <a:ext cx="7476106" cy="274320"/>
              <a:chOff x="792480" y="5678269"/>
              <a:chExt cx="7476106" cy="27432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92480" y="5678269"/>
                <a:ext cx="4038600" cy="274320"/>
                <a:chOff x="0" y="1676400"/>
                <a:chExt cx="4038600" cy="152400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152400" y="1676400"/>
                  <a:ext cx="1005840" cy="15240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1295400" y="1676400"/>
                  <a:ext cx="1005840" cy="15240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2438400" y="1676400"/>
                  <a:ext cx="1005840" cy="15240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 bwMode="auto">
                <a:xfrm>
                  <a:off x="0" y="1752600"/>
                  <a:ext cx="4038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229986" y="5678269"/>
                <a:ext cx="4038600" cy="274320"/>
                <a:chOff x="0" y="1676400"/>
                <a:chExt cx="4038600" cy="152400"/>
              </a:xfrm>
            </p:grpSpPr>
            <p:sp>
              <p:nvSpPr>
                <p:cNvPr id="10" name="Rectangle 9"/>
                <p:cNvSpPr/>
                <p:nvPr/>
              </p:nvSpPr>
              <p:spPr bwMode="auto">
                <a:xfrm>
                  <a:off x="152400" y="1676400"/>
                  <a:ext cx="1005840" cy="15240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1295400" y="1676400"/>
                  <a:ext cx="1005840" cy="15240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2438400" y="1676400"/>
                  <a:ext cx="1005840" cy="15240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0" y="1752600"/>
                  <a:ext cx="40386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9" name="TextBox 38"/>
            <p:cNvSpPr txBox="1"/>
            <p:nvPr/>
          </p:nvSpPr>
          <p:spPr>
            <a:xfrm>
              <a:off x="2011680" y="6016823"/>
              <a:ext cx="1158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RHIC cell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7080" y="5983069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magnet cell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7200" y="1066800"/>
            <a:ext cx="8412480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 JLEIC going to die either on cost or on CM energy reach or both?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--- That should not be necessary!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57200" y="2286000"/>
            <a:ext cx="627164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33363" indent="-233363" eaLnBrk="1" hangingPunct="1">
              <a:spcBef>
                <a:spcPts val="0"/>
              </a:spcBef>
            </a:pP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High field dipoles with half aperture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42846" y="3124200"/>
            <a:ext cx="8678471" cy="1828800"/>
            <a:chOff x="442846" y="3050738"/>
            <a:chExt cx="8678471" cy="1828800"/>
          </a:xfrm>
        </p:grpSpPr>
        <p:grpSp>
          <p:nvGrpSpPr>
            <p:cNvPr id="41" name="Group 40"/>
            <p:cNvGrpSpPr/>
            <p:nvPr/>
          </p:nvGrpSpPr>
          <p:grpSpPr>
            <a:xfrm>
              <a:off x="525957" y="3867102"/>
              <a:ext cx="8595360" cy="1012436"/>
              <a:chOff x="571677" y="2873764"/>
              <a:chExt cx="8595360" cy="101243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71677" y="2873764"/>
                <a:ext cx="8595360" cy="640080"/>
                <a:chOff x="533400" y="2895600"/>
                <a:chExt cx="9235440" cy="699622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990600" y="3124200"/>
                  <a:ext cx="1005840" cy="27432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2133600" y="3124200"/>
                  <a:ext cx="548640" cy="27432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3261360" y="3124200"/>
                  <a:ext cx="1005840" cy="27432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533400" y="3261360"/>
                  <a:ext cx="92354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" name="Rectangle 21"/>
                <p:cNvSpPr/>
                <p:nvPr/>
              </p:nvSpPr>
              <p:spPr bwMode="auto">
                <a:xfrm>
                  <a:off x="4480560" y="3124200"/>
                  <a:ext cx="548640" cy="27432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685800" y="2895600"/>
                  <a:ext cx="152400" cy="36576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2895600" y="3229462"/>
                  <a:ext cx="152400" cy="36576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5181600" y="2895600"/>
                  <a:ext cx="152400" cy="36576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5486400" y="3124200"/>
                  <a:ext cx="1005840" cy="27432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6629400" y="3124200"/>
                  <a:ext cx="548640" cy="27432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7757160" y="3124200"/>
                  <a:ext cx="1005840" cy="274320"/>
                </a:xfrm>
                <a:prstGeom prst="rect">
                  <a:avLst/>
                </a:prstGeom>
                <a:solidFill>
                  <a:srgbClr val="66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8976360" y="3124200"/>
                  <a:ext cx="548640" cy="274320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7391400" y="3229462"/>
                  <a:ext cx="152400" cy="36576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148492" y="3362980"/>
                <a:ext cx="9361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RHIC dipole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19800" y="3362980"/>
                <a:ext cx="10282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New dipole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Content Placeholder 2"/>
            <p:cNvSpPr txBox="1">
              <a:spLocks/>
            </p:cNvSpPr>
            <p:nvPr/>
          </p:nvSpPr>
          <p:spPr bwMode="auto">
            <a:xfrm>
              <a:off x="442846" y="3050738"/>
              <a:ext cx="7825740" cy="74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33363" indent="-233363" eaLnBrk="1" hangingPunct="1">
                <a:spcBef>
                  <a:spcPts val="0"/>
                </a:spcBef>
              </a:pPr>
              <a:r>
                <a:rPr lang="en-US" sz="2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RHIC dipoles mixed with new dipoles</a:t>
              </a:r>
            </a:p>
            <a:p>
              <a:pPr marL="633413" lvl="1" indent="-233363" eaLnBrk="1" hangingPunct="1">
                <a:spcBef>
                  <a:spcPts val="600"/>
                </a:spcBef>
              </a:pPr>
              <a:r>
                <a:rPr lang="en-US" sz="2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Hybrid dipole cell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370320" y="1854875"/>
            <a:ext cx="2286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CM energy range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Site filler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R&amp;D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Operability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3019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JLEIC </a:t>
            </a:r>
            <a:r>
              <a:rPr lang="en-US" altLang="en-US" sz="3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Upgrade </a:t>
            </a:r>
            <a:r>
              <a:rPr lang="en-US" altLang="en-US" sz="3200" dirty="0">
                <a:solidFill>
                  <a:srgbClr val="0000FF"/>
                </a:solidFill>
                <a:latin typeface="Arial" charset="0"/>
                <a:cs typeface="Arial" charset="0"/>
              </a:rPr>
              <a:t>Potential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5715000"/>
            <a:ext cx="685799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 baseline design moves to high field SC magnets for the ion ring, there will be substantial cost increase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412" y="762000"/>
            <a:ext cx="9048588" cy="4724400"/>
            <a:chOff x="95412" y="768896"/>
            <a:chExt cx="9048588" cy="4946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4" b="1572"/>
            <a:stretch>
              <a:fillRect/>
            </a:stretch>
          </p:blipFill>
          <p:spPr bwMode="auto">
            <a:xfrm>
              <a:off x="95412" y="768896"/>
              <a:ext cx="8690779" cy="49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ular Callout 6"/>
            <p:cNvSpPr/>
            <p:nvPr/>
          </p:nvSpPr>
          <p:spPr>
            <a:xfrm>
              <a:off x="5538709" y="1376922"/>
              <a:ext cx="1234440" cy="274320"/>
            </a:xfrm>
            <a:prstGeom prst="wedgeRectCallout">
              <a:avLst>
                <a:gd name="adj1" fmla="val 65248"/>
                <a:gd name="adj2" fmla="val -15729"/>
              </a:avLst>
            </a:prstGeom>
            <a:solidFill>
              <a:srgbClr val="00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 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5531385" y="1689322"/>
              <a:ext cx="1234440" cy="274320"/>
            </a:xfrm>
            <a:prstGeom prst="wedgeRectCallout">
              <a:avLst>
                <a:gd name="adj1" fmla="val 65258"/>
                <a:gd name="adj2" fmla="val -1111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 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 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5531385" y="1994872"/>
              <a:ext cx="1234440" cy="274320"/>
            </a:xfrm>
            <a:prstGeom prst="wedgeRectCallout">
              <a:avLst>
                <a:gd name="adj1" fmla="val 66285"/>
                <a:gd name="adj2" fmla="val -1286"/>
              </a:avLst>
            </a:prstGeom>
            <a:solidFill>
              <a:srgbClr val="FF66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 GeV CM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392260" y="4125839"/>
              <a:ext cx="7040880" cy="222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311275" y="3482314"/>
              <a:ext cx="7132320" cy="206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4419600" y="1021080"/>
              <a:ext cx="1737360" cy="2743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bg1"/>
                  </a:solidFill>
                </a:rPr>
                <a:t>Present baseline</a:t>
              </a:r>
              <a:endParaRPr lang="en-US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8135653" y="3928772"/>
              <a:ext cx="634636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10</a:t>
              </a:r>
              <a:r>
                <a:rPr lang="en-US" altLang="en-US" sz="1600" b="1" baseline="30000" dirty="0" smtClean="0"/>
                <a:t>34</a:t>
              </a:r>
              <a:endParaRPr lang="en-US" altLang="en-US" sz="1600" b="1" baseline="30000" dirty="0"/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7995213" y="3286072"/>
              <a:ext cx="822960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2x10</a:t>
              </a:r>
              <a:r>
                <a:rPr lang="en-US" altLang="en-US" sz="1600" b="1" baseline="30000" dirty="0" smtClean="0"/>
                <a:t>34</a:t>
              </a:r>
              <a:endParaRPr lang="en-US" altLang="en-US" sz="1600" b="1" baseline="30000" dirty="0"/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8269358" y="1553837"/>
              <a:ext cx="874642" cy="441035"/>
            </a:xfrm>
            <a:prstGeom prst="wedgeRectCallout">
              <a:avLst>
                <a:gd name="adj1" fmla="val -63258"/>
                <a:gd name="adj2" fmla="val -572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LHC SC magnet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600200" y="1376690"/>
              <a:ext cx="822960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600" b="1" dirty="0" smtClean="0"/>
                <a:t>5x10</a:t>
              </a:r>
              <a:r>
                <a:rPr lang="en-US" altLang="en-US" sz="1600" b="1" baseline="30000" dirty="0" smtClean="0"/>
                <a:t>34</a:t>
              </a:r>
              <a:endParaRPr lang="en-US" altLang="en-US" sz="1600" b="1" baseline="30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67000" y="2609064"/>
            <a:ext cx="4343399" cy="181588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SC magnet 3 T to 6 T:</a:t>
            </a:r>
          </a:p>
          <a:p>
            <a:pPr algn="ctr"/>
            <a:r>
              <a:rPr lang="el-G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~ $0.5B</a:t>
            </a: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(Harwood estimate, 2016, 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everything)</a:t>
            </a:r>
          </a:p>
        </p:txBody>
      </p:sp>
    </p:spTree>
    <p:extLst>
      <p:ext uri="{BB962C8B-B14F-4D97-AF65-F5344CB8AC3E}">
        <p14:creationId xmlns:p14="http://schemas.microsoft.com/office/powerpoint/2010/main" val="18183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77"/>
            <a:ext cx="9144000" cy="747823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from Failure of SSC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7824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“Originally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estimated to cost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$4.4 billion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the U.S. House of Representatives voted to kill the project in the summer of 1992, when costs had risen to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$8.25 billion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it was saved by the Senate, although a $100-million cut below requested funds put the project further behind schedule, increasing its costs even more. By the fall of 1993 the estimated cost had risen to a minimum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 billion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(equivalent to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 billion today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in part because administrative overhead proved larger than anticipated, and refined calculations of expected beam losses lead to a </a:t>
            </a:r>
            <a:r>
              <a:rPr lang="en-US" sz="2000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redesign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(There were to be about 10,000 of them in the ring.) The latter’s increased cost, about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 billion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could have been avoided by accepting a smaller ring and its resulting lower energy, but that idea was rejected by upper scientific and academic management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080337"/>
            <a:ext cx="46412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Supercollider That Never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Was”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Appell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American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 October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15, 2013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5029200" y="1828800"/>
            <a:ext cx="3931920" cy="1005840"/>
          </a:xfrm>
          <a:prstGeom prst="wedgeRectCallout">
            <a:avLst>
              <a:gd name="adj1" fmla="val -15986"/>
              <a:gd name="adj2" fmla="val 82983"/>
            </a:avLst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this redesign was primarily for doubling physical aperture of SC magnets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learnt and Like to Suggest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648200"/>
          </a:xfrm>
        </p:spPr>
        <p:txBody>
          <a:bodyPr/>
          <a:lstStyle/>
          <a:p>
            <a:pPr marL="233363" indent="-233363"/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As I learnt from the magnet experts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cost  is roughly linearly proportional to its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physical aperture, some time can be even worse</a:t>
            </a:r>
            <a:endParaRPr lang="en-US" sz="2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(of course there are many conditions for this statement)</a:t>
            </a:r>
          </a:p>
          <a:p>
            <a:pPr marL="233363" indent="-233363"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we can make the aperture of superconducting magnets much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smaller, then we may be able to save the magnet cost substantially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kind of reverse of the SSC magnet design history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JLEIC ion beam has a much smaller emittance achieved by cooling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(at least there is a pre-cooling by DC cooler)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93080"/>
            <a:ext cx="8305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  I had first “played” this idea about 3 years ago, at that time I was exploring options to reuse RHIC dipole magnets for the JLEIC ion collider ring, also for the purpose of cost saving. This is a revisit of this idea 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90600" y="1600200"/>
            <a:ext cx="6858000" cy="6858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6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Affect Aperture Size?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239000" cy="5181600"/>
          </a:xfrm>
        </p:spPr>
        <p:txBody>
          <a:bodyPr/>
          <a:lstStyle/>
          <a:p>
            <a:pPr marL="174625" indent="-174625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eam stay-clear</a:t>
            </a:r>
          </a:p>
          <a:p>
            <a:pPr marL="625475" lvl="1" indent="-225425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Transverse beam emittance</a:t>
            </a:r>
          </a:p>
          <a:p>
            <a:pPr marL="625475" lvl="1" indent="-225425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Beam size (maximum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betatron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 and dispersion)</a:t>
            </a:r>
          </a:p>
          <a:p>
            <a:pPr marL="625475" lvl="1" indent="-225425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Orbital steering (+/- 5 mm)</a:t>
            </a:r>
          </a:p>
          <a:p>
            <a:pPr marL="625475" lvl="1" indent="-225425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sigma    (6 to 10) </a:t>
            </a:r>
          </a:p>
          <a:p>
            <a:pPr marL="174625" indent="-174625">
              <a:spcBef>
                <a:spcPts val="12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aperture  (with low beta insertions)</a:t>
            </a:r>
          </a:p>
          <a:p>
            <a:pPr marL="174625" indent="-174625">
              <a:spcBef>
                <a:spcPts val="12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   (beta-squeeze easies the problem)</a:t>
            </a:r>
          </a:p>
          <a:p>
            <a:pPr marL="174625" indent="-174625">
              <a:spcBef>
                <a:spcPts val="1200"/>
              </a:spcBef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Collimaton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(transverse tails)</a:t>
            </a:r>
          </a:p>
          <a:p>
            <a:pPr marL="174625" indent="-174625">
              <a:spcBef>
                <a:spcPts val="12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Scatterings   (beam life-time)</a:t>
            </a:r>
          </a:p>
          <a:p>
            <a:pPr marL="174625" indent="-174625">
              <a:spcBef>
                <a:spcPts val="12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 cooling </a:t>
            </a:r>
          </a:p>
        </p:txBody>
      </p:sp>
      <p:sp>
        <p:nvSpPr>
          <p:cNvPr id="4" name="Left Brace 3"/>
          <p:cNvSpPr/>
          <p:nvPr/>
        </p:nvSpPr>
        <p:spPr bwMode="auto">
          <a:xfrm>
            <a:off x="609600" y="990600"/>
            <a:ext cx="457200" cy="1676400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781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Aperture: A Great Opportunity to Exploit? </a:t>
            </a:r>
            <a:endParaRPr lang="en-US" sz="2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36558"/>
              </p:ext>
            </p:extLst>
          </p:nvPr>
        </p:nvGraphicFramePr>
        <p:xfrm>
          <a:off x="11265" y="685798"/>
          <a:ext cx="9056537" cy="4038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3307"/>
                <a:gridCol w="506660"/>
                <a:gridCol w="759989"/>
                <a:gridCol w="823322"/>
                <a:gridCol w="823322"/>
                <a:gridCol w="823322"/>
                <a:gridCol w="759989"/>
                <a:gridCol w="949986"/>
                <a:gridCol w="949986"/>
                <a:gridCol w="886654"/>
              </a:tblGrid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</a:p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(Electron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energy)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GeV)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GeV)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GeV)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GeV)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 GeV)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GeV)</a:t>
                      </a: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Emittance, normalized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0.25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sz="13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0.1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0.1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Emittance,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unnorm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266.9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 / 4.6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/ 0.93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/ 0.44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(</a:t>
                      </a:r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δp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3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3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beta in arc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(32)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 dispersion in arc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/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/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beam size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arc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 / 3.2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/ 1.3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0.94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/ 0.65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0.42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/ 0.19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0.13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stay-clear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/ 32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/ 13 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 / 9.4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/ 6.5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7.7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2.5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3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/ 0.8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saggitt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756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steering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phys.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74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x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x 29 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x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25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x 12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95600" y="4724400"/>
            <a:ext cx="3048000" cy="533400"/>
            <a:chOff x="3429000" y="4963112"/>
            <a:chExt cx="3048000" cy="533400"/>
          </a:xfrm>
        </p:grpSpPr>
        <p:cxnSp>
          <p:nvCxnSpPr>
            <p:cNvPr id="6" name="Straight Arrow Connector 5"/>
            <p:cNvCxnSpPr>
              <a:endCxn id="10" idx="1"/>
            </p:cNvCxnSpPr>
            <p:nvPr/>
          </p:nvCxnSpPr>
          <p:spPr bwMode="auto">
            <a:xfrm>
              <a:off x="3429000" y="4963112"/>
              <a:ext cx="609600" cy="3025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5943600" y="4963112"/>
              <a:ext cx="533400" cy="270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038600" y="5034847"/>
              <a:ext cx="1905000" cy="461665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42% x 34%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6320" y="5791200"/>
            <a:ext cx="7040880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get away with a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half-size aperture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JLEIC ion collider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 high-field dipoles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we can save </a:t>
            </a:r>
            <a:r>
              <a:rPr lang="en-U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half the cost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09600" y="4912487"/>
            <a:ext cx="1905000" cy="468811"/>
          </a:xfrm>
          <a:prstGeom prst="wedgeRectCallout">
            <a:avLst>
              <a:gd name="adj1" fmla="val 44404"/>
              <a:gd name="adj2" fmla="val -929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mm x 60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mm is the present baseline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400800" y="4912486"/>
            <a:ext cx="2103120" cy="573914"/>
          </a:xfrm>
          <a:prstGeom prst="wedgeRectCallout">
            <a:avLst>
              <a:gd name="adj1" fmla="val -85780"/>
              <a:gd name="adj2" fmla="val -19732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 50 mm x 30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mm aperture enough?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JLEIC Ion Collider Ring Arc Cell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3"/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4916" r="13916" b="10808"/>
          <a:stretch/>
        </p:blipFill>
        <p:spPr bwMode="auto">
          <a:xfrm>
            <a:off x="125818" y="762000"/>
            <a:ext cx="886578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828800" y="757924"/>
            <a:ext cx="0" cy="2743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14800" y="757924"/>
            <a:ext cx="0" cy="53035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036320" y="2438400"/>
            <a:ext cx="1828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36320" y="2667000"/>
            <a:ext cx="3200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ular Callout 10"/>
          <p:cNvSpPr/>
          <p:nvPr/>
        </p:nvSpPr>
        <p:spPr bwMode="auto">
          <a:xfrm>
            <a:off x="1900038" y="1997857"/>
            <a:ext cx="1334740" cy="320040"/>
          </a:xfrm>
          <a:prstGeom prst="wedgeRectCallout">
            <a:avLst>
              <a:gd name="adj1" fmla="val -54371"/>
              <a:gd name="adj2" fmla="val 8677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16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=2.05 m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279605" y="2895600"/>
            <a:ext cx="1264920" cy="320040"/>
          </a:xfrm>
          <a:prstGeom prst="wedgeRectCallout">
            <a:avLst>
              <a:gd name="adj1" fmla="val -62560"/>
              <a:gd name="adj2" fmla="val -1223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~31.5 m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928223" y="3268980"/>
            <a:ext cx="1264920" cy="320040"/>
          </a:xfrm>
          <a:prstGeom prst="wedgeRectCallout">
            <a:avLst>
              <a:gd name="adj1" fmla="val 22338"/>
              <a:gd name="adj2" fmla="val -22202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~31.5 m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244518" y="4844902"/>
            <a:ext cx="1148670" cy="320040"/>
          </a:xfrm>
          <a:prstGeom prst="wedgeRectCallout">
            <a:avLst>
              <a:gd name="adj1" fmla="val -57148"/>
              <a:gd name="adj2" fmla="val 12332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16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=1.2 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676400" y="5410200"/>
            <a:ext cx="6035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ular Callout 15"/>
          <p:cNvSpPr/>
          <p:nvPr/>
        </p:nvSpPr>
        <p:spPr bwMode="auto">
          <a:xfrm>
            <a:off x="2971800" y="5562600"/>
            <a:ext cx="851845" cy="320040"/>
          </a:xfrm>
          <a:prstGeom prst="wedgeRectCallout">
            <a:avLst>
              <a:gd name="adj1" fmla="val 77664"/>
              <a:gd name="adj2" fmla="val -3265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~8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3589020"/>
            <a:ext cx="4437675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50 mm x 30 mm should give 8</a:t>
            </a: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8</a:t>
            </a:r>
            <a:r>
              <a:rPr lang="el-G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dipoles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19200" y="762000"/>
            <a:ext cx="0" cy="128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447800" y="786809"/>
            <a:ext cx="0" cy="128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494028" y="777240"/>
            <a:ext cx="0" cy="128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24400" y="762000"/>
            <a:ext cx="0" cy="12801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88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Make This Idea Work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777240"/>
            <a:ext cx="7680960" cy="822960"/>
          </a:xfr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 proton/ion beam emittance in the collider ring must be kept very small for the ENTIRE beam cycle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4247"/>
              </p:ext>
            </p:extLst>
          </p:nvPr>
        </p:nvGraphicFramePr>
        <p:xfrm>
          <a:off x="1200778" y="3748098"/>
          <a:ext cx="7318382" cy="28051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1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417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5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0.285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(injection)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5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emittance reduction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 to)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(extraction)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58920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emittance during stacking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(proton)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(lead)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503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emittance during collision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210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83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114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5364480"/>
            <a:ext cx="7315200" cy="457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ular Callout 5"/>
          <p:cNvSpPr/>
          <p:nvPr/>
        </p:nvSpPr>
        <p:spPr bwMode="auto">
          <a:xfrm>
            <a:off x="213360" y="4958153"/>
            <a:ext cx="1371600" cy="762000"/>
          </a:xfrm>
          <a:prstGeom prst="wedgeRectCallout">
            <a:avLst>
              <a:gd name="adj1" fmla="val 80361"/>
              <a:gd name="adj2" fmla="val -1889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Pre-cooling back to the booster ring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522720" y="4328160"/>
            <a:ext cx="1920240" cy="169164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757753"/>
            <a:ext cx="8077200" cy="18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 eaLnBrk="1" hangingPunct="1">
              <a:spcBef>
                <a:spcPts val="1800"/>
              </a:spcBef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That means small injection beam emittance 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 pre-cooling must be done in the booster ring     space charge limit must be carefully managed</a:t>
            </a:r>
          </a:p>
          <a:p>
            <a:pPr marL="169863" indent="-169863" eaLnBrk="1" hangingPunct="1">
              <a:spcBef>
                <a:spcPts val="1800"/>
              </a:spcBef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 also means small emittance must be maintained during collision  strong bunched beam electron cooling must success at collision energies    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(</a:t>
            </a:r>
            <a:r>
              <a:rPr lang="en-US" sz="1800" i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will see whether we can relax this condition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974080" y="4495800"/>
            <a:ext cx="7315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198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JLab_PowerPoint2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JLab_PowerPoint2</Template>
  <TotalTime>3840</TotalTime>
  <Words>3023</Words>
  <Application>Microsoft Office PowerPoint</Application>
  <PresentationFormat>On-screen Show (4:3)</PresentationFormat>
  <Paragraphs>708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JLab_PowerPoint2</vt:lpstr>
      <vt:lpstr>JLEIC: Two Possible Affordable Roads to 100+ GeV CM Energy</vt:lpstr>
      <vt:lpstr>JLEIC Highest Risk at Present Time</vt:lpstr>
      <vt:lpstr>JLEIC Upgrade Potential</vt:lpstr>
      <vt:lpstr>Lesson from Failure of SSC</vt:lpstr>
      <vt:lpstr>What I learnt and Like to Suggest</vt:lpstr>
      <vt:lpstr>What Would Affect Aperture Size?</vt:lpstr>
      <vt:lpstr>Magnet Aperture: A Great Opportunity to Exploit? </vt:lpstr>
      <vt:lpstr>Present JLEIC Ion Collider Ring Arc Cell</vt:lpstr>
      <vt:lpstr>Key to Make This Idea Work</vt:lpstr>
      <vt:lpstr>Beam Formation with Multi-Stage Cooling</vt:lpstr>
      <vt:lpstr>Booster Extraction Energy</vt:lpstr>
      <vt:lpstr>Why a 2nd and Large Booster May Not Be a Good Design Option? </vt:lpstr>
      <vt:lpstr>DC Cooler: Not Far From State-of-Art</vt:lpstr>
      <vt:lpstr>Injection Limited by Space Charge</vt:lpstr>
      <vt:lpstr>Fall-Back: If There is No Bunched Beam Cooling</vt:lpstr>
      <vt:lpstr>Emittance Evolution w/o Cooling During Collision</vt:lpstr>
      <vt:lpstr>Conclusion for Route 1</vt:lpstr>
      <vt:lpstr>JLEIC Ion Collider Ring Made by RHIC Magnets (A Revisit)</vt:lpstr>
      <vt:lpstr>RHIC Magnets Only</vt:lpstr>
      <vt:lpstr>Ways for Reducing Footprint</vt:lpstr>
      <vt:lpstr>Ways for Reducing Footprint</vt:lpstr>
      <vt:lpstr>Conclusions for Route 2</vt:lpstr>
      <vt:lpstr>Other Ways to 100 GeV CM Energy</vt:lpstr>
      <vt:lpstr>Summary: Most Promising Routes from  A Personal View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Yuhong Zhang</cp:lastModifiedBy>
  <cp:revision>216</cp:revision>
  <dcterms:created xsi:type="dcterms:W3CDTF">2012-09-07T20:49:11Z</dcterms:created>
  <dcterms:modified xsi:type="dcterms:W3CDTF">2017-11-09T18:09:34Z</dcterms:modified>
</cp:coreProperties>
</file>