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66" r:id="rId2"/>
  </p:sldMasterIdLst>
  <p:notesMasterIdLst>
    <p:notesMasterId r:id="rId21"/>
  </p:notesMasterIdLst>
  <p:sldIdLst>
    <p:sldId id="269" r:id="rId3"/>
    <p:sldId id="257" r:id="rId4"/>
    <p:sldId id="258" r:id="rId5"/>
    <p:sldId id="259" r:id="rId6"/>
    <p:sldId id="260" r:id="rId7"/>
    <p:sldId id="262" r:id="rId8"/>
    <p:sldId id="272" r:id="rId9"/>
    <p:sldId id="275" r:id="rId10"/>
    <p:sldId id="273" r:id="rId11"/>
    <p:sldId id="276" r:id="rId12"/>
    <p:sldId id="268" r:id="rId13"/>
    <p:sldId id="270" r:id="rId14"/>
    <p:sldId id="274" r:id="rId15"/>
    <p:sldId id="283" r:id="rId16"/>
    <p:sldId id="278" r:id="rId17"/>
    <p:sldId id="282" r:id="rId18"/>
    <p:sldId id="279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93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15" autoAdjust="0"/>
    <p:restoredTop sz="98298" autoAdjust="0"/>
  </p:normalViewPr>
  <p:slideViewPr>
    <p:cSldViewPr snapToGrid="0" snapToObjects="1">
      <p:cViewPr varScale="1">
        <p:scale>
          <a:sx n="156" d="100"/>
          <a:sy n="156" d="100"/>
        </p:scale>
        <p:origin x="144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drew:Desktop:RF+DC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RF</c:v>
                </c:pt>
              </c:strCache>
            </c:strRef>
          </c:tx>
          <c:spPr>
            <a:ln w="190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Sheet1!$A$2:$A$110</c:f>
              <c:numCache>
                <c:formatCode>General</c:formatCode>
                <c:ptCount val="109"/>
                <c:pt idx="0">
                  <c:v>0.0</c:v>
                </c:pt>
                <c:pt idx="1">
                  <c:v>10.0</c:v>
                </c:pt>
                <c:pt idx="2">
                  <c:v>20.0</c:v>
                </c:pt>
                <c:pt idx="3">
                  <c:v>30.0</c:v>
                </c:pt>
                <c:pt idx="4">
                  <c:v>40.0</c:v>
                </c:pt>
                <c:pt idx="5">
                  <c:v>50.0</c:v>
                </c:pt>
                <c:pt idx="6">
                  <c:v>60.0</c:v>
                </c:pt>
                <c:pt idx="7">
                  <c:v>70.0</c:v>
                </c:pt>
                <c:pt idx="8">
                  <c:v>80.0</c:v>
                </c:pt>
                <c:pt idx="9">
                  <c:v>90.0</c:v>
                </c:pt>
                <c:pt idx="10">
                  <c:v>100.0</c:v>
                </c:pt>
                <c:pt idx="11">
                  <c:v>110.0</c:v>
                </c:pt>
                <c:pt idx="12">
                  <c:v>120.0</c:v>
                </c:pt>
                <c:pt idx="13">
                  <c:v>130.0</c:v>
                </c:pt>
                <c:pt idx="14">
                  <c:v>140.0</c:v>
                </c:pt>
                <c:pt idx="15">
                  <c:v>150.0</c:v>
                </c:pt>
                <c:pt idx="16">
                  <c:v>160.0</c:v>
                </c:pt>
                <c:pt idx="17">
                  <c:v>170.0</c:v>
                </c:pt>
                <c:pt idx="18">
                  <c:v>180.0</c:v>
                </c:pt>
                <c:pt idx="19">
                  <c:v>190.0</c:v>
                </c:pt>
                <c:pt idx="20">
                  <c:v>200.0</c:v>
                </c:pt>
                <c:pt idx="21">
                  <c:v>210.0</c:v>
                </c:pt>
                <c:pt idx="22">
                  <c:v>220.0</c:v>
                </c:pt>
                <c:pt idx="23">
                  <c:v>230.0</c:v>
                </c:pt>
                <c:pt idx="24">
                  <c:v>240.0</c:v>
                </c:pt>
                <c:pt idx="25">
                  <c:v>250.0</c:v>
                </c:pt>
                <c:pt idx="26">
                  <c:v>260.0</c:v>
                </c:pt>
                <c:pt idx="27">
                  <c:v>270.0</c:v>
                </c:pt>
                <c:pt idx="28">
                  <c:v>280.0</c:v>
                </c:pt>
                <c:pt idx="29">
                  <c:v>290.0</c:v>
                </c:pt>
                <c:pt idx="30">
                  <c:v>300.0</c:v>
                </c:pt>
                <c:pt idx="31">
                  <c:v>310.0</c:v>
                </c:pt>
                <c:pt idx="32">
                  <c:v>320.0</c:v>
                </c:pt>
                <c:pt idx="33">
                  <c:v>330.0</c:v>
                </c:pt>
                <c:pt idx="34">
                  <c:v>340.0</c:v>
                </c:pt>
                <c:pt idx="35">
                  <c:v>350.0</c:v>
                </c:pt>
                <c:pt idx="36">
                  <c:v>360.0</c:v>
                </c:pt>
                <c:pt idx="37">
                  <c:v>370.0</c:v>
                </c:pt>
                <c:pt idx="38">
                  <c:v>380.0</c:v>
                </c:pt>
                <c:pt idx="39">
                  <c:v>390.0</c:v>
                </c:pt>
                <c:pt idx="40">
                  <c:v>400.0</c:v>
                </c:pt>
                <c:pt idx="41">
                  <c:v>410.0</c:v>
                </c:pt>
                <c:pt idx="42">
                  <c:v>420.0</c:v>
                </c:pt>
                <c:pt idx="43">
                  <c:v>430.0</c:v>
                </c:pt>
                <c:pt idx="44">
                  <c:v>440.0</c:v>
                </c:pt>
                <c:pt idx="45">
                  <c:v>450.0</c:v>
                </c:pt>
                <c:pt idx="46">
                  <c:v>460.0</c:v>
                </c:pt>
                <c:pt idx="47">
                  <c:v>470.0</c:v>
                </c:pt>
                <c:pt idx="48">
                  <c:v>480.0</c:v>
                </c:pt>
                <c:pt idx="49">
                  <c:v>490.0</c:v>
                </c:pt>
                <c:pt idx="50">
                  <c:v>500.0</c:v>
                </c:pt>
                <c:pt idx="51">
                  <c:v>510.0</c:v>
                </c:pt>
                <c:pt idx="52">
                  <c:v>520.0</c:v>
                </c:pt>
                <c:pt idx="53">
                  <c:v>530.0</c:v>
                </c:pt>
                <c:pt idx="54">
                  <c:v>540.0</c:v>
                </c:pt>
                <c:pt idx="55">
                  <c:v>550.0</c:v>
                </c:pt>
                <c:pt idx="56">
                  <c:v>560.0</c:v>
                </c:pt>
                <c:pt idx="57">
                  <c:v>570.0</c:v>
                </c:pt>
                <c:pt idx="58">
                  <c:v>580.0</c:v>
                </c:pt>
                <c:pt idx="59">
                  <c:v>590.0</c:v>
                </c:pt>
                <c:pt idx="60">
                  <c:v>600.0</c:v>
                </c:pt>
                <c:pt idx="61">
                  <c:v>610.0</c:v>
                </c:pt>
                <c:pt idx="62">
                  <c:v>620.0</c:v>
                </c:pt>
                <c:pt idx="63">
                  <c:v>630.0</c:v>
                </c:pt>
                <c:pt idx="64">
                  <c:v>640.0</c:v>
                </c:pt>
                <c:pt idx="65">
                  <c:v>650.0</c:v>
                </c:pt>
                <c:pt idx="66">
                  <c:v>660.0</c:v>
                </c:pt>
                <c:pt idx="67">
                  <c:v>670.0</c:v>
                </c:pt>
                <c:pt idx="68">
                  <c:v>680.0</c:v>
                </c:pt>
                <c:pt idx="69">
                  <c:v>690.0</c:v>
                </c:pt>
                <c:pt idx="70">
                  <c:v>700.0</c:v>
                </c:pt>
                <c:pt idx="71">
                  <c:v>710.0</c:v>
                </c:pt>
                <c:pt idx="72">
                  <c:v>720.0</c:v>
                </c:pt>
                <c:pt idx="73">
                  <c:v>730.0</c:v>
                </c:pt>
                <c:pt idx="74">
                  <c:v>740.0</c:v>
                </c:pt>
                <c:pt idx="75">
                  <c:v>750.0</c:v>
                </c:pt>
                <c:pt idx="76">
                  <c:v>760.0</c:v>
                </c:pt>
                <c:pt idx="77">
                  <c:v>770.0</c:v>
                </c:pt>
                <c:pt idx="78">
                  <c:v>780.0</c:v>
                </c:pt>
                <c:pt idx="79">
                  <c:v>790.0</c:v>
                </c:pt>
                <c:pt idx="80">
                  <c:v>800.0</c:v>
                </c:pt>
                <c:pt idx="81">
                  <c:v>810.0</c:v>
                </c:pt>
                <c:pt idx="82">
                  <c:v>820.0</c:v>
                </c:pt>
                <c:pt idx="83">
                  <c:v>830.0</c:v>
                </c:pt>
                <c:pt idx="84">
                  <c:v>840.0</c:v>
                </c:pt>
                <c:pt idx="85">
                  <c:v>850.0</c:v>
                </c:pt>
                <c:pt idx="86">
                  <c:v>860.0</c:v>
                </c:pt>
                <c:pt idx="87">
                  <c:v>870.0</c:v>
                </c:pt>
                <c:pt idx="88">
                  <c:v>880.0</c:v>
                </c:pt>
                <c:pt idx="89">
                  <c:v>890.0</c:v>
                </c:pt>
                <c:pt idx="90">
                  <c:v>900.0</c:v>
                </c:pt>
                <c:pt idx="91">
                  <c:v>910.0</c:v>
                </c:pt>
                <c:pt idx="92">
                  <c:v>920.0</c:v>
                </c:pt>
                <c:pt idx="93">
                  <c:v>930.0</c:v>
                </c:pt>
                <c:pt idx="94">
                  <c:v>940.0</c:v>
                </c:pt>
                <c:pt idx="95">
                  <c:v>950.0</c:v>
                </c:pt>
                <c:pt idx="96">
                  <c:v>960.0</c:v>
                </c:pt>
                <c:pt idx="97">
                  <c:v>970.0</c:v>
                </c:pt>
                <c:pt idx="98">
                  <c:v>980.0</c:v>
                </c:pt>
                <c:pt idx="99">
                  <c:v>990.0</c:v>
                </c:pt>
                <c:pt idx="100">
                  <c:v>1000.0</c:v>
                </c:pt>
                <c:pt idx="101">
                  <c:v>1010.0</c:v>
                </c:pt>
                <c:pt idx="102">
                  <c:v>1020.0</c:v>
                </c:pt>
                <c:pt idx="103">
                  <c:v>1030.0</c:v>
                </c:pt>
                <c:pt idx="104">
                  <c:v>1040.0</c:v>
                </c:pt>
                <c:pt idx="105">
                  <c:v>1050.0</c:v>
                </c:pt>
                <c:pt idx="106">
                  <c:v>1060.0</c:v>
                </c:pt>
                <c:pt idx="107">
                  <c:v>1070.0</c:v>
                </c:pt>
                <c:pt idx="108">
                  <c:v>1080.0</c:v>
                </c:pt>
              </c:numCache>
            </c:numRef>
          </c:xVal>
          <c:yVal>
            <c:numRef>
              <c:f>Sheet1!$B$2:$B$110</c:f>
              <c:numCache>
                <c:formatCode>0.00</c:formatCode>
                <c:ptCount val="109"/>
                <c:pt idx="0">
                  <c:v>0.0</c:v>
                </c:pt>
                <c:pt idx="1">
                  <c:v>0.17364817766693</c:v>
                </c:pt>
                <c:pt idx="2">
                  <c:v>0.342020143325669</c:v>
                </c:pt>
                <c:pt idx="3">
                  <c:v>0.5</c:v>
                </c:pt>
                <c:pt idx="4">
                  <c:v>0.642787609686539</c:v>
                </c:pt>
                <c:pt idx="5">
                  <c:v>0.766044443118978</c:v>
                </c:pt>
                <c:pt idx="6">
                  <c:v>0.866025403784439</c:v>
                </c:pt>
                <c:pt idx="7">
                  <c:v>0.939692620785908</c:v>
                </c:pt>
                <c:pt idx="8">
                  <c:v>0.984807753012208</c:v>
                </c:pt>
                <c:pt idx="9">
                  <c:v>1.0</c:v>
                </c:pt>
                <c:pt idx="10">
                  <c:v>0.984807753012208</c:v>
                </c:pt>
                <c:pt idx="11">
                  <c:v>0.939692620785908</c:v>
                </c:pt>
                <c:pt idx="12">
                  <c:v>0.866025403784439</c:v>
                </c:pt>
                <c:pt idx="13">
                  <c:v>0.766044443118978</c:v>
                </c:pt>
                <c:pt idx="14">
                  <c:v>0.642787609686539</c:v>
                </c:pt>
                <c:pt idx="15">
                  <c:v>0.5</c:v>
                </c:pt>
                <c:pt idx="16">
                  <c:v>0.342020143325669</c:v>
                </c:pt>
                <c:pt idx="17">
                  <c:v>0.17364817766693</c:v>
                </c:pt>
                <c:pt idx="18">
                  <c:v>1.22514845490862E-16</c:v>
                </c:pt>
                <c:pt idx="19">
                  <c:v>-0.17364817766693</c:v>
                </c:pt>
                <c:pt idx="20">
                  <c:v>-0.342020143325669</c:v>
                </c:pt>
                <c:pt idx="21">
                  <c:v>-0.5</c:v>
                </c:pt>
                <c:pt idx="22">
                  <c:v>-0.642787609686539</c:v>
                </c:pt>
                <c:pt idx="23">
                  <c:v>-0.766044443118978</c:v>
                </c:pt>
                <c:pt idx="24">
                  <c:v>-0.866025403784438</c:v>
                </c:pt>
                <c:pt idx="25">
                  <c:v>-0.939692620785908</c:v>
                </c:pt>
                <c:pt idx="26">
                  <c:v>-0.984807753012208</c:v>
                </c:pt>
                <c:pt idx="27">
                  <c:v>-1.0</c:v>
                </c:pt>
                <c:pt idx="28">
                  <c:v>-0.984807753012208</c:v>
                </c:pt>
                <c:pt idx="29">
                  <c:v>-0.939692620785909</c:v>
                </c:pt>
                <c:pt idx="30">
                  <c:v>-0.866025403784439</c:v>
                </c:pt>
                <c:pt idx="31">
                  <c:v>-0.766044443118978</c:v>
                </c:pt>
                <c:pt idx="32">
                  <c:v>-0.642787609686539</c:v>
                </c:pt>
                <c:pt idx="33">
                  <c:v>-0.5</c:v>
                </c:pt>
                <c:pt idx="34">
                  <c:v>-0.342020143325669</c:v>
                </c:pt>
                <c:pt idx="35">
                  <c:v>-0.173648177666931</c:v>
                </c:pt>
                <c:pt idx="36">
                  <c:v>-2.45029690981724E-16</c:v>
                </c:pt>
                <c:pt idx="37">
                  <c:v>0.17364817766693</c:v>
                </c:pt>
                <c:pt idx="38">
                  <c:v>0.342020143325669</c:v>
                </c:pt>
                <c:pt idx="39">
                  <c:v>0.499999999999999</c:v>
                </c:pt>
                <c:pt idx="40">
                  <c:v>0.642787609686539</c:v>
                </c:pt>
                <c:pt idx="41">
                  <c:v>0.766044443118978</c:v>
                </c:pt>
                <c:pt idx="42">
                  <c:v>0.866025403784439</c:v>
                </c:pt>
                <c:pt idx="43">
                  <c:v>0.939692620785908</c:v>
                </c:pt>
                <c:pt idx="44">
                  <c:v>0.984807753012208</c:v>
                </c:pt>
                <c:pt idx="45">
                  <c:v>1.0</c:v>
                </c:pt>
                <c:pt idx="46">
                  <c:v>0.984807753012208</c:v>
                </c:pt>
                <c:pt idx="47">
                  <c:v>0.939692620785909</c:v>
                </c:pt>
                <c:pt idx="48">
                  <c:v>0.866025403784439</c:v>
                </c:pt>
                <c:pt idx="49">
                  <c:v>0.766044443118979</c:v>
                </c:pt>
                <c:pt idx="50">
                  <c:v>0.64278760968654</c:v>
                </c:pt>
                <c:pt idx="51">
                  <c:v>0.5</c:v>
                </c:pt>
                <c:pt idx="52">
                  <c:v>0.342020143325669</c:v>
                </c:pt>
                <c:pt idx="53">
                  <c:v>0.17364817766693</c:v>
                </c:pt>
                <c:pt idx="54">
                  <c:v>3.67544536472586E-16</c:v>
                </c:pt>
                <c:pt idx="55">
                  <c:v>-0.17364817766693</c:v>
                </c:pt>
                <c:pt idx="56">
                  <c:v>-0.342020143325668</c:v>
                </c:pt>
                <c:pt idx="57">
                  <c:v>-0.500000000000001</c:v>
                </c:pt>
                <c:pt idx="58">
                  <c:v>-0.642787609686538</c:v>
                </c:pt>
                <c:pt idx="59">
                  <c:v>-0.766044443118978</c:v>
                </c:pt>
                <c:pt idx="60">
                  <c:v>-0.866025403784439</c:v>
                </c:pt>
                <c:pt idx="61">
                  <c:v>-0.939692620785908</c:v>
                </c:pt>
                <c:pt idx="62">
                  <c:v>-0.984807753012208</c:v>
                </c:pt>
                <c:pt idx="63">
                  <c:v>-1.0</c:v>
                </c:pt>
                <c:pt idx="64">
                  <c:v>-0.984807753012208</c:v>
                </c:pt>
                <c:pt idx="65">
                  <c:v>-0.939692620785909</c:v>
                </c:pt>
                <c:pt idx="66">
                  <c:v>-0.866025403784439</c:v>
                </c:pt>
                <c:pt idx="67">
                  <c:v>-0.766044443118979</c:v>
                </c:pt>
                <c:pt idx="68">
                  <c:v>-0.642787609686539</c:v>
                </c:pt>
                <c:pt idx="69">
                  <c:v>-0.5</c:v>
                </c:pt>
                <c:pt idx="70">
                  <c:v>-0.34202014332567</c:v>
                </c:pt>
                <c:pt idx="71">
                  <c:v>-0.173648177666931</c:v>
                </c:pt>
                <c:pt idx="72">
                  <c:v>-4.90059381963448E-16</c:v>
                </c:pt>
                <c:pt idx="73">
                  <c:v>0.173648177666931</c:v>
                </c:pt>
                <c:pt idx="74">
                  <c:v>0.342020143325668</c:v>
                </c:pt>
                <c:pt idx="75">
                  <c:v>0.499999999999999</c:v>
                </c:pt>
                <c:pt idx="76">
                  <c:v>0.64278760968654</c:v>
                </c:pt>
                <c:pt idx="77">
                  <c:v>0.766044443118978</c:v>
                </c:pt>
                <c:pt idx="78">
                  <c:v>0.866025403784438</c:v>
                </c:pt>
                <c:pt idx="79">
                  <c:v>0.939692620785908</c:v>
                </c:pt>
                <c:pt idx="80">
                  <c:v>0.984807753012208</c:v>
                </c:pt>
                <c:pt idx="81">
                  <c:v>1.0</c:v>
                </c:pt>
                <c:pt idx="82">
                  <c:v>0.984807753012208</c:v>
                </c:pt>
                <c:pt idx="83">
                  <c:v>0.939692620785909</c:v>
                </c:pt>
                <c:pt idx="84">
                  <c:v>0.866025403784438</c:v>
                </c:pt>
                <c:pt idx="85">
                  <c:v>0.766044443118979</c:v>
                </c:pt>
                <c:pt idx="86">
                  <c:v>0.64278760968654</c:v>
                </c:pt>
                <c:pt idx="87">
                  <c:v>0.5</c:v>
                </c:pt>
                <c:pt idx="88">
                  <c:v>0.342020143325669</c:v>
                </c:pt>
                <c:pt idx="89">
                  <c:v>0.173648177666932</c:v>
                </c:pt>
                <c:pt idx="90">
                  <c:v>6.12574227454315E-16</c:v>
                </c:pt>
                <c:pt idx="91">
                  <c:v>-0.17364817766693</c:v>
                </c:pt>
                <c:pt idx="92">
                  <c:v>-0.342020143325668</c:v>
                </c:pt>
                <c:pt idx="93">
                  <c:v>-0.499999999999999</c:v>
                </c:pt>
                <c:pt idx="94">
                  <c:v>-0.642787609686538</c:v>
                </c:pt>
                <c:pt idx="95">
                  <c:v>-0.766044443118977</c:v>
                </c:pt>
                <c:pt idx="96">
                  <c:v>-0.866025403784438</c:v>
                </c:pt>
                <c:pt idx="97">
                  <c:v>-0.939692620785908</c:v>
                </c:pt>
                <c:pt idx="98">
                  <c:v>-0.984807753012208</c:v>
                </c:pt>
                <c:pt idx="99">
                  <c:v>-1.0</c:v>
                </c:pt>
                <c:pt idx="100">
                  <c:v>-0.984807753012209</c:v>
                </c:pt>
                <c:pt idx="101">
                  <c:v>-0.939692620785909</c:v>
                </c:pt>
                <c:pt idx="102">
                  <c:v>-0.866025403784438</c:v>
                </c:pt>
                <c:pt idx="103">
                  <c:v>-0.766044443118978</c:v>
                </c:pt>
                <c:pt idx="104">
                  <c:v>-0.642787609686539</c:v>
                </c:pt>
                <c:pt idx="105">
                  <c:v>-0.5</c:v>
                </c:pt>
                <c:pt idx="106">
                  <c:v>-0.342020143325669</c:v>
                </c:pt>
                <c:pt idx="107">
                  <c:v>-0.173648177666931</c:v>
                </c:pt>
                <c:pt idx="108">
                  <c:v>-7.35089072945177E-16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DC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Sheet1!$A$2:$A$110</c:f>
              <c:numCache>
                <c:formatCode>General</c:formatCode>
                <c:ptCount val="109"/>
                <c:pt idx="0">
                  <c:v>0.0</c:v>
                </c:pt>
                <c:pt idx="1">
                  <c:v>10.0</c:v>
                </c:pt>
                <c:pt idx="2">
                  <c:v>20.0</c:v>
                </c:pt>
                <c:pt idx="3">
                  <c:v>30.0</c:v>
                </c:pt>
                <c:pt idx="4">
                  <c:v>40.0</c:v>
                </c:pt>
                <c:pt idx="5">
                  <c:v>50.0</c:v>
                </c:pt>
                <c:pt idx="6">
                  <c:v>60.0</c:v>
                </c:pt>
                <c:pt idx="7">
                  <c:v>70.0</c:v>
                </c:pt>
                <c:pt idx="8">
                  <c:v>80.0</c:v>
                </c:pt>
                <c:pt idx="9">
                  <c:v>90.0</c:v>
                </c:pt>
                <c:pt idx="10">
                  <c:v>100.0</c:v>
                </c:pt>
                <c:pt idx="11">
                  <c:v>110.0</c:v>
                </c:pt>
                <c:pt idx="12">
                  <c:v>120.0</c:v>
                </c:pt>
                <c:pt idx="13">
                  <c:v>130.0</c:v>
                </c:pt>
                <c:pt idx="14">
                  <c:v>140.0</c:v>
                </c:pt>
                <c:pt idx="15">
                  <c:v>150.0</c:v>
                </c:pt>
                <c:pt idx="16">
                  <c:v>160.0</c:v>
                </c:pt>
                <c:pt idx="17">
                  <c:v>170.0</c:v>
                </c:pt>
                <c:pt idx="18">
                  <c:v>180.0</c:v>
                </c:pt>
                <c:pt idx="19">
                  <c:v>190.0</c:v>
                </c:pt>
                <c:pt idx="20">
                  <c:v>200.0</c:v>
                </c:pt>
                <c:pt idx="21">
                  <c:v>210.0</c:v>
                </c:pt>
                <c:pt idx="22">
                  <c:v>220.0</c:v>
                </c:pt>
                <c:pt idx="23">
                  <c:v>230.0</c:v>
                </c:pt>
                <c:pt idx="24">
                  <c:v>240.0</c:v>
                </c:pt>
                <c:pt idx="25">
                  <c:v>250.0</c:v>
                </c:pt>
                <c:pt idx="26">
                  <c:v>260.0</c:v>
                </c:pt>
                <c:pt idx="27">
                  <c:v>270.0</c:v>
                </c:pt>
                <c:pt idx="28">
                  <c:v>280.0</c:v>
                </c:pt>
                <c:pt idx="29">
                  <c:v>290.0</c:v>
                </c:pt>
                <c:pt idx="30">
                  <c:v>300.0</c:v>
                </c:pt>
                <c:pt idx="31">
                  <c:v>310.0</c:v>
                </c:pt>
                <c:pt idx="32">
                  <c:v>320.0</c:v>
                </c:pt>
                <c:pt idx="33">
                  <c:v>330.0</c:v>
                </c:pt>
                <c:pt idx="34">
                  <c:v>340.0</c:v>
                </c:pt>
                <c:pt idx="35">
                  <c:v>350.0</c:v>
                </c:pt>
                <c:pt idx="36">
                  <c:v>360.0</c:v>
                </c:pt>
                <c:pt idx="37">
                  <c:v>370.0</c:v>
                </c:pt>
                <c:pt idx="38">
                  <c:v>380.0</c:v>
                </c:pt>
                <c:pt idx="39">
                  <c:v>390.0</c:v>
                </c:pt>
                <c:pt idx="40">
                  <c:v>400.0</c:v>
                </c:pt>
                <c:pt idx="41">
                  <c:v>410.0</c:v>
                </c:pt>
                <c:pt idx="42">
                  <c:v>420.0</c:v>
                </c:pt>
                <c:pt idx="43">
                  <c:v>430.0</c:v>
                </c:pt>
                <c:pt idx="44">
                  <c:v>440.0</c:v>
                </c:pt>
                <c:pt idx="45">
                  <c:v>450.0</c:v>
                </c:pt>
                <c:pt idx="46">
                  <c:v>460.0</c:v>
                </c:pt>
                <c:pt idx="47">
                  <c:v>470.0</c:v>
                </c:pt>
                <c:pt idx="48">
                  <c:v>480.0</c:v>
                </c:pt>
                <c:pt idx="49">
                  <c:v>490.0</c:v>
                </c:pt>
                <c:pt idx="50">
                  <c:v>500.0</c:v>
                </c:pt>
                <c:pt idx="51">
                  <c:v>510.0</c:v>
                </c:pt>
                <c:pt idx="52">
                  <c:v>520.0</c:v>
                </c:pt>
                <c:pt idx="53">
                  <c:v>530.0</c:v>
                </c:pt>
                <c:pt idx="54">
                  <c:v>540.0</c:v>
                </c:pt>
                <c:pt idx="55">
                  <c:v>550.0</c:v>
                </c:pt>
                <c:pt idx="56">
                  <c:v>560.0</c:v>
                </c:pt>
                <c:pt idx="57">
                  <c:v>570.0</c:v>
                </c:pt>
                <c:pt idx="58">
                  <c:v>580.0</c:v>
                </c:pt>
                <c:pt idx="59">
                  <c:v>590.0</c:v>
                </c:pt>
                <c:pt idx="60">
                  <c:v>600.0</c:v>
                </c:pt>
                <c:pt idx="61">
                  <c:v>610.0</c:v>
                </c:pt>
                <c:pt idx="62">
                  <c:v>620.0</c:v>
                </c:pt>
                <c:pt idx="63">
                  <c:v>630.0</c:v>
                </c:pt>
                <c:pt idx="64">
                  <c:v>640.0</c:v>
                </c:pt>
                <c:pt idx="65">
                  <c:v>650.0</c:v>
                </c:pt>
                <c:pt idx="66">
                  <c:v>660.0</c:v>
                </c:pt>
                <c:pt idx="67">
                  <c:v>670.0</c:v>
                </c:pt>
                <c:pt idx="68">
                  <c:v>680.0</c:v>
                </c:pt>
                <c:pt idx="69">
                  <c:v>690.0</c:v>
                </c:pt>
                <c:pt idx="70">
                  <c:v>700.0</c:v>
                </c:pt>
                <c:pt idx="71">
                  <c:v>710.0</c:v>
                </c:pt>
                <c:pt idx="72">
                  <c:v>720.0</c:v>
                </c:pt>
                <c:pt idx="73">
                  <c:v>730.0</c:v>
                </c:pt>
                <c:pt idx="74">
                  <c:v>740.0</c:v>
                </c:pt>
                <c:pt idx="75">
                  <c:v>750.0</c:v>
                </c:pt>
                <c:pt idx="76">
                  <c:v>760.0</c:v>
                </c:pt>
                <c:pt idx="77">
                  <c:v>770.0</c:v>
                </c:pt>
                <c:pt idx="78">
                  <c:v>780.0</c:v>
                </c:pt>
                <c:pt idx="79">
                  <c:v>790.0</c:v>
                </c:pt>
                <c:pt idx="80">
                  <c:v>800.0</c:v>
                </c:pt>
                <c:pt idx="81">
                  <c:v>810.0</c:v>
                </c:pt>
                <c:pt idx="82">
                  <c:v>820.0</c:v>
                </c:pt>
                <c:pt idx="83">
                  <c:v>830.0</c:v>
                </c:pt>
                <c:pt idx="84">
                  <c:v>840.0</c:v>
                </c:pt>
                <c:pt idx="85">
                  <c:v>850.0</c:v>
                </c:pt>
                <c:pt idx="86">
                  <c:v>860.0</c:v>
                </c:pt>
                <c:pt idx="87">
                  <c:v>870.0</c:v>
                </c:pt>
                <c:pt idx="88">
                  <c:v>880.0</c:v>
                </c:pt>
                <c:pt idx="89">
                  <c:v>890.0</c:v>
                </c:pt>
                <c:pt idx="90">
                  <c:v>900.0</c:v>
                </c:pt>
                <c:pt idx="91">
                  <c:v>910.0</c:v>
                </c:pt>
                <c:pt idx="92">
                  <c:v>920.0</c:v>
                </c:pt>
                <c:pt idx="93">
                  <c:v>930.0</c:v>
                </c:pt>
                <c:pt idx="94">
                  <c:v>940.0</c:v>
                </c:pt>
                <c:pt idx="95">
                  <c:v>950.0</c:v>
                </c:pt>
                <c:pt idx="96">
                  <c:v>960.0</c:v>
                </c:pt>
                <c:pt idx="97">
                  <c:v>970.0</c:v>
                </c:pt>
                <c:pt idx="98">
                  <c:v>980.0</c:v>
                </c:pt>
                <c:pt idx="99">
                  <c:v>990.0</c:v>
                </c:pt>
                <c:pt idx="100">
                  <c:v>1000.0</c:v>
                </c:pt>
                <c:pt idx="101">
                  <c:v>1010.0</c:v>
                </c:pt>
                <c:pt idx="102">
                  <c:v>1020.0</c:v>
                </c:pt>
                <c:pt idx="103">
                  <c:v>1030.0</c:v>
                </c:pt>
                <c:pt idx="104">
                  <c:v>1040.0</c:v>
                </c:pt>
                <c:pt idx="105">
                  <c:v>1050.0</c:v>
                </c:pt>
                <c:pt idx="106">
                  <c:v>1060.0</c:v>
                </c:pt>
                <c:pt idx="107">
                  <c:v>1070.0</c:v>
                </c:pt>
                <c:pt idx="108">
                  <c:v>1080.0</c:v>
                </c:pt>
              </c:numCache>
            </c:numRef>
          </c:xVal>
          <c:yVal>
            <c:numRef>
              <c:f>Sheet1!$C$2:$C$110</c:f>
              <c:numCache>
                <c:formatCode>0.00</c:formatCode>
                <c:ptCount val="109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1.0</c:v>
                </c:pt>
                <c:pt idx="28">
                  <c:v>1.0</c:v>
                </c:pt>
                <c:pt idx="29">
                  <c:v>1.0</c:v>
                </c:pt>
                <c:pt idx="30">
                  <c:v>1.0</c:v>
                </c:pt>
                <c:pt idx="31">
                  <c:v>1.0</c:v>
                </c:pt>
                <c:pt idx="32">
                  <c:v>1.0</c:v>
                </c:pt>
                <c:pt idx="33">
                  <c:v>1.0</c:v>
                </c:pt>
                <c:pt idx="34">
                  <c:v>1.0</c:v>
                </c:pt>
                <c:pt idx="35">
                  <c:v>1.0</c:v>
                </c:pt>
                <c:pt idx="36">
                  <c:v>1.0</c:v>
                </c:pt>
                <c:pt idx="37">
                  <c:v>1.0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1.0</c:v>
                </c:pt>
                <c:pt idx="42">
                  <c:v>1.0</c:v>
                </c:pt>
                <c:pt idx="43">
                  <c:v>1.0</c:v>
                </c:pt>
                <c:pt idx="44">
                  <c:v>1.0</c:v>
                </c:pt>
                <c:pt idx="45">
                  <c:v>1.0</c:v>
                </c:pt>
                <c:pt idx="46">
                  <c:v>1.0</c:v>
                </c:pt>
                <c:pt idx="47">
                  <c:v>1.0</c:v>
                </c:pt>
                <c:pt idx="48">
                  <c:v>1.0</c:v>
                </c:pt>
                <c:pt idx="49">
                  <c:v>1.0</c:v>
                </c:pt>
                <c:pt idx="50">
                  <c:v>1.0</c:v>
                </c:pt>
                <c:pt idx="51">
                  <c:v>1.0</c:v>
                </c:pt>
                <c:pt idx="52">
                  <c:v>1.0</c:v>
                </c:pt>
                <c:pt idx="53">
                  <c:v>1.0</c:v>
                </c:pt>
                <c:pt idx="54">
                  <c:v>1.0</c:v>
                </c:pt>
                <c:pt idx="55">
                  <c:v>1.0</c:v>
                </c:pt>
                <c:pt idx="56">
                  <c:v>1.0</c:v>
                </c:pt>
                <c:pt idx="57">
                  <c:v>1.0</c:v>
                </c:pt>
                <c:pt idx="58">
                  <c:v>1.0</c:v>
                </c:pt>
                <c:pt idx="59">
                  <c:v>1.0</c:v>
                </c:pt>
                <c:pt idx="60">
                  <c:v>1.0</c:v>
                </c:pt>
                <c:pt idx="61">
                  <c:v>1.0</c:v>
                </c:pt>
                <c:pt idx="62">
                  <c:v>1.0</c:v>
                </c:pt>
                <c:pt idx="63">
                  <c:v>1.0</c:v>
                </c:pt>
                <c:pt idx="64">
                  <c:v>1.0</c:v>
                </c:pt>
                <c:pt idx="65">
                  <c:v>1.0</c:v>
                </c:pt>
                <c:pt idx="66">
                  <c:v>1.0</c:v>
                </c:pt>
                <c:pt idx="67">
                  <c:v>1.0</c:v>
                </c:pt>
                <c:pt idx="68">
                  <c:v>1.0</c:v>
                </c:pt>
                <c:pt idx="69">
                  <c:v>1.0</c:v>
                </c:pt>
                <c:pt idx="70">
                  <c:v>1.0</c:v>
                </c:pt>
                <c:pt idx="71">
                  <c:v>1.0</c:v>
                </c:pt>
                <c:pt idx="72">
                  <c:v>1.0</c:v>
                </c:pt>
                <c:pt idx="73">
                  <c:v>1.0</c:v>
                </c:pt>
                <c:pt idx="74">
                  <c:v>1.0</c:v>
                </c:pt>
                <c:pt idx="75">
                  <c:v>1.0</c:v>
                </c:pt>
                <c:pt idx="76">
                  <c:v>1.0</c:v>
                </c:pt>
                <c:pt idx="77">
                  <c:v>1.0</c:v>
                </c:pt>
                <c:pt idx="78">
                  <c:v>1.0</c:v>
                </c:pt>
                <c:pt idx="79">
                  <c:v>1.0</c:v>
                </c:pt>
                <c:pt idx="80">
                  <c:v>1.0</c:v>
                </c:pt>
                <c:pt idx="81">
                  <c:v>1.0</c:v>
                </c:pt>
                <c:pt idx="82">
                  <c:v>1.0</c:v>
                </c:pt>
                <c:pt idx="83">
                  <c:v>1.0</c:v>
                </c:pt>
                <c:pt idx="84">
                  <c:v>1.0</c:v>
                </c:pt>
                <c:pt idx="85">
                  <c:v>1.0</c:v>
                </c:pt>
                <c:pt idx="86">
                  <c:v>1.0</c:v>
                </c:pt>
                <c:pt idx="87">
                  <c:v>1.0</c:v>
                </c:pt>
                <c:pt idx="88">
                  <c:v>1.0</c:v>
                </c:pt>
                <c:pt idx="89">
                  <c:v>1.0</c:v>
                </c:pt>
                <c:pt idx="90">
                  <c:v>1.0</c:v>
                </c:pt>
                <c:pt idx="91">
                  <c:v>1.0</c:v>
                </c:pt>
                <c:pt idx="92">
                  <c:v>1.0</c:v>
                </c:pt>
                <c:pt idx="93">
                  <c:v>1.0</c:v>
                </c:pt>
                <c:pt idx="94">
                  <c:v>1.0</c:v>
                </c:pt>
                <c:pt idx="95">
                  <c:v>1.0</c:v>
                </c:pt>
                <c:pt idx="96">
                  <c:v>1.0</c:v>
                </c:pt>
                <c:pt idx="97">
                  <c:v>1.0</c:v>
                </c:pt>
                <c:pt idx="98">
                  <c:v>1.0</c:v>
                </c:pt>
                <c:pt idx="99">
                  <c:v>1.0</c:v>
                </c:pt>
                <c:pt idx="100">
                  <c:v>1.0</c:v>
                </c:pt>
                <c:pt idx="101">
                  <c:v>1.0</c:v>
                </c:pt>
                <c:pt idx="102">
                  <c:v>1.0</c:v>
                </c:pt>
                <c:pt idx="103">
                  <c:v>1.0</c:v>
                </c:pt>
                <c:pt idx="104">
                  <c:v>1.0</c:v>
                </c:pt>
                <c:pt idx="105">
                  <c:v>1.0</c:v>
                </c:pt>
                <c:pt idx="106">
                  <c:v>1.0</c:v>
                </c:pt>
                <c:pt idx="107">
                  <c:v>1.0</c:v>
                </c:pt>
                <c:pt idx="108">
                  <c:v>1.0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RF+DC</c:v>
                </c:pt>
              </c:strCache>
            </c:strRef>
          </c:tx>
          <c:spPr>
            <a:ln>
              <a:solidFill>
                <a:srgbClr val="D934C8"/>
              </a:solidFill>
            </a:ln>
          </c:spPr>
          <c:marker>
            <c:symbol val="none"/>
          </c:marker>
          <c:xVal>
            <c:numRef>
              <c:f>Sheet1!$A$2:$A$110</c:f>
              <c:numCache>
                <c:formatCode>General</c:formatCode>
                <c:ptCount val="109"/>
                <c:pt idx="0">
                  <c:v>0.0</c:v>
                </c:pt>
                <c:pt idx="1">
                  <c:v>10.0</c:v>
                </c:pt>
                <c:pt idx="2">
                  <c:v>20.0</c:v>
                </c:pt>
                <c:pt idx="3">
                  <c:v>30.0</c:v>
                </c:pt>
                <c:pt idx="4">
                  <c:v>40.0</c:v>
                </c:pt>
                <c:pt idx="5">
                  <c:v>50.0</c:v>
                </c:pt>
                <c:pt idx="6">
                  <c:v>60.0</c:v>
                </c:pt>
                <c:pt idx="7">
                  <c:v>70.0</c:v>
                </c:pt>
                <c:pt idx="8">
                  <c:v>80.0</c:v>
                </c:pt>
                <c:pt idx="9">
                  <c:v>90.0</c:v>
                </c:pt>
                <c:pt idx="10">
                  <c:v>100.0</c:v>
                </c:pt>
                <c:pt idx="11">
                  <c:v>110.0</c:v>
                </c:pt>
                <c:pt idx="12">
                  <c:v>120.0</c:v>
                </c:pt>
                <c:pt idx="13">
                  <c:v>130.0</c:v>
                </c:pt>
                <c:pt idx="14">
                  <c:v>140.0</c:v>
                </c:pt>
                <c:pt idx="15">
                  <c:v>150.0</c:v>
                </c:pt>
                <c:pt idx="16">
                  <c:v>160.0</c:v>
                </c:pt>
                <c:pt idx="17">
                  <c:v>170.0</c:v>
                </c:pt>
                <c:pt idx="18">
                  <c:v>180.0</c:v>
                </c:pt>
                <c:pt idx="19">
                  <c:v>190.0</c:v>
                </c:pt>
                <c:pt idx="20">
                  <c:v>200.0</c:v>
                </c:pt>
                <c:pt idx="21">
                  <c:v>210.0</c:v>
                </c:pt>
                <c:pt idx="22">
                  <c:v>220.0</c:v>
                </c:pt>
                <c:pt idx="23">
                  <c:v>230.0</c:v>
                </c:pt>
                <c:pt idx="24">
                  <c:v>240.0</c:v>
                </c:pt>
                <c:pt idx="25">
                  <c:v>250.0</c:v>
                </c:pt>
                <c:pt idx="26">
                  <c:v>260.0</c:v>
                </c:pt>
                <c:pt idx="27">
                  <c:v>270.0</c:v>
                </c:pt>
                <c:pt idx="28">
                  <c:v>280.0</c:v>
                </c:pt>
                <c:pt idx="29">
                  <c:v>290.0</c:v>
                </c:pt>
                <c:pt idx="30">
                  <c:v>300.0</c:v>
                </c:pt>
                <c:pt idx="31">
                  <c:v>310.0</c:v>
                </c:pt>
                <c:pt idx="32">
                  <c:v>320.0</c:v>
                </c:pt>
                <c:pt idx="33">
                  <c:v>330.0</c:v>
                </c:pt>
                <c:pt idx="34">
                  <c:v>340.0</c:v>
                </c:pt>
                <c:pt idx="35">
                  <c:v>350.0</c:v>
                </c:pt>
                <c:pt idx="36">
                  <c:v>360.0</c:v>
                </c:pt>
                <c:pt idx="37">
                  <c:v>370.0</c:v>
                </c:pt>
                <c:pt idx="38">
                  <c:v>380.0</c:v>
                </c:pt>
                <c:pt idx="39">
                  <c:v>390.0</c:v>
                </c:pt>
                <c:pt idx="40">
                  <c:v>400.0</c:v>
                </c:pt>
                <c:pt idx="41">
                  <c:v>410.0</c:v>
                </c:pt>
                <c:pt idx="42">
                  <c:v>420.0</c:v>
                </c:pt>
                <c:pt idx="43">
                  <c:v>430.0</c:v>
                </c:pt>
                <c:pt idx="44">
                  <c:v>440.0</c:v>
                </c:pt>
                <c:pt idx="45">
                  <c:v>450.0</c:v>
                </c:pt>
                <c:pt idx="46">
                  <c:v>460.0</c:v>
                </c:pt>
                <c:pt idx="47">
                  <c:v>470.0</c:v>
                </c:pt>
                <c:pt idx="48">
                  <c:v>480.0</c:v>
                </c:pt>
                <c:pt idx="49">
                  <c:v>490.0</c:v>
                </c:pt>
                <c:pt idx="50">
                  <c:v>500.0</c:v>
                </c:pt>
                <c:pt idx="51">
                  <c:v>510.0</c:v>
                </c:pt>
                <c:pt idx="52">
                  <c:v>520.0</c:v>
                </c:pt>
                <c:pt idx="53">
                  <c:v>530.0</c:v>
                </c:pt>
                <c:pt idx="54">
                  <c:v>540.0</c:v>
                </c:pt>
                <c:pt idx="55">
                  <c:v>550.0</c:v>
                </c:pt>
                <c:pt idx="56">
                  <c:v>560.0</c:v>
                </c:pt>
                <c:pt idx="57">
                  <c:v>570.0</c:v>
                </c:pt>
                <c:pt idx="58">
                  <c:v>580.0</c:v>
                </c:pt>
                <c:pt idx="59">
                  <c:v>590.0</c:v>
                </c:pt>
                <c:pt idx="60">
                  <c:v>600.0</c:v>
                </c:pt>
                <c:pt idx="61">
                  <c:v>610.0</c:v>
                </c:pt>
                <c:pt idx="62">
                  <c:v>620.0</c:v>
                </c:pt>
                <c:pt idx="63">
                  <c:v>630.0</c:v>
                </c:pt>
                <c:pt idx="64">
                  <c:v>640.0</c:v>
                </c:pt>
                <c:pt idx="65">
                  <c:v>650.0</c:v>
                </c:pt>
                <c:pt idx="66">
                  <c:v>660.0</c:v>
                </c:pt>
                <c:pt idx="67">
                  <c:v>670.0</c:v>
                </c:pt>
                <c:pt idx="68">
                  <c:v>680.0</c:v>
                </c:pt>
                <c:pt idx="69">
                  <c:v>690.0</c:v>
                </c:pt>
                <c:pt idx="70">
                  <c:v>700.0</c:v>
                </c:pt>
                <c:pt idx="71">
                  <c:v>710.0</c:v>
                </c:pt>
                <c:pt idx="72">
                  <c:v>720.0</c:v>
                </c:pt>
                <c:pt idx="73">
                  <c:v>730.0</c:v>
                </c:pt>
                <c:pt idx="74">
                  <c:v>740.0</c:v>
                </c:pt>
                <c:pt idx="75">
                  <c:v>750.0</c:v>
                </c:pt>
                <c:pt idx="76">
                  <c:v>760.0</c:v>
                </c:pt>
                <c:pt idx="77">
                  <c:v>770.0</c:v>
                </c:pt>
                <c:pt idx="78">
                  <c:v>780.0</c:v>
                </c:pt>
                <c:pt idx="79">
                  <c:v>790.0</c:v>
                </c:pt>
                <c:pt idx="80">
                  <c:v>800.0</c:v>
                </c:pt>
                <c:pt idx="81">
                  <c:v>810.0</c:v>
                </c:pt>
                <c:pt idx="82">
                  <c:v>820.0</c:v>
                </c:pt>
                <c:pt idx="83">
                  <c:v>830.0</c:v>
                </c:pt>
                <c:pt idx="84">
                  <c:v>840.0</c:v>
                </c:pt>
                <c:pt idx="85">
                  <c:v>850.0</c:v>
                </c:pt>
                <c:pt idx="86">
                  <c:v>860.0</c:v>
                </c:pt>
                <c:pt idx="87">
                  <c:v>870.0</c:v>
                </c:pt>
                <c:pt idx="88">
                  <c:v>880.0</c:v>
                </c:pt>
                <c:pt idx="89">
                  <c:v>890.0</c:v>
                </c:pt>
                <c:pt idx="90">
                  <c:v>900.0</c:v>
                </c:pt>
                <c:pt idx="91">
                  <c:v>910.0</c:v>
                </c:pt>
                <c:pt idx="92">
                  <c:v>920.0</c:v>
                </c:pt>
                <c:pt idx="93">
                  <c:v>930.0</c:v>
                </c:pt>
                <c:pt idx="94">
                  <c:v>940.0</c:v>
                </c:pt>
                <c:pt idx="95">
                  <c:v>950.0</c:v>
                </c:pt>
                <c:pt idx="96">
                  <c:v>960.0</c:v>
                </c:pt>
                <c:pt idx="97">
                  <c:v>970.0</c:v>
                </c:pt>
                <c:pt idx="98">
                  <c:v>980.0</c:v>
                </c:pt>
                <c:pt idx="99">
                  <c:v>990.0</c:v>
                </c:pt>
                <c:pt idx="100">
                  <c:v>1000.0</c:v>
                </c:pt>
                <c:pt idx="101">
                  <c:v>1010.0</c:v>
                </c:pt>
                <c:pt idx="102">
                  <c:v>1020.0</c:v>
                </c:pt>
                <c:pt idx="103">
                  <c:v>1030.0</c:v>
                </c:pt>
                <c:pt idx="104">
                  <c:v>1040.0</c:v>
                </c:pt>
                <c:pt idx="105">
                  <c:v>1050.0</c:v>
                </c:pt>
                <c:pt idx="106">
                  <c:v>1060.0</c:v>
                </c:pt>
                <c:pt idx="107">
                  <c:v>1070.0</c:v>
                </c:pt>
                <c:pt idx="108">
                  <c:v>1080.0</c:v>
                </c:pt>
              </c:numCache>
            </c:numRef>
          </c:xVal>
          <c:yVal>
            <c:numRef>
              <c:f>Sheet1!$D$2:$D$110</c:f>
              <c:numCache>
                <c:formatCode>0.00</c:formatCode>
                <c:ptCount val="109"/>
                <c:pt idx="0">
                  <c:v>1.0</c:v>
                </c:pt>
                <c:pt idx="1">
                  <c:v>1.17364817766693</c:v>
                </c:pt>
                <c:pt idx="2">
                  <c:v>1.34202014332567</c:v>
                </c:pt>
                <c:pt idx="3">
                  <c:v>1.5</c:v>
                </c:pt>
                <c:pt idx="4">
                  <c:v>1.64278760968654</c:v>
                </c:pt>
                <c:pt idx="5">
                  <c:v>1.766044443118978</c:v>
                </c:pt>
                <c:pt idx="6">
                  <c:v>1.866025403784439</c:v>
                </c:pt>
                <c:pt idx="7">
                  <c:v>1.939692620785908</c:v>
                </c:pt>
                <c:pt idx="8">
                  <c:v>1.984807753012208</c:v>
                </c:pt>
                <c:pt idx="9">
                  <c:v>2.0</c:v>
                </c:pt>
                <c:pt idx="10">
                  <c:v>1.984807753012208</c:v>
                </c:pt>
                <c:pt idx="11">
                  <c:v>1.939692620785908</c:v>
                </c:pt>
                <c:pt idx="12">
                  <c:v>1.866025403784439</c:v>
                </c:pt>
                <c:pt idx="13">
                  <c:v>1.766044443118978</c:v>
                </c:pt>
                <c:pt idx="14">
                  <c:v>1.64278760968654</c:v>
                </c:pt>
                <c:pt idx="15">
                  <c:v>1.5</c:v>
                </c:pt>
                <c:pt idx="16">
                  <c:v>1.34202014332567</c:v>
                </c:pt>
                <c:pt idx="17">
                  <c:v>1.17364817766693</c:v>
                </c:pt>
                <c:pt idx="18">
                  <c:v>1.0</c:v>
                </c:pt>
                <c:pt idx="19">
                  <c:v>0.826351822333069</c:v>
                </c:pt>
                <c:pt idx="20">
                  <c:v>0.657979856674331</c:v>
                </c:pt>
                <c:pt idx="21">
                  <c:v>0.5</c:v>
                </c:pt>
                <c:pt idx="22">
                  <c:v>0.357212390313461</c:v>
                </c:pt>
                <c:pt idx="23">
                  <c:v>0.233955556881022</c:v>
                </c:pt>
                <c:pt idx="24">
                  <c:v>0.133974596215562</c:v>
                </c:pt>
                <c:pt idx="25">
                  <c:v>0.0603073792140918</c:v>
                </c:pt>
                <c:pt idx="26">
                  <c:v>0.015192246987792</c:v>
                </c:pt>
                <c:pt idx="27">
                  <c:v>0.0</c:v>
                </c:pt>
                <c:pt idx="28">
                  <c:v>0.0151922469877919</c:v>
                </c:pt>
                <c:pt idx="29">
                  <c:v>0.0603073792140914</c:v>
                </c:pt>
                <c:pt idx="30">
                  <c:v>0.133974596215561</c:v>
                </c:pt>
                <c:pt idx="31">
                  <c:v>0.233955556881022</c:v>
                </c:pt>
                <c:pt idx="32">
                  <c:v>0.35721239031346</c:v>
                </c:pt>
                <c:pt idx="33">
                  <c:v>0.5</c:v>
                </c:pt>
                <c:pt idx="34">
                  <c:v>0.657979856674331</c:v>
                </c:pt>
                <c:pt idx="35">
                  <c:v>0.826351822333069</c:v>
                </c:pt>
                <c:pt idx="36">
                  <c:v>1.0</c:v>
                </c:pt>
                <c:pt idx="37">
                  <c:v>1.17364817766693</c:v>
                </c:pt>
                <c:pt idx="38">
                  <c:v>1.34202014332567</c:v>
                </c:pt>
                <c:pt idx="39">
                  <c:v>1.499999999999999</c:v>
                </c:pt>
                <c:pt idx="40">
                  <c:v>1.64278760968654</c:v>
                </c:pt>
                <c:pt idx="41">
                  <c:v>1.766044443118978</c:v>
                </c:pt>
                <c:pt idx="42">
                  <c:v>1.866025403784439</c:v>
                </c:pt>
                <c:pt idx="43">
                  <c:v>1.939692620785908</c:v>
                </c:pt>
                <c:pt idx="44">
                  <c:v>1.984807753012208</c:v>
                </c:pt>
                <c:pt idx="45">
                  <c:v>2.0</c:v>
                </c:pt>
                <c:pt idx="46">
                  <c:v>1.984807753012208</c:v>
                </c:pt>
                <c:pt idx="47">
                  <c:v>1.939692620785909</c:v>
                </c:pt>
                <c:pt idx="48">
                  <c:v>1.866025403784439</c:v>
                </c:pt>
                <c:pt idx="49">
                  <c:v>1.76604444311898</c:v>
                </c:pt>
                <c:pt idx="50">
                  <c:v>1.64278760968654</c:v>
                </c:pt>
                <c:pt idx="51">
                  <c:v>1.5</c:v>
                </c:pt>
                <c:pt idx="52">
                  <c:v>1.34202014332567</c:v>
                </c:pt>
                <c:pt idx="53">
                  <c:v>1.173648177666931</c:v>
                </c:pt>
                <c:pt idx="54">
                  <c:v>1.0</c:v>
                </c:pt>
                <c:pt idx="55">
                  <c:v>0.82635182233307</c:v>
                </c:pt>
                <c:pt idx="56">
                  <c:v>0.657979856674332</c:v>
                </c:pt>
                <c:pt idx="57">
                  <c:v>0.499999999999999</c:v>
                </c:pt>
                <c:pt idx="58">
                  <c:v>0.357212390313462</c:v>
                </c:pt>
                <c:pt idx="59">
                  <c:v>0.233955556881022</c:v>
                </c:pt>
                <c:pt idx="60">
                  <c:v>0.133974596215561</c:v>
                </c:pt>
                <c:pt idx="61">
                  <c:v>0.0603073792140916</c:v>
                </c:pt>
                <c:pt idx="62">
                  <c:v>0.015192246987792</c:v>
                </c:pt>
                <c:pt idx="63">
                  <c:v>0.0</c:v>
                </c:pt>
                <c:pt idx="64">
                  <c:v>0.0151922469877919</c:v>
                </c:pt>
                <c:pt idx="65">
                  <c:v>0.0603073792140913</c:v>
                </c:pt>
                <c:pt idx="66">
                  <c:v>0.133974596215561</c:v>
                </c:pt>
                <c:pt idx="67">
                  <c:v>0.233955556881021</c:v>
                </c:pt>
                <c:pt idx="68">
                  <c:v>0.357212390313461</c:v>
                </c:pt>
                <c:pt idx="69">
                  <c:v>0.5</c:v>
                </c:pt>
                <c:pt idx="70">
                  <c:v>0.657979856674329</c:v>
                </c:pt>
                <c:pt idx="71">
                  <c:v>0.826351822333069</c:v>
                </c:pt>
                <c:pt idx="72">
                  <c:v>1.0</c:v>
                </c:pt>
                <c:pt idx="73">
                  <c:v>1.173648177666931</c:v>
                </c:pt>
                <c:pt idx="74">
                  <c:v>1.342020143325668</c:v>
                </c:pt>
                <c:pt idx="75">
                  <c:v>1.499999999999999</c:v>
                </c:pt>
                <c:pt idx="76">
                  <c:v>1.64278760968654</c:v>
                </c:pt>
                <c:pt idx="77">
                  <c:v>1.766044443118978</c:v>
                </c:pt>
                <c:pt idx="78">
                  <c:v>1.866025403784438</c:v>
                </c:pt>
                <c:pt idx="79">
                  <c:v>1.939692620785908</c:v>
                </c:pt>
                <c:pt idx="80">
                  <c:v>1.984807753012208</c:v>
                </c:pt>
                <c:pt idx="81">
                  <c:v>2.0</c:v>
                </c:pt>
                <c:pt idx="82">
                  <c:v>1.984807753012208</c:v>
                </c:pt>
                <c:pt idx="83">
                  <c:v>1.939692620785909</c:v>
                </c:pt>
                <c:pt idx="84">
                  <c:v>1.866025403784438</c:v>
                </c:pt>
                <c:pt idx="85">
                  <c:v>1.76604444311898</c:v>
                </c:pt>
                <c:pt idx="86">
                  <c:v>1.64278760968654</c:v>
                </c:pt>
                <c:pt idx="87">
                  <c:v>1.5</c:v>
                </c:pt>
                <c:pt idx="88">
                  <c:v>1.34202014332567</c:v>
                </c:pt>
                <c:pt idx="89">
                  <c:v>1.173648177666933</c:v>
                </c:pt>
                <c:pt idx="90">
                  <c:v>1.000000000000001</c:v>
                </c:pt>
                <c:pt idx="91">
                  <c:v>0.82635182233307</c:v>
                </c:pt>
                <c:pt idx="92">
                  <c:v>0.657979856674332</c:v>
                </c:pt>
                <c:pt idx="93">
                  <c:v>0.500000000000001</c:v>
                </c:pt>
                <c:pt idx="94">
                  <c:v>0.357212390313462</c:v>
                </c:pt>
                <c:pt idx="95">
                  <c:v>0.233955556881023</c:v>
                </c:pt>
                <c:pt idx="96">
                  <c:v>0.133974596215562</c:v>
                </c:pt>
                <c:pt idx="97">
                  <c:v>0.0603073792140923</c:v>
                </c:pt>
                <c:pt idx="98">
                  <c:v>0.0151922469877923</c:v>
                </c:pt>
                <c:pt idx="99">
                  <c:v>0.0</c:v>
                </c:pt>
                <c:pt idx="100">
                  <c:v>0.0151922469877914</c:v>
                </c:pt>
                <c:pt idx="101">
                  <c:v>0.0603073792140907</c:v>
                </c:pt>
                <c:pt idx="102">
                  <c:v>0.133974596215562</c:v>
                </c:pt>
                <c:pt idx="103">
                  <c:v>0.233955556881022</c:v>
                </c:pt>
                <c:pt idx="104">
                  <c:v>0.357212390313461</c:v>
                </c:pt>
                <c:pt idx="105">
                  <c:v>0.5</c:v>
                </c:pt>
                <c:pt idx="106">
                  <c:v>0.657979856674331</c:v>
                </c:pt>
                <c:pt idx="107">
                  <c:v>0.826351822333069</c:v>
                </c:pt>
                <c:pt idx="108">
                  <c:v>0.999999999999999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7605680"/>
        <c:axId val="1457610288"/>
      </c:scatterChart>
      <c:valAx>
        <c:axId val="1457605680"/>
        <c:scaling>
          <c:orientation val="minMax"/>
          <c:max val="1100.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>
                <a:noFill/>
              </a:defRPr>
            </a:pPr>
            <a:endParaRPr lang="en-US"/>
          </a:p>
        </c:txPr>
        <c:crossAx val="1457610288"/>
        <c:crosses val="autoZero"/>
        <c:crossBetween val="midCat"/>
        <c:majorUnit val="100.0"/>
      </c:valAx>
      <c:valAx>
        <c:axId val="1457610288"/>
        <c:scaling>
          <c:orientation val="minMax"/>
        </c:scaling>
        <c:delete val="0"/>
        <c:axPos val="l"/>
        <c:majorGridlines/>
        <c:numFmt formatCode="0.0" sourceLinked="0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400" baseline="0"/>
            </a:pPr>
            <a:endParaRPr lang="en-US"/>
          </a:p>
        </c:txPr>
        <c:crossAx val="14576056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16759750492924"/>
          <c:y val="0.0926544673926216"/>
          <c:w val="0.138374404663258"/>
          <c:h val="0.165983637818104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0.11895</cdr:x>
      <cdr:y>0.12745</cdr:y>
    </cdr:from>
    <cdr:to>
      <cdr:x>0.14346</cdr:x>
      <cdr:y>0.16349</cdr:y>
    </cdr:to>
    <cdr:sp macro="" textlink="">
      <cdr:nvSpPr>
        <cdr:cNvPr id="2" name="Oval 1"/>
        <cdr:cNvSpPr>
          <a:spLocks xmlns:a="http://schemas.openxmlformats.org/drawingml/2006/main"/>
        </cdr:cNvSpPr>
      </cdr:nvSpPr>
      <cdr:spPr>
        <a:xfrm xmlns:a="http://schemas.openxmlformats.org/drawingml/2006/main">
          <a:off x="1020615" y="743527"/>
          <a:ext cx="210312" cy="21031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0.41569</cdr:x>
      <cdr:y>0.12718</cdr:y>
    </cdr:from>
    <cdr:to>
      <cdr:x>0.4402</cdr:x>
      <cdr:y>0.16323</cdr:y>
    </cdr:to>
    <cdr:sp macro="" textlink="">
      <cdr:nvSpPr>
        <cdr:cNvPr id="3" name="Oval 2"/>
        <cdr:cNvSpPr>
          <a:spLocks xmlns:a="http://schemas.openxmlformats.org/drawingml/2006/main"/>
        </cdr:cNvSpPr>
      </cdr:nvSpPr>
      <cdr:spPr>
        <a:xfrm xmlns:a="http://schemas.openxmlformats.org/drawingml/2006/main">
          <a:off x="3566772" y="741987"/>
          <a:ext cx="210312" cy="21031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0.71243</cdr:x>
      <cdr:y>0.12692</cdr:y>
    </cdr:from>
    <cdr:to>
      <cdr:x>0.73694</cdr:x>
      <cdr:y>0.16297</cdr:y>
    </cdr:to>
    <cdr:sp macro="" textlink="">
      <cdr:nvSpPr>
        <cdr:cNvPr id="4" name="Oval 3"/>
        <cdr:cNvSpPr>
          <a:spLocks xmlns:a="http://schemas.openxmlformats.org/drawingml/2006/main"/>
        </cdr:cNvSpPr>
      </cdr:nvSpPr>
      <cdr:spPr>
        <a:xfrm xmlns:a="http://schemas.openxmlformats.org/drawingml/2006/main">
          <a:off x="6112929" y="740447"/>
          <a:ext cx="210312" cy="21031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0.49265</cdr:x>
      <cdr:y>0.90654</cdr:y>
    </cdr:from>
    <cdr:to>
      <cdr:x>0.51716</cdr:x>
      <cdr:y>0.94258</cdr:y>
    </cdr:to>
    <cdr:sp macro="" textlink="">
      <cdr:nvSpPr>
        <cdr:cNvPr id="5" name="Oval 4"/>
        <cdr:cNvSpPr>
          <a:spLocks xmlns:a="http://schemas.openxmlformats.org/drawingml/2006/main"/>
        </cdr:cNvSpPr>
      </cdr:nvSpPr>
      <cdr:spPr>
        <a:xfrm xmlns:a="http://schemas.openxmlformats.org/drawingml/2006/main">
          <a:off x="4227172" y="5288785"/>
          <a:ext cx="210312" cy="21031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B2FFA-8309-7A4B-A487-0121DFC2A06D}" type="datetimeFigureOut">
              <a:rPr lang="en-US" smtClean="0"/>
              <a:t>10/4/17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48DE8-71E7-094A-BEC9-B643BBD1E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68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8DE8-71E7-094A-BEC9-B643BBD1E1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88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48DE8-71E7-094A-BEC9-B643BBD1E1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28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DF9572B9-80DE-BD40-964D-2EDE097A8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88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38375" y="646512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1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6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71525"/>
            <a:ext cx="3008313" cy="9398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11326"/>
            <a:ext cx="3008313" cy="462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238375" y="646512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714750" y="771525"/>
            <a:ext cx="527685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93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7205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8422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3878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238375" y="646512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395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B7F602BB-FD96-4698-B046-64130E4044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8715" y="649287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0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572B9-80DE-BD40-964D-2EDE097A8C2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09551" y="866775"/>
            <a:ext cx="8734425" cy="5353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95400"/>
            <a:ext cx="2094869" cy="16002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59" y="1447800"/>
            <a:ext cx="38925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5" y="3129281"/>
            <a:ext cx="2094869" cy="2895599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89829" y="6391839"/>
            <a:ext cx="742949" cy="3047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2B9-80DE-BD40-964D-2EDE097A8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9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2603500"/>
            <a:ext cx="6619244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9829" y="6391839"/>
            <a:ext cx="742949" cy="3047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2B9-80DE-BD40-964D-2EDE097A8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9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2B9-80DE-BD40-964D-2EDE097A8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00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" y="6437376"/>
            <a:ext cx="9143999" cy="420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47237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209551" y="847727"/>
            <a:ext cx="8734425" cy="541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42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77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theme" Target="../theme/theme2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09551" y="104777"/>
            <a:ext cx="8734425" cy="571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2238375" y="6465126"/>
            <a:ext cx="28956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75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276725" y="6465127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9572B9-80DE-BD40-964D-2EDE097A8C2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238375" y="6465126"/>
            <a:ext cx="2038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209551" y="885827"/>
            <a:ext cx="8734424" cy="5467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14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5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15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75" marR="0" indent="-257175" algn="l" defTabSz="685800" rtl="0" eaLnBrk="1" fontAlgn="base" latinLnBrk="0" hangingPunct="1">
        <a:lnSpc>
          <a:spcPct val="100000"/>
        </a:lnSpc>
        <a:spcBef>
          <a:spcPts val="900"/>
        </a:spcBef>
        <a:spcAft>
          <a:spcPct val="0"/>
        </a:spcAft>
        <a:buClr>
          <a:srgbClr val="FF6600"/>
        </a:buClr>
        <a:buSzTx/>
        <a:buFontTx/>
        <a:buChar char="•"/>
        <a:tabLst/>
        <a:defRPr sz="19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marR="0" indent="-214313" algn="l" defTabSz="685800" rtl="0" eaLnBrk="1" fontAlgn="base" latinLnBrk="0" hangingPunct="1">
        <a:lnSpc>
          <a:spcPct val="100000"/>
        </a:lnSpc>
        <a:spcBef>
          <a:spcPts val="900"/>
        </a:spcBef>
        <a:spcAft>
          <a:spcPct val="0"/>
        </a:spcAft>
        <a:buClr>
          <a:srgbClr val="4343CA"/>
        </a:buClr>
        <a:buSzTx/>
        <a:buFont typeface="Arial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marR="0" indent="-171450" algn="l" defTabSz="685800" rtl="0" eaLnBrk="1" fontAlgn="base" latinLnBrk="0" hangingPunct="1">
        <a:lnSpc>
          <a:spcPct val="100000"/>
        </a:lnSpc>
        <a:spcBef>
          <a:spcPts val="900"/>
        </a:spcBef>
        <a:spcAft>
          <a:spcPct val="0"/>
        </a:spcAft>
        <a:buClr>
          <a:srgbClr val="660066"/>
        </a:buClr>
        <a:buSzTx/>
        <a:buFontTx/>
        <a:buChar char="•"/>
        <a:tabLst/>
        <a:defRPr sz="16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marR="0" indent="-171450" algn="l" defTabSz="685800" rtl="0" eaLnBrk="1" fontAlgn="base" latinLnBrk="0" hangingPunct="1">
        <a:lnSpc>
          <a:spcPct val="100000"/>
        </a:lnSpc>
        <a:spcBef>
          <a:spcPts val="900"/>
        </a:spcBef>
        <a:spcAft>
          <a:spcPct val="0"/>
        </a:spcAft>
        <a:buClr>
          <a:srgbClr val="008000"/>
        </a:buClr>
        <a:buSzTx/>
        <a:buFont typeface="Arial" charset="0"/>
        <a:buChar char="•"/>
        <a:tabLst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marR="0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None/>
        <a:tabLst/>
        <a:defRPr sz="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551" y="104777"/>
            <a:ext cx="8734425" cy="571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276725" y="6465127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09549" y="904875"/>
            <a:ext cx="8734425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66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2400" b="0" kern="1200">
          <a:solidFill>
            <a:srgbClr val="0000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marR="0" indent="-342900" algn="l" defTabSz="685800" rtl="0" eaLnBrk="1" fontAlgn="base" latinLnBrk="0" hangingPunct="1">
        <a:lnSpc>
          <a:spcPct val="100000"/>
        </a:lnSpc>
        <a:spcBef>
          <a:spcPts val="900"/>
        </a:spcBef>
        <a:spcAft>
          <a:spcPct val="0"/>
        </a:spcAft>
        <a:buClr>
          <a:srgbClr val="FF6600"/>
        </a:buClr>
        <a:buSzTx/>
        <a:buFont typeface="Arial" panose="020B0604020202020204" pitchFamily="34" charset="0"/>
        <a:buChar char="•"/>
        <a:tabLst/>
        <a:defRPr sz="19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marR="0" indent="-214313" algn="l" defTabSz="685800" rtl="0" eaLnBrk="1" fontAlgn="base" latinLnBrk="0" hangingPunct="1">
        <a:lnSpc>
          <a:spcPct val="100000"/>
        </a:lnSpc>
        <a:spcBef>
          <a:spcPts val="900"/>
        </a:spcBef>
        <a:spcAft>
          <a:spcPct val="0"/>
        </a:spcAft>
        <a:buClr>
          <a:srgbClr val="4343CA"/>
        </a:buClr>
        <a:buSzTx/>
        <a:buFont typeface="Arial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marR="0" indent="-171450" algn="l" defTabSz="685800" rtl="0" eaLnBrk="1" fontAlgn="base" latinLnBrk="0" hangingPunct="1">
        <a:lnSpc>
          <a:spcPct val="100000"/>
        </a:lnSpc>
        <a:spcBef>
          <a:spcPts val="900"/>
        </a:spcBef>
        <a:spcAft>
          <a:spcPct val="0"/>
        </a:spcAft>
        <a:buClr>
          <a:srgbClr val="660066"/>
        </a:buClr>
        <a:buSzTx/>
        <a:buFontTx/>
        <a:buChar char="•"/>
        <a:tabLst/>
        <a:defRPr sz="16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marR="0" indent="-171450" algn="l" defTabSz="685800" rtl="0" eaLnBrk="1" fontAlgn="base" latinLnBrk="0" hangingPunct="1">
        <a:lnSpc>
          <a:spcPct val="100000"/>
        </a:lnSpc>
        <a:spcBef>
          <a:spcPts val="900"/>
        </a:spcBef>
        <a:spcAft>
          <a:spcPct val="0"/>
        </a:spcAft>
        <a:buClr>
          <a:srgbClr val="008000"/>
        </a:buClr>
        <a:buSzTx/>
        <a:buFont typeface="Arial" charset="0"/>
        <a:buChar char="•"/>
        <a:tabLst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marR="0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None/>
        <a:tabLst/>
        <a:defRPr sz="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680" b="-718"/>
          <a:stretch/>
        </p:blipFill>
        <p:spPr>
          <a:xfrm>
            <a:off x="-2103120" y="731520"/>
            <a:ext cx="11247120" cy="576072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5486400"/>
            <a:ext cx="9144000" cy="11684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Andrew Hutton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Concept suggested </a:t>
            </a:r>
            <a:r>
              <a:rPr lang="en-US" sz="2400" dirty="0">
                <a:solidFill>
                  <a:srgbClr val="0000FF"/>
                </a:solidFill>
              </a:rPr>
              <a:t>i</a:t>
            </a:r>
            <a:r>
              <a:rPr lang="en-US" sz="2400" dirty="0" smtClean="0">
                <a:solidFill>
                  <a:srgbClr val="0000FF"/>
                </a:solidFill>
              </a:rPr>
              <a:t>ndependently by </a:t>
            </a:r>
            <a:r>
              <a:rPr lang="en-US" sz="2400" dirty="0" err="1" smtClean="0">
                <a:solidFill>
                  <a:srgbClr val="0000FF"/>
                </a:solidFill>
              </a:rPr>
              <a:t>Haipeng</a:t>
            </a:r>
            <a:r>
              <a:rPr lang="en-US" sz="2400" dirty="0" smtClean="0">
                <a:solidFill>
                  <a:srgbClr val="0000FF"/>
                </a:solidFill>
              </a:rPr>
              <a:t> Wang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03262"/>
          </a:xfrm>
        </p:spPr>
        <p:txBody>
          <a:bodyPr/>
          <a:lstStyle/>
          <a:p>
            <a:r>
              <a:rPr lang="en-US" sz="3600" dirty="0" smtClean="0"/>
              <a:t>“Straight” Merger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4803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Alternate RF Separator Cavity (Cornell)</a:t>
            </a:r>
            <a:endParaRPr lang="en-US" dirty="0"/>
          </a:p>
        </p:txBody>
      </p:sp>
      <p:pic>
        <p:nvPicPr>
          <p:cNvPr id="5" name="Content Placeholder 4" descr="Screen Shot 2017-09-26 at 9.48.11 AM.png"/>
          <p:cNvPicPr>
            <a:picLocks noGrp="1" noChangeAspect="1"/>
          </p:cNvPicPr>
          <p:nvPr>
            <p:ph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797911"/>
            <a:ext cx="5648573" cy="5667215"/>
          </a:xfrm>
        </p:spPr>
      </p:pic>
      <p:pic>
        <p:nvPicPr>
          <p:cNvPr id="6" name="Picture 5" descr="Screen Shot 2017-09-26 at 9.47.4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754" y="847727"/>
            <a:ext cx="2939222" cy="3898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43338" y="4827014"/>
            <a:ext cx="3295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https://</a:t>
            </a:r>
            <a:r>
              <a:rPr lang="en-US" sz="1400" dirty="0" err="1">
                <a:solidFill>
                  <a:srgbClr val="0000FF"/>
                </a:solidFill>
              </a:rPr>
              <a:t>www.classe.cornell.edu</a:t>
            </a:r>
            <a:r>
              <a:rPr lang="en-US" sz="1400" dirty="0">
                <a:solidFill>
                  <a:srgbClr val="0000FF"/>
                </a:solidFill>
              </a:rPr>
              <a:t>/</a:t>
            </a:r>
            <a:r>
              <a:rPr lang="en-US" sz="1400" dirty="0" err="1">
                <a:solidFill>
                  <a:srgbClr val="0000FF"/>
                </a:solidFill>
              </a:rPr>
              <a:t>rsrc</a:t>
            </a:r>
            <a:r>
              <a:rPr lang="en-US" sz="1400" dirty="0">
                <a:solidFill>
                  <a:srgbClr val="0000FF"/>
                </a:solidFill>
              </a:rPr>
              <a:t>/Home/Research/SRF/2010/</a:t>
            </a:r>
            <a:r>
              <a:rPr lang="en-US" sz="1400" dirty="0" err="1">
                <a:solidFill>
                  <a:srgbClr val="0000FF"/>
                </a:solidFill>
              </a:rPr>
              <a:t>Deflecting_cavity.pdf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9593" y="5561969"/>
            <a:ext cx="2848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Kick is too weak for this use Try reducing aperture?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Septum Magnet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The septum magnet must bend the 55 MeV beam so that it misses the Injector Cryostat ~ 50 cm</a:t>
            </a:r>
          </a:p>
          <a:p>
            <a:r>
              <a:rPr lang="en-US" dirty="0"/>
              <a:t>A</a:t>
            </a:r>
            <a:r>
              <a:rPr lang="en-US" dirty="0" smtClean="0"/>
              <a:t>ssume a drift of 1.5 meter – this means a bend angle of 17° </a:t>
            </a:r>
          </a:p>
          <a:p>
            <a:r>
              <a:rPr lang="en-US" dirty="0"/>
              <a:t>A</a:t>
            </a:r>
            <a:r>
              <a:rPr lang="en-US" dirty="0" smtClean="0"/>
              <a:t>ssume the EMMA Septum</a:t>
            </a:r>
          </a:p>
          <a:p>
            <a:r>
              <a:rPr lang="en-US" dirty="0" smtClean="0"/>
              <a:t>The septum length is ~8.2 cm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EMMA Septum</a:t>
            </a:r>
          </a:p>
          <a:p>
            <a:r>
              <a:rPr lang="en-US" dirty="0" smtClean="0"/>
              <a:t>Provides 65°-70°									          at 10 – 20 MeV</a:t>
            </a:r>
          </a:p>
          <a:p>
            <a:r>
              <a:rPr lang="en-US" dirty="0"/>
              <a:t>Provides 25° </a:t>
            </a:r>
            <a:r>
              <a:rPr lang="en-US" dirty="0" smtClean="0"/>
              <a:t>at									</a:t>
            </a:r>
            <a:r>
              <a:rPr lang="en-US" dirty="0"/>
              <a:t> 55 </a:t>
            </a:r>
            <a:r>
              <a:rPr lang="en-US" dirty="0" smtClean="0"/>
              <a:t>MeV      55 MeV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EMMA Septum										   is acceptable as is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247" y="1602368"/>
            <a:ext cx="4720640" cy="6109063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6" name="Oval 5"/>
          <p:cNvSpPr/>
          <p:nvPr/>
        </p:nvSpPr>
        <p:spPr>
          <a:xfrm rot="2189474">
            <a:off x="7228140" y="2910751"/>
            <a:ext cx="626634" cy="31361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9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The injected and recirculated bunches should be separated by 5.5 wavelengths inside the 952 MHz ERL</a:t>
            </a:r>
          </a:p>
          <a:p>
            <a:r>
              <a:rPr lang="en-US" dirty="0" smtClean="0"/>
              <a:t>Then phase of the RF Separator should be set for the injected beam</a:t>
            </a:r>
          </a:p>
          <a:p>
            <a:r>
              <a:rPr lang="en-US" dirty="0" smtClean="0"/>
              <a:t>The length of the arcs needs to be (n + ½) </a:t>
            </a:r>
            <a:r>
              <a:rPr lang="en-US" dirty="0" err="1" smtClean="0"/>
              <a:t>λ</a:t>
            </a:r>
            <a:r>
              <a:rPr lang="en-US" dirty="0" smtClean="0"/>
              <a:t> for energy recovery</a:t>
            </a:r>
          </a:p>
          <a:p>
            <a:r>
              <a:rPr lang="en-US" dirty="0" smtClean="0"/>
              <a:t>The phase of the separator is then automatically correct for the recirculated beam</a:t>
            </a:r>
          </a:p>
          <a:p>
            <a:r>
              <a:rPr lang="en-US" dirty="0" smtClean="0"/>
              <a:t>There is no additional requirement for the position of the RF Separator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Length of Merger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Start from ERL cryostat end</a:t>
            </a:r>
          </a:p>
          <a:p>
            <a:r>
              <a:rPr lang="en-US" dirty="0" smtClean="0"/>
              <a:t>Diagnostic = </a:t>
            </a:r>
            <a:r>
              <a:rPr lang="en-US" dirty="0" smtClean="0">
                <a:solidFill>
                  <a:srgbClr val="0000FF"/>
                </a:solidFill>
              </a:rPr>
              <a:t>20 cm</a:t>
            </a:r>
          </a:p>
          <a:p>
            <a:r>
              <a:rPr lang="en-US" dirty="0" smtClean="0"/>
              <a:t>RF Septum = </a:t>
            </a:r>
            <a:r>
              <a:rPr lang="en-US" dirty="0" smtClean="0">
                <a:solidFill>
                  <a:srgbClr val="0000FF"/>
                </a:solidFill>
              </a:rPr>
              <a:t>60 cm</a:t>
            </a:r>
          </a:p>
          <a:p>
            <a:r>
              <a:rPr lang="en-US" dirty="0" smtClean="0"/>
              <a:t>Drift distance = 200 – (60/2) = </a:t>
            </a:r>
            <a:r>
              <a:rPr lang="en-US" dirty="0" smtClean="0">
                <a:solidFill>
                  <a:srgbClr val="0000FF"/>
                </a:solidFill>
              </a:rPr>
              <a:t>170 cm</a:t>
            </a:r>
          </a:p>
          <a:p>
            <a:pPr lvl="1"/>
            <a:r>
              <a:rPr lang="en-US" dirty="0" smtClean="0"/>
              <a:t>Could include diagnostics and/or solenoid for focusing</a:t>
            </a:r>
          </a:p>
          <a:p>
            <a:r>
              <a:rPr lang="en-US" dirty="0" smtClean="0"/>
              <a:t>Septum = </a:t>
            </a:r>
            <a:r>
              <a:rPr lang="en-US" dirty="0" smtClean="0">
                <a:solidFill>
                  <a:srgbClr val="0000FF"/>
                </a:solidFill>
              </a:rPr>
              <a:t>10 cm</a:t>
            </a:r>
          </a:p>
          <a:p>
            <a:r>
              <a:rPr lang="en-US" dirty="0" smtClean="0"/>
              <a:t>Drift distance = 150 – (10/2) = </a:t>
            </a:r>
            <a:r>
              <a:rPr lang="en-US" dirty="0" smtClean="0">
                <a:solidFill>
                  <a:srgbClr val="0000FF"/>
                </a:solidFill>
              </a:rPr>
              <a:t>145 cm</a:t>
            </a:r>
          </a:p>
          <a:p>
            <a:pPr lvl="1"/>
            <a:r>
              <a:rPr lang="en-US" dirty="0" smtClean="0"/>
              <a:t>Could </a:t>
            </a:r>
            <a:r>
              <a:rPr lang="en-US" dirty="0"/>
              <a:t>include diagnostics and/or solenoid for </a:t>
            </a:r>
            <a:r>
              <a:rPr lang="en-US" dirty="0" smtClean="0"/>
              <a:t>focusing</a:t>
            </a:r>
          </a:p>
          <a:p>
            <a:r>
              <a:rPr lang="en-US" dirty="0" smtClean="0"/>
              <a:t>Diagnostic = </a:t>
            </a:r>
            <a:r>
              <a:rPr lang="en-US" dirty="0" smtClean="0">
                <a:solidFill>
                  <a:srgbClr val="0000FF"/>
                </a:solidFill>
              </a:rPr>
              <a:t>20 cm</a:t>
            </a:r>
          </a:p>
          <a:p>
            <a:r>
              <a:rPr lang="en-US" dirty="0" smtClean="0"/>
              <a:t>Injector cryostat end</a:t>
            </a:r>
          </a:p>
          <a:p>
            <a:endParaRPr lang="en-US" dirty="0"/>
          </a:p>
          <a:p>
            <a:r>
              <a:rPr lang="en-US" dirty="0" smtClean="0"/>
              <a:t>Total = </a:t>
            </a:r>
            <a:r>
              <a:rPr lang="en-US" dirty="0" smtClean="0">
                <a:solidFill>
                  <a:srgbClr val="0000FF"/>
                </a:solidFill>
              </a:rPr>
              <a:t>425 cm</a:t>
            </a:r>
            <a:r>
              <a:rPr lang="en-US" dirty="0" smtClean="0"/>
              <a:t>, about ½ of FEL merger (cryostat-to-cryostat)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0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of Concept</a:t>
            </a:r>
          </a:p>
        </p:txBody>
      </p:sp>
      <p:pic>
        <p:nvPicPr>
          <p:cNvPr id="1026" name="Picture 2" descr="017-10-05 08.34.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796835"/>
            <a:ext cx="9144000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87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Gun Test Stand Status and Plans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Riad</a:t>
            </a:r>
            <a:r>
              <a:rPr lang="en-US" dirty="0" smtClean="0"/>
              <a:t>, Matt and Carlos have built a test stand which </a:t>
            </a:r>
            <a:r>
              <a:rPr lang="en-US" dirty="0"/>
              <a:t>i</a:t>
            </a:r>
            <a:r>
              <a:rPr lang="en-US" dirty="0" smtClean="0"/>
              <a:t>s now routinely delivering a 4.5 </a:t>
            </a:r>
            <a:r>
              <a:rPr lang="en-US" dirty="0"/>
              <a:t>mA </a:t>
            </a:r>
            <a:r>
              <a:rPr lang="en-US" dirty="0" smtClean="0"/>
              <a:t>magnetized beam </a:t>
            </a:r>
          </a:p>
          <a:p>
            <a:pPr lvl="1"/>
            <a:r>
              <a:rPr lang="en-US" dirty="0" smtClean="0"/>
              <a:t>At this time, there is no RF structure, the gun is producing DC beam</a:t>
            </a:r>
          </a:p>
          <a:p>
            <a:r>
              <a:rPr lang="en-US" dirty="0" smtClean="0"/>
              <a:t>Lasers are being developed to provide bunches at a tunable RF frequency</a:t>
            </a:r>
          </a:p>
          <a:p>
            <a:pPr lvl="1"/>
            <a:r>
              <a:rPr lang="en-US" dirty="0" smtClean="0"/>
              <a:t>Diode laser up to 100 </a:t>
            </a:r>
            <a:r>
              <a:rPr lang="en-US" dirty="0" err="1" smtClean="0"/>
              <a:t>pC</a:t>
            </a:r>
            <a:r>
              <a:rPr lang="en-US" dirty="0" smtClean="0"/>
              <a:t>/bunch</a:t>
            </a:r>
          </a:p>
          <a:p>
            <a:pPr lvl="1"/>
            <a:r>
              <a:rPr lang="en-US" dirty="0" smtClean="0"/>
              <a:t>Mode-locked laser up to 1 </a:t>
            </a:r>
            <a:r>
              <a:rPr lang="en-US" dirty="0" err="1" smtClean="0"/>
              <a:t>nC</a:t>
            </a:r>
            <a:r>
              <a:rPr lang="en-US" dirty="0" smtClean="0"/>
              <a:t>/bunch</a:t>
            </a:r>
          </a:p>
          <a:p>
            <a:r>
              <a:rPr lang="en-US" dirty="0" smtClean="0"/>
              <a:t>They will then test the gun at different bunch charge and total beam current to try and separate the two effects on beam quality</a:t>
            </a:r>
          </a:p>
          <a:p>
            <a:pPr lvl="1"/>
            <a:r>
              <a:rPr lang="en-US" dirty="0" smtClean="0"/>
              <a:t>Will take a few months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" y="4429871"/>
            <a:ext cx="9144000" cy="200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2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“Straight” Merger at the Gun Test Stand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Concept:  install the spare CEBAF RF Separator in the GTS line with a superposed magnetic field</a:t>
            </a:r>
          </a:p>
          <a:p>
            <a:r>
              <a:rPr lang="en-US" dirty="0" smtClean="0"/>
              <a:t>Goal: evaluate the effect on a magnetized beam and study the banana effect</a:t>
            </a:r>
          </a:p>
          <a:p>
            <a:r>
              <a:rPr lang="en-US" dirty="0" smtClean="0"/>
              <a:t>Basic set-up: RF Separator and amplifier exist at the lab; diagnostics exist on the GTS line, most of the other equipment can be found at the lab</a:t>
            </a:r>
          </a:p>
          <a:p>
            <a:r>
              <a:rPr lang="en-US" dirty="0" smtClean="0"/>
              <a:t>RF Separator could provide ~6 times the kick to the magnetized beam than the proposed merger due to low beam energy</a:t>
            </a:r>
          </a:p>
          <a:p>
            <a:pPr lvl="1"/>
            <a:r>
              <a:rPr lang="en-US" dirty="0" smtClean="0"/>
              <a:t>Should be enough to see possible </a:t>
            </a:r>
            <a:r>
              <a:rPr lang="en-US" dirty="0" smtClean="0"/>
              <a:t>effects</a:t>
            </a:r>
            <a:endParaRPr lang="en-US" dirty="0" smtClean="0"/>
          </a:p>
          <a:p>
            <a:r>
              <a:rPr lang="en-US" dirty="0" smtClean="0"/>
              <a:t>By changing relative phase of laser and RF separator, </a:t>
            </a:r>
            <a:r>
              <a:rPr lang="en-US" dirty="0" smtClean="0"/>
              <a:t>banana effect </a:t>
            </a:r>
            <a:r>
              <a:rPr lang="en-US" dirty="0" smtClean="0"/>
              <a:t>can be enhanced</a:t>
            </a:r>
          </a:p>
          <a:p>
            <a:pPr lvl="1"/>
            <a:r>
              <a:rPr lang="en-US" dirty="0"/>
              <a:t>Should be </a:t>
            </a:r>
            <a:r>
              <a:rPr lang="en-US" dirty="0" smtClean="0"/>
              <a:t>able to see onset of effects</a:t>
            </a:r>
          </a:p>
          <a:p>
            <a:pPr lvl="1"/>
            <a:endParaRPr lang="en-US" dirty="0"/>
          </a:p>
          <a:p>
            <a:r>
              <a:rPr lang="en-US" dirty="0" smtClean="0"/>
              <a:t>Would be an excellent thesis project!  </a:t>
            </a:r>
          </a:p>
        </p:txBody>
      </p:sp>
    </p:spTree>
    <p:extLst>
      <p:ext uri="{BB962C8B-B14F-4D97-AF65-F5344CB8AC3E}">
        <p14:creationId xmlns:p14="http://schemas.microsoft.com/office/powerpoint/2010/main" val="78832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“Straight” merger at the Gun Test Stand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nstallation of a test of the ”straight” merger would be possible in FY18</a:t>
            </a:r>
          </a:p>
          <a:p>
            <a:r>
              <a:rPr lang="en-US" dirty="0"/>
              <a:t>Requires</a:t>
            </a:r>
          </a:p>
          <a:p>
            <a:pPr lvl="1"/>
            <a:r>
              <a:rPr lang="en-US" dirty="0"/>
              <a:t>Detailed </a:t>
            </a:r>
            <a:r>
              <a:rPr lang="en-US" dirty="0" smtClean="0"/>
              <a:t>layout (Reza </a:t>
            </a:r>
            <a:r>
              <a:rPr lang="en-US" dirty="0" err="1" smtClean="0"/>
              <a:t>Kazimi</a:t>
            </a:r>
            <a:r>
              <a:rPr lang="en-US" dirty="0"/>
              <a:t> </a:t>
            </a:r>
            <a:r>
              <a:rPr lang="en-US" dirty="0" smtClean="0"/>
              <a:t>?, </a:t>
            </a:r>
            <a:r>
              <a:rPr lang="en-US" dirty="0" smtClean="0"/>
              <a:t>Joe </a:t>
            </a:r>
            <a:r>
              <a:rPr lang="en-US" dirty="0" err="1" smtClean="0"/>
              <a:t>Gubeli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Simulations (Reza </a:t>
            </a:r>
            <a:r>
              <a:rPr lang="en-US" dirty="0" err="1" smtClean="0"/>
              <a:t>Kazimi</a:t>
            </a:r>
            <a:r>
              <a:rPr lang="en-US" dirty="0" smtClean="0"/>
              <a:t> ?)</a:t>
            </a:r>
            <a:endParaRPr lang="en-US" dirty="0"/>
          </a:p>
          <a:p>
            <a:pPr lvl="1"/>
            <a:r>
              <a:rPr lang="en-US" dirty="0" smtClean="0"/>
              <a:t>An existing spare CEBAF 500 MHz separator cavity (Mark </a:t>
            </a:r>
            <a:r>
              <a:rPr lang="en-US" dirty="0" err="1" smtClean="0"/>
              <a:t>Wissmann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Building a dipole coils around the separator (Kevin Jordan)</a:t>
            </a:r>
          </a:p>
          <a:p>
            <a:pPr lvl="1"/>
            <a:r>
              <a:rPr lang="en-US" dirty="0" smtClean="0"/>
              <a:t>Installing separator and dipole coils on a GTS girder</a:t>
            </a:r>
          </a:p>
          <a:p>
            <a:pPr lvl="1"/>
            <a:r>
              <a:rPr lang="en-US" dirty="0" smtClean="0"/>
              <a:t>An existing 500W, 499 MHz RF SSA (Solid State </a:t>
            </a:r>
            <a:r>
              <a:rPr lang="en-US" dirty="0"/>
              <a:t>Amplifier) (John </a:t>
            </a:r>
            <a:r>
              <a:rPr lang="en-US" dirty="0" smtClean="0"/>
              <a:t>Musson)</a:t>
            </a:r>
          </a:p>
          <a:p>
            <a:pPr lvl="1"/>
            <a:r>
              <a:rPr lang="en-US" dirty="0" smtClean="0"/>
              <a:t>Magnet power supply (borrowed)</a:t>
            </a:r>
          </a:p>
          <a:p>
            <a:pPr lvl="1"/>
            <a:r>
              <a:rPr lang="en-US" dirty="0" smtClean="0"/>
              <a:t>Stands for RF Separator and magnet </a:t>
            </a:r>
          </a:p>
          <a:p>
            <a:pPr lvl="1"/>
            <a:r>
              <a:rPr lang="en-US" dirty="0" smtClean="0"/>
              <a:t>Installation labor</a:t>
            </a:r>
          </a:p>
          <a:p>
            <a:r>
              <a:rPr lang="en-US" dirty="0" smtClean="0"/>
              <a:t>Operation for ~1 month to evaluate the effect of the RF separator/dipole on magnetized beam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26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09551" y="809897"/>
            <a:ext cx="8934449" cy="565523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Install RF Separator/Dipole at GTS (December 2017?)</a:t>
            </a:r>
          </a:p>
          <a:p>
            <a:r>
              <a:rPr lang="en-US" dirty="0" smtClean="0"/>
              <a:t>Test with low-power laser (~100 </a:t>
            </a:r>
            <a:r>
              <a:rPr lang="en-US" dirty="0" err="1" smtClean="0"/>
              <a:t>pC</a:t>
            </a:r>
            <a:r>
              <a:rPr lang="en-US" dirty="0" smtClean="0"/>
              <a:t>/bunch)</a:t>
            </a:r>
          </a:p>
          <a:p>
            <a:pPr lvl="1"/>
            <a:r>
              <a:rPr lang="en-US" dirty="0" smtClean="0"/>
              <a:t>Wait for high-power laser to be built</a:t>
            </a:r>
          </a:p>
          <a:p>
            <a:r>
              <a:rPr lang="en-US" dirty="0" smtClean="0"/>
              <a:t>Test with high-power laser (~1 </a:t>
            </a:r>
            <a:r>
              <a:rPr lang="en-US" dirty="0" err="1" smtClean="0"/>
              <a:t>nC</a:t>
            </a:r>
            <a:r>
              <a:rPr lang="en-US" dirty="0" smtClean="0"/>
              <a:t>/bunch) (July 2018?)</a:t>
            </a:r>
          </a:p>
          <a:p>
            <a:r>
              <a:rPr lang="en-US" dirty="0" smtClean="0"/>
              <a:t>Design new LERF merger using existing hardware as much as possible</a:t>
            </a:r>
          </a:p>
          <a:p>
            <a:pPr lvl="1"/>
            <a:r>
              <a:rPr lang="en-US" dirty="0" smtClean="0"/>
              <a:t>Phase 1 includes only the low energy beam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“Straight” merger would be one of the possible merger options 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hoose the most promising</a:t>
            </a:r>
          </a:p>
          <a:p>
            <a:r>
              <a:rPr lang="en-US" dirty="0" smtClean="0"/>
              <a:t>Seek funding for new LERF merger (</a:t>
            </a:r>
            <a:r>
              <a:rPr lang="en-US" dirty="0" err="1" smtClean="0"/>
              <a:t>Manouchehr</a:t>
            </a:r>
            <a:r>
              <a:rPr lang="en-US" dirty="0" smtClean="0"/>
              <a:t>, LDRD)</a:t>
            </a:r>
          </a:p>
          <a:p>
            <a:r>
              <a:rPr lang="en-US" dirty="0" smtClean="0"/>
              <a:t>Install LERF merger with magnetized gun (FY19?)</a:t>
            </a:r>
          </a:p>
          <a:p>
            <a:pPr lvl="1"/>
            <a:r>
              <a:rPr lang="en-US" dirty="0" smtClean="0"/>
              <a:t>Install diagnostics in zone 3</a:t>
            </a:r>
          </a:p>
          <a:p>
            <a:r>
              <a:rPr lang="en-US" dirty="0" smtClean="0"/>
              <a:t>Measure performance of beam out of the gun/</a:t>
            </a:r>
            <a:r>
              <a:rPr lang="en-US" dirty="0" smtClean="0">
                <a:solidFill>
                  <a:srgbClr val="FF0000"/>
                </a:solidFill>
              </a:rPr>
              <a:t>booster(?)</a:t>
            </a:r>
            <a:r>
              <a:rPr lang="en-US" dirty="0" smtClean="0"/>
              <a:t>/merger/</a:t>
            </a:r>
            <a:r>
              <a:rPr lang="en-US" dirty="0" err="1" smtClean="0"/>
              <a:t>cryomodule</a:t>
            </a:r>
            <a:endParaRPr lang="en-US" dirty="0" smtClean="0"/>
          </a:p>
          <a:p>
            <a:r>
              <a:rPr lang="en-US" dirty="0" smtClean="0"/>
              <a:t>Seek funding for completion of merger (FY20?)</a:t>
            </a:r>
          </a:p>
          <a:p>
            <a:pPr lvl="1"/>
            <a:r>
              <a:rPr lang="en-US" dirty="0" smtClean="0"/>
              <a:t>Phase 2 includes the recirculated beam</a:t>
            </a:r>
          </a:p>
          <a:p>
            <a:r>
              <a:rPr lang="en-US" dirty="0" smtClean="0"/>
              <a:t>Evaluate performance at highest bunch charge obtainable in (FY20?)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85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393377" y="3013846"/>
            <a:ext cx="877454" cy="908242"/>
            <a:chOff x="3078788" y="3013846"/>
            <a:chExt cx="877454" cy="908242"/>
          </a:xfrm>
        </p:grpSpPr>
        <p:sp>
          <p:nvSpPr>
            <p:cNvPr id="7" name="Can 6"/>
            <p:cNvSpPr/>
            <p:nvPr/>
          </p:nvSpPr>
          <p:spPr>
            <a:xfrm>
              <a:off x="3271212" y="3013846"/>
              <a:ext cx="454121" cy="908242"/>
            </a:xfrm>
            <a:prstGeom prst="ca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078788" y="3013846"/>
              <a:ext cx="877454" cy="118821"/>
            </a:xfrm>
            <a:prstGeom prst="ellipse">
              <a:avLst/>
            </a:prstGeom>
            <a:noFill/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078788" y="3803267"/>
              <a:ext cx="877454" cy="118821"/>
            </a:xfrm>
            <a:prstGeom prst="ellipse">
              <a:avLst/>
            </a:prstGeom>
            <a:noFill/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61012" y="2998454"/>
            <a:ext cx="723515" cy="742272"/>
            <a:chOff x="4572000" y="2952270"/>
            <a:chExt cx="723515" cy="742272"/>
          </a:xfrm>
        </p:grpSpPr>
        <p:sp>
          <p:nvSpPr>
            <p:cNvPr id="10" name="Rectangle 9"/>
            <p:cNvSpPr/>
            <p:nvPr/>
          </p:nvSpPr>
          <p:spPr>
            <a:xfrm>
              <a:off x="4572000" y="2952270"/>
              <a:ext cx="715818" cy="73457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72000" y="3512893"/>
              <a:ext cx="715818" cy="1816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72000" y="2952270"/>
              <a:ext cx="715818" cy="1816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572000" y="3317394"/>
              <a:ext cx="72351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>
            <a:off x="4098429" y="3305175"/>
            <a:ext cx="2702887" cy="139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0" y="2108969"/>
            <a:ext cx="4098429" cy="11962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an 31"/>
          <p:cNvSpPr/>
          <p:nvPr/>
        </p:nvSpPr>
        <p:spPr>
          <a:xfrm>
            <a:off x="8086711" y="2108969"/>
            <a:ext cx="1816485" cy="2678544"/>
          </a:xfrm>
          <a:prstGeom prst="can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567337" y="4718241"/>
            <a:ext cx="106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Septum Magnet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920012" y="4718241"/>
            <a:ext cx="1762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RF Separator with Superposed Magnetic Field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746706" y="4718241"/>
            <a:ext cx="1400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ERL Cryomodule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066571" y="3586788"/>
            <a:ext cx="1532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Injected Beam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828821">
            <a:off x="1783553" y="2493819"/>
            <a:ext cx="1939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Recirculated Beam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>
          <a:xfrm>
            <a:off x="52899" y="82106"/>
            <a:ext cx="9091101" cy="571499"/>
          </a:xfrm>
        </p:spPr>
        <p:txBody>
          <a:bodyPr>
            <a:noAutofit/>
          </a:bodyPr>
          <a:lstStyle/>
          <a:p>
            <a:r>
              <a:rPr lang="en-US" sz="2800" dirty="0" smtClean="0"/>
              <a:t>Straight Merger with No Bending of Low Energy Beam</a:t>
            </a:r>
            <a:endParaRPr lang="en-US" sz="2800" dirty="0"/>
          </a:p>
        </p:txBody>
      </p:sp>
      <p:sp>
        <p:nvSpPr>
          <p:cNvPr id="22" name="Can 21"/>
          <p:cNvSpPr/>
          <p:nvPr/>
        </p:nvSpPr>
        <p:spPr>
          <a:xfrm>
            <a:off x="-941638" y="2124151"/>
            <a:ext cx="1816485" cy="2678544"/>
          </a:xfrm>
          <a:prstGeom prst="can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448917"/>
            <a:ext cx="10134104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0" y="4718241"/>
            <a:ext cx="1400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Injector Cryomodule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43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(1)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Use an RF Separator to separate the injected beam from the recirculating beam</a:t>
            </a:r>
          </a:p>
          <a:p>
            <a:r>
              <a:rPr lang="en-US" dirty="0" smtClean="0"/>
              <a:t>Immerse the RF Separator in a DC magnetic field </a:t>
            </a:r>
          </a:p>
          <a:p>
            <a:r>
              <a:rPr lang="en-US" dirty="0" smtClean="0"/>
              <a:t>Arrange timing and relative amplitudes so that the </a:t>
            </a:r>
            <a:r>
              <a:rPr lang="en-US" dirty="0" smtClean="0">
                <a:solidFill>
                  <a:srgbClr val="0000FF"/>
                </a:solidFill>
              </a:rPr>
              <a:t>injected beam is not deflected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Bunches are at maximum of RF deflection – bunch center has zero slope</a:t>
            </a:r>
          </a:p>
          <a:p>
            <a:r>
              <a:rPr lang="en-US" dirty="0" smtClean="0"/>
              <a:t>This means that the kick seen by the </a:t>
            </a:r>
            <a:r>
              <a:rPr lang="en-US" dirty="0" smtClean="0">
                <a:solidFill>
                  <a:srgbClr val="FF0000"/>
                </a:solidFill>
              </a:rPr>
              <a:t>recirculated beam is doubled</a:t>
            </a:r>
          </a:p>
          <a:p>
            <a:r>
              <a:rPr lang="en-US" dirty="0"/>
              <a:t>Needs to be sufficient to provide adequate separation at the septum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9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1" y="104777"/>
            <a:ext cx="8734425" cy="571499"/>
          </a:xfrm>
        </p:spPr>
        <p:txBody>
          <a:bodyPr/>
          <a:lstStyle/>
          <a:p>
            <a:r>
              <a:rPr lang="en-US" dirty="0" smtClean="0"/>
              <a:t>Waveforms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55683"/>
              </p:ext>
            </p:extLst>
          </p:nvPr>
        </p:nvGraphicFramePr>
        <p:xfrm>
          <a:off x="328060" y="706007"/>
          <a:ext cx="8580438" cy="583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/>
          <p:cNvSpPr>
            <a:spLocks/>
          </p:cNvSpPr>
          <p:nvPr/>
        </p:nvSpPr>
        <p:spPr>
          <a:xfrm>
            <a:off x="2612349" y="4219001"/>
            <a:ext cx="210312" cy="21031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/>
          </p:cNvSpPr>
          <p:nvPr/>
        </p:nvSpPr>
        <p:spPr>
          <a:xfrm>
            <a:off x="5189294" y="4219001"/>
            <a:ext cx="210312" cy="21031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/>
          </p:cNvSpPr>
          <p:nvPr/>
        </p:nvSpPr>
        <p:spPr>
          <a:xfrm>
            <a:off x="7766239" y="4219001"/>
            <a:ext cx="210312" cy="21031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/>
          </p:cNvSpPr>
          <p:nvPr/>
        </p:nvSpPr>
        <p:spPr>
          <a:xfrm>
            <a:off x="1097184" y="5994792"/>
            <a:ext cx="210312" cy="210312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4005" y="5911744"/>
            <a:ext cx="1584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Injected Bunch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3304" y="5895405"/>
            <a:ext cx="1990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Recirculated </a:t>
            </a:r>
            <a:r>
              <a:rPr lang="en-US" dirty="0" smtClean="0">
                <a:solidFill>
                  <a:srgbClr val="FF0000"/>
                </a:solidFill>
              </a:rPr>
              <a:t>Bunch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64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(2)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209551" y="847727"/>
            <a:ext cx="8734425" cy="5620155"/>
          </a:xfrm>
        </p:spPr>
        <p:txBody>
          <a:bodyPr>
            <a:normAutofit/>
          </a:bodyPr>
          <a:lstStyle/>
          <a:p>
            <a:r>
              <a:rPr lang="en-US" dirty="0" smtClean="0"/>
              <a:t>Use an RF Separator to separate the injected beam from the recirculating beam</a:t>
            </a:r>
          </a:p>
          <a:p>
            <a:r>
              <a:rPr lang="en-US" dirty="0" smtClean="0"/>
              <a:t>Immerse the RF Separator in a DC magnetic field </a:t>
            </a:r>
          </a:p>
          <a:p>
            <a:r>
              <a:rPr lang="en-US" dirty="0" smtClean="0"/>
              <a:t>Arrange timing and relative amplitudes so that the </a:t>
            </a:r>
            <a:r>
              <a:rPr lang="en-US" dirty="0" smtClean="0">
                <a:solidFill>
                  <a:srgbClr val="0000FF"/>
                </a:solidFill>
              </a:rPr>
              <a:t>injected beam is not deflected</a:t>
            </a:r>
          </a:p>
          <a:p>
            <a:r>
              <a:rPr lang="en-US" dirty="0" smtClean="0"/>
              <a:t>This means that the kick seen by the </a:t>
            </a:r>
            <a:r>
              <a:rPr lang="en-US" dirty="0" smtClean="0">
                <a:solidFill>
                  <a:srgbClr val="FF0000"/>
                </a:solidFill>
              </a:rPr>
              <a:t>recirculated beam is doubled</a:t>
            </a:r>
          </a:p>
          <a:p>
            <a:pPr marL="642937" lvl="2" indent="-34290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Bunches are at maximum of RF deflection – bunch center has zero </a:t>
            </a:r>
            <a:r>
              <a:rPr lang="en-US" dirty="0" smtClean="0">
                <a:solidFill>
                  <a:srgbClr val="0000FF"/>
                </a:solidFill>
              </a:rPr>
              <a:t>slope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Needs to be sufficient to provide adequate separation at the septum</a:t>
            </a:r>
          </a:p>
          <a:p>
            <a:endParaRPr lang="en-US" dirty="0"/>
          </a:p>
          <a:p>
            <a:r>
              <a:rPr lang="en-US" dirty="0" smtClean="0"/>
              <a:t>The injector beam and the recirculating beam are further separated by a septum magnet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Injected beam sees zero field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Recirculating field sees deflecting field</a:t>
            </a:r>
            <a:r>
              <a:rPr lang="en-US" dirty="0" smtClean="0"/>
              <a:t> to provide adequate separation at the last injector cryomodule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27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– RF Separator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209551" y="847727"/>
            <a:ext cx="5354607" cy="56174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CEBAF 500 MHz separator </a:t>
            </a:r>
            <a:r>
              <a:rPr lang="en-US" dirty="0"/>
              <a:t>c</a:t>
            </a:r>
            <a:r>
              <a:rPr lang="en-US" dirty="0" smtClean="0"/>
              <a:t>avity </a:t>
            </a:r>
          </a:p>
          <a:p>
            <a:r>
              <a:rPr lang="en-US" dirty="0" smtClean="0"/>
              <a:t>Provides a kick of &gt;15 mrad for a              55 MeV beam using 3.5 kW RF power</a:t>
            </a:r>
          </a:p>
          <a:p>
            <a:r>
              <a:rPr lang="en-US" dirty="0" smtClean="0"/>
              <a:t>The magnetic field adds an equal kick</a:t>
            </a:r>
          </a:p>
          <a:p>
            <a:pPr lvl="1"/>
            <a:r>
              <a:rPr lang="en-US" dirty="0" smtClean="0"/>
              <a:t>Field ~100 G</a:t>
            </a:r>
          </a:p>
          <a:p>
            <a:r>
              <a:rPr lang="en-US" dirty="0" smtClean="0"/>
              <a:t>Total kick for 55 MeV beam is &gt;30 mrad</a:t>
            </a:r>
          </a:p>
          <a:p>
            <a:pPr lvl="4"/>
            <a:endParaRPr lang="en-US" dirty="0"/>
          </a:p>
          <a:p>
            <a:r>
              <a:rPr lang="en-US" dirty="0" smtClean="0"/>
              <a:t>Assume a drift length of </a:t>
            </a:r>
            <a:r>
              <a:rPr lang="en-US" dirty="0"/>
              <a:t>2</a:t>
            </a:r>
            <a:r>
              <a:rPr lang="en-US" dirty="0" smtClean="0"/>
              <a:t> meter</a:t>
            </a:r>
          </a:p>
          <a:p>
            <a:r>
              <a:rPr lang="en-US" dirty="0" smtClean="0"/>
              <a:t>Separation at the septum is </a:t>
            </a:r>
            <a:r>
              <a:rPr lang="en-US" dirty="0"/>
              <a:t>&gt;</a:t>
            </a:r>
            <a:r>
              <a:rPr lang="en-US" dirty="0" smtClean="0"/>
              <a:t>60 mm </a:t>
            </a:r>
          </a:p>
          <a:p>
            <a:pPr lvl="4"/>
            <a:endParaRPr lang="en-US" dirty="0"/>
          </a:p>
          <a:p>
            <a:r>
              <a:rPr lang="en-US" dirty="0" smtClean="0"/>
              <a:t>Aperture of CEBAF RF separator is 30mm</a:t>
            </a:r>
          </a:p>
          <a:p>
            <a:pPr lvl="1"/>
            <a:r>
              <a:rPr lang="en-US" dirty="0" smtClean="0"/>
              <a:t>Injector beam is large, but not deflected</a:t>
            </a:r>
          </a:p>
          <a:p>
            <a:pPr lvl="1"/>
            <a:r>
              <a:rPr lang="en-US" dirty="0" smtClean="0"/>
              <a:t>Recirculating beam is deflected ~18 mm within separator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Needs more aperture at downstream end for recirculated beam</a:t>
            </a:r>
          </a:p>
        </p:txBody>
      </p:sp>
      <p:pic>
        <p:nvPicPr>
          <p:cNvPr id="6" name="Picture 5" descr="Screen Shot 2017-09-20 at 4.12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909" y="3895263"/>
            <a:ext cx="3269234" cy="20839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28385" y="1585645"/>
            <a:ext cx="390524" cy="3617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7840" y="1043898"/>
            <a:ext cx="3383280" cy="20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Deflection by CEBAF 499 MHz RF Separator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Oval 8"/>
          <p:cNvSpPr>
            <a:spLocks/>
          </p:cNvSpPr>
          <p:nvPr/>
        </p:nvSpPr>
        <p:spPr>
          <a:xfrm>
            <a:off x="5921137" y="1963935"/>
            <a:ext cx="210312" cy="210312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/>
          </p:cNvSpPr>
          <p:nvPr/>
        </p:nvSpPr>
        <p:spPr>
          <a:xfrm>
            <a:off x="5921137" y="2426694"/>
            <a:ext cx="210312" cy="210312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75130" y="2622030"/>
            <a:ext cx="2230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Deflection of 5 MeV beam ≈ 170 </a:t>
            </a:r>
            <a:r>
              <a:rPr lang="en-US" dirty="0" err="1">
                <a:solidFill>
                  <a:srgbClr val="0000FF"/>
                </a:solidFill>
              </a:rPr>
              <a:t>m</a:t>
            </a:r>
            <a:r>
              <a:rPr lang="en-US" dirty="0" err="1" smtClean="0">
                <a:solidFill>
                  <a:srgbClr val="0000FF"/>
                </a:solidFill>
              </a:rPr>
              <a:t>rad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66477" y="1759151"/>
            <a:ext cx="2267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Deflection of 55 MeV beam ≈ 15 mrad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76725" y="4999212"/>
            <a:ext cx="36022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en-US" dirty="0"/>
              <a:t>Mike Spata (private communication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46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at Septum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Separation of 60 mm accommodates halo and misalignments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517189" y="2529037"/>
            <a:ext cx="1828800" cy="1828800"/>
          </a:xfrm>
          <a:prstGeom prst="ellipse">
            <a:avLst/>
          </a:prstGeom>
          <a:noFill/>
          <a:ln w="254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03189" y="2514600"/>
            <a:ext cx="1828800" cy="1828800"/>
          </a:xfrm>
          <a:prstGeom prst="ellipse">
            <a:avLst/>
          </a:prstGeom>
          <a:noFill/>
          <a:ln w="254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5" idx="6"/>
          </p:cNvCxnSpPr>
          <p:nvPr/>
        </p:nvCxnSpPr>
        <p:spPr>
          <a:xfrm>
            <a:off x="4345989" y="3443437"/>
            <a:ext cx="0" cy="194825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2"/>
          </p:cNvCxnSpPr>
          <p:nvPr/>
        </p:nvCxnSpPr>
        <p:spPr>
          <a:xfrm>
            <a:off x="4803189" y="3429000"/>
            <a:ext cx="0" cy="196269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59659" y="324433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2” OD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1399" y="324433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2” OD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345990" y="5391696"/>
            <a:ext cx="45202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52185" y="5370168"/>
            <a:ext cx="83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mm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431186" y="2001707"/>
            <a:ext cx="228162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52185" y="1817041"/>
            <a:ext cx="8396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60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52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Curvature of Injected Bunch (Banana effect)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RF deflection of bunch center ≈170 </a:t>
            </a:r>
            <a:r>
              <a:rPr lang="en-US" dirty="0" err="1"/>
              <a:t>m</a:t>
            </a:r>
            <a:r>
              <a:rPr lang="en-US" dirty="0" err="1" smtClean="0"/>
              <a:t>rad</a:t>
            </a:r>
            <a:endParaRPr lang="en-US" dirty="0" smtClean="0"/>
          </a:p>
          <a:p>
            <a:r>
              <a:rPr lang="en-US" dirty="0" smtClean="0"/>
              <a:t>Assume 952 MHz RF separator (maximum curvature)</a:t>
            </a:r>
          </a:p>
          <a:p>
            <a:r>
              <a:rPr lang="en-US" dirty="0" smtClean="0"/>
              <a:t>Wavelength = 31.5 cm</a:t>
            </a:r>
          </a:p>
          <a:p>
            <a:r>
              <a:rPr lang="en-US" dirty="0" smtClean="0"/>
              <a:t>Bunch length = ±1 cm</a:t>
            </a:r>
          </a:p>
          <a:p>
            <a:r>
              <a:rPr lang="en-US" dirty="0" smtClean="0"/>
              <a:t>RF deflection at bunch ends = 170 cos (1/31.5) </a:t>
            </a:r>
            <a:r>
              <a:rPr lang="en-US" dirty="0" err="1"/>
              <a:t>m</a:t>
            </a:r>
            <a:r>
              <a:rPr lang="en-US" dirty="0" err="1" smtClean="0"/>
              <a:t>rad</a:t>
            </a:r>
            <a:endParaRPr lang="en-US" dirty="0"/>
          </a:p>
          <a:p>
            <a:pPr marL="342900" lvl="1" indent="0">
              <a:buNone/>
            </a:pPr>
            <a:r>
              <a:rPr lang="en-US" dirty="0" smtClean="0"/>
              <a:t>= 170 x 0.9995 = </a:t>
            </a:r>
            <a:r>
              <a:rPr lang="en-US" dirty="0"/>
              <a:t>169.9 </a:t>
            </a:r>
            <a:r>
              <a:rPr lang="en-US" dirty="0" err="1"/>
              <a:t>m</a:t>
            </a:r>
            <a:r>
              <a:rPr lang="en-US" dirty="0" err="1" smtClean="0"/>
              <a:t>rad</a:t>
            </a:r>
            <a:endParaRPr lang="en-US" dirty="0" smtClean="0"/>
          </a:p>
          <a:p>
            <a:r>
              <a:rPr lang="en-US" dirty="0" smtClean="0"/>
              <a:t>Maximum deviation at bunch ends = 170 x .0005 </a:t>
            </a:r>
            <a:r>
              <a:rPr lang="en-US" dirty="0" err="1" smtClean="0"/>
              <a:t>mrad</a:t>
            </a:r>
            <a:r>
              <a:rPr lang="en-US" dirty="0" smtClean="0"/>
              <a:t> = 85 </a:t>
            </a:r>
            <a:r>
              <a:rPr lang="en-US" dirty="0" err="1"/>
              <a:t>μrad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Significantly less than the beam divergence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27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 and T Review July2015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LERF Labs.pptx</Template>
  <TotalTime>14525</TotalTime>
  <Words>1153</Words>
  <Application>Microsoft Macintosh PowerPoint</Application>
  <PresentationFormat>On-screen Show (4:3)</PresentationFormat>
  <Paragraphs>148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Arial</vt:lpstr>
      <vt:lpstr>1_JLabPowerpointMain</vt:lpstr>
      <vt:lpstr>S and T Review July2015 Template</vt:lpstr>
      <vt:lpstr>“Straight” Merger</vt:lpstr>
      <vt:lpstr>Straight Merger with No Bending of Low Energy Beam</vt:lpstr>
      <vt:lpstr>Concept (1)</vt:lpstr>
      <vt:lpstr>Waveforms</vt:lpstr>
      <vt:lpstr>Concept (2)</vt:lpstr>
      <vt:lpstr>Hardware – RF Separator</vt:lpstr>
      <vt:lpstr>Deflection by CEBAF 499 MHz RF Separator</vt:lpstr>
      <vt:lpstr>Separation at Septum</vt:lpstr>
      <vt:lpstr>Curvature of Injected Bunch (Banana effect)</vt:lpstr>
      <vt:lpstr>Example of Alternate RF Separator Cavity (Cornell)</vt:lpstr>
      <vt:lpstr>Septum Magnet</vt:lpstr>
      <vt:lpstr>Timing</vt:lpstr>
      <vt:lpstr>Total Length of Merger</vt:lpstr>
      <vt:lpstr>Test of Concept</vt:lpstr>
      <vt:lpstr>Gun Test Stand Status and Plans</vt:lpstr>
      <vt:lpstr>“Straight” Merger at the Gun Test Stand</vt:lpstr>
      <vt:lpstr>“Straight” merger at the Gun Test Stand</vt:lpstr>
      <vt:lpstr>Vision</vt:lpstr>
    </vt:vector>
  </TitlesOfParts>
  <Company>Jefferson Laboratory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Suggestion for Merger </dc:title>
  <dc:creator>Andrew Hutton</dc:creator>
  <cp:lastModifiedBy>andrew@jlab.org</cp:lastModifiedBy>
  <cp:revision>109</cp:revision>
  <dcterms:created xsi:type="dcterms:W3CDTF">2017-09-20T13:08:13Z</dcterms:created>
  <dcterms:modified xsi:type="dcterms:W3CDTF">2017-10-05T15:40:57Z</dcterms:modified>
</cp:coreProperties>
</file>