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4" r:id="rId2"/>
    <p:sldId id="275" r:id="rId3"/>
    <p:sldId id="277" r:id="rId4"/>
    <p:sldId id="278" r:id="rId5"/>
    <p:sldId id="276" r:id="rId6"/>
    <p:sldId id="279" r:id="rId7"/>
    <p:sldId id="280" r:id="rId8"/>
    <p:sldId id="282" r:id="rId9"/>
    <p:sldId id="283" r:id="rId10"/>
    <p:sldId id="28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DCDCD"/>
    <a:srgbClr val="FFAD00"/>
    <a:srgbClr val="D1C2A1"/>
    <a:srgbClr val="F6F2C7"/>
    <a:srgbClr val="A3262A"/>
    <a:srgbClr val="E3D9B9"/>
    <a:srgbClr val="E9CE78"/>
    <a:srgbClr val="FFF3D0"/>
    <a:srgbClr val="FFE595"/>
    <a:srgbClr val="FFE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12" autoAdjust="0"/>
    <p:restoredTop sz="86398" autoAdjust="0"/>
  </p:normalViewPr>
  <p:slideViewPr>
    <p:cSldViewPr snapToGrid="0" snapToObjects="1" showGuides="1">
      <p:cViewPr varScale="1">
        <p:scale>
          <a:sx n="120" d="100"/>
          <a:sy n="120" d="100"/>
        </p:scale>
        <p:origin x="-456" y="-104"/>
      </p:cViewPr>
      <p:guideLst>
        <p:guide orient="horz" pos="2160"/>
        <p:guide pos="2880"/>
      </p:guideLst>
    </p:cSldViewPr>
  </p:slideViewPr>
  <p:outlineViewPr>
    <p:cViewPr>
      <p:scale>
        <a:sx n="35" d="100"/>
        <a:sy n="3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3D7E6-B3CF-4248-852A-42C7FD164B7F}" type="datetimeFigureOut">
              <a:rPr lang="en-US" smtClean="0"/>
              <a:t>6/29/17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1CA20-AEF3-8F4E-95A4-DDB022144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50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9EE1124A-8259-2F43-AA9E-1AB80762BA4E}" type="datetimeFigureOut">
              <a:rPr lang="en-US" smtClean="0"/>
              <a:pPr/>
              <a:t>6/29/17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16653114-0D40-384A-9E11-76EB88F8D7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65109F8C-9F4D-5945-807D-33CC9F4EE4DF}" type="datetimeFigureOut">
              <a:rPr lang="en-US" smtClean="0"/>
              <a:pPr/>
              <a:t>6/29/17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584465"/>
            <a:ext cx="2133600" cy="190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65109F8C-9F4D-5945-807D-33CC9F4EE4DF}" type="datetimeFigureOut">
              <a:rPr lang="en-US" smtClean="0"/>
              <a:pPr/>
              <a:t>6/29/17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584465"/>
            <a:ext cx="2133600" cy="190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65109F8C-9F4D-5945-807D-33CC9F4EE4DF}" type="datetimeFigureOut">
              <a:rPr lang="en-US" smtClean="0"/>
              <a:pPr/>
              <a:t>6/29/17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584465"/>
            <a:ext cx="2133600" cy="190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924"/>
            <a:ext cx="7697324" cy="397933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9658"/>
            <a:ext cx="8229600" cy="5059363"/>
          </a:xfrm>
        </p:spPr>
        <p:txBody>
          <a:bodyPr/>
          <a:lstStyle>
            <a:lvl1pPr>
              <a:defRPr sz="2300"/>
            </a:lvl1pPr>
            <a:lvl2pPr>
              <a:defRPr sz="2100">
                <a:solidFill>
                  <a:srgbClr val="000090"/>
                </a:solidFill>
              </a:defRPr>
            </a:lvl2pPr>
            <a:lvl3pPr>
              <a:defRPr sz="1900">
                <a:solidFill>
                  <a:srgbClr val="0000FF"/>
                </a:solidFill>
              </a:defRPr>
            </a:lvl3pPr>
            <a:lvl4pPr>
              <a:defRPr sz="1700">
                <a:solidFill>
                  <a:schemeClr val="tx2">
                    <a:lumMod val="60000"/>
                    <a:lumOff val="40000"/>
                  </a:schemeClr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162037" y="6568727"/>
            <a:ext cx="6500295" cy="169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bg1"/>
                </a:solidFill>
                <a:latin typeface="Minion Pro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latin typeface="Arial"/>
              </a:rPr>
              <a:t>June 29 </a:t>
            </a:r>
            <a:r>
              <a:rPr lang="en-US" dirty="0" smtClean="0">
                <a:latin typeface="Arial"/>
              </a:rPr>
              <a:t>2017		JLEIC</a:t>
            </a:r>
            <a:r>
              <a:rPr lang="en-US" baseline="0" dirty="0" smtClean="0">
                <a:latin typeface="Arial"/>
              </a:rPr>
              <a:t> R&amp;D Weekly          Booster Ramp</a:t>
            </a:r>
            <a:r>
              <a:rPr lang="en-US" baseline="0" smtClean="0">
                <a:latin typeface="Arial"/>
              </a:rPr>
              <a:t>/Parameters          </a:t>
            </a:r>
            <a:r>
              <a:rPr lang="en-US" dirty="0" smtClean="0">
                <a:latin typeface="Arial"/>
              </a:rPr>
              <a:t>T. Satogata</a:t>
            </a:r>
            <a:r>
              <a:rPr lang="en-US" baseline="0" dirty="0" smtClean="0">
                <a:latin typeface="Arial"/>
              </a:rPr>
              <a:t>		</a:t>
            </a:r>
            <a:r>
              <a:rPr lang="en-US" dirty="0" smtClean="0">
                <a:latin typeface="Arial"/>
              </a:rPr>
              <a:t>p.  </a:t>
            </a:r>
            <a:fld id="{B58F48A6-A3E1-4848-9AC3-B43F560BE4FE}" type="slidenum">
              <a:rPr lang="en-US" smtClean="0">
                <a:latin typeface="Arial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 smtClean="0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65109F8C-9F4D-5945-807D-33CC9F4EE4DF}" type="datetimeFigureOut">
              <a:rPr lang="en-US" smtClean="0"/>
              <a:pPr/>
              <a:t>6/29/17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584465"/>
            <a:ext cx="2133600" cy="190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65109F8C-9F4D-5945-807D-33CC9F4EE4DF}" type="datetimeFigureOut">
              <a:rPr lang="en-US" smtClean="0"/>
              <a:pPr/>
              <a:t>6/29/17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584465"/>
            <a:ext cx="2133600" cy="190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65109F8C-9F4D-5945-807D-33CC9F4EE4DF}" type="datetimeFigureOut">
              <a:rPr lang="en-US" smtClean="0"/>
              <a:pPr/>
              <a:t>6/29/17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05200" y="6584465"/>
            <a:ext cx="2133600" cy="190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65109F8C-9F4D-5945-807D-33CC9F4EE4DF}" type="datetimeFigureOut">
              <a:rPr lang="en-US" smtClean="0"/>
              <a:pPr/>
              <a:t>6/29/17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05200" y="6584465"/>
            <a:ext cx="2133600" cy="190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65109F8C-9F4D-5945-807D-33CC9F4EE4DF}" type="datetimeFigureOut">
              <a:rPr lang="en-US" smtClean="0"/>
              <a:pPr/>
              <a:t>6/29/17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05200" y="6584465"/>
            <a:ext cx="2133600" cy="190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65109F8C-9F4D-5945-807D-33CC9F4EE4DF}" type="datetimeFigureOut">
              <a:rPr lang="en-US" smtClean="0"/>
              <a:pPr/>
              <a:t>6/29/17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584465"/>
            <a:ext cx="2133600" cy="190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65109F8C-9F4D-5945-807D-33CC9F4EE4DF}" type="datetimeFigureOut">
              <a:rPr lang="en-US" smtClean="0"/>
              <a:pPr/>
              <a:t>6/29/17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584465"/>
            <a:ext cx="2133600" cy="190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jleic-docdb.jlab.org/cgi-bin/private/ShowDocument?docid=111" TargetMode="Externa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 smtClean="0"/>
              <a:t>Booster Ramp Development and Parameters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Comments from JLab TN-17-034, </a:t>
            </a:r>
            <a:r>
              <a:rPr lang="en-US" dirty="0" smtClean="0">
                <a:hlinkClick r:id="rId2"/>
              </a:rPr>
              <a:t>DocDB-doc-111-v1</a:t>
            </a:r>
            <a:endParaRPr lang="en-US" dirty="0" smtClean="0"/>
          </a:p>
          <a:p>
            <a:pPr lvl="1"/>
            <a:r>
              <a:rPr lang="en-US" dirty="0" smtClean="0"/>
              <a:t>A live document, but last updated 21 Jun 2017</a:t>
            </a:r>
          </a:p>
          <a:p>
            <a:pPr lvl="1"/>
            <a:r>
              <a:rPr lang="en-US" dirty="0" smtClean="0"/>
              <a:t>Intended to become a prototype for machine parameter reference documents</a:t>
            </a:r>
          </a:p>
          <a:p>
            <a:pPr lvl="1"/>
            <a:r>
              <a:rPr lang="en-US" dirty="0" smtClean="0"/>
              <a:t>Motivated by suggestions from Andrew from LEP parameters</a:t>
            </a:r>
          </a:p>
        </p:txBody>
      </p:sp>
      <p:pic>
        <p:nvPicPr>
          <p:cNvPr id="4" name="Picture 3" descr="Screen Shot 2017-06-29 at 11.28.04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637" y="3047993"/>
            <a:ext cx="8312727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264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Items /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Booster</a:t>
            </a:r>
          </a:p>
          <a:p>
            <a:pPr lvl="1"/>
            <a:r>
              <a:rPr lang="en-US" dirty="0" smtClean="0"/>
              <a:t>Add more realistic RF ramps (in progress)</a:t>
            </a:r>
          </a:p>
          <a:p>
            <a:pPr lvl="2"/>
            <a:r>
              <a:rPr lang="en-US" dirty="0" smtClean="0"/>
              <a:t>e.g. lowering RF voltage immediately after </a:t>
            </a:r>
            <a:r>
              <a:rPr lang="en-US" dirty="0" err="1" smtClean="0"/>
              <a:t>rebucketing</a:t>
            </a:r>
            <a:endParaRPr lang="en-US" dirty="0" smtClean="0"/>
          </a:p>
          <a:p>
            <a:pPr lvl="2"/>
            <a:r>
              <a:rPr lang="en-US" dirty="0" smtClean="0"/>
              <a:t>Coordinate RF ramp tools with Ed/</a:t>
            </a:r>
            <a:r>
              <a:rPr lang="en-US" dirty="0" err="1" smtClean="0"/>
              <a:t>Synergia</a:t>
            </a:r>
            <a:endParaRPr lang="en-US" dirty="0" smtClean="0"/>
          </a:p>
          <a:p>
            <a:pPr lvl="1"/>
            <a:r>
              <a:rPr lang="en-US" dirty="0" smtClean="0"/>
              <a:t>Add ion reference tables</a:t>
            </a:r>
          </a:p>
          <a:p>
            <a:pPr lvl="2"/>
            <a:r>
              <a:rPr lang="en-US" dirty="0" smtClean="0"/>
              <a:t>Is </a:t>
            </a:r>
            <a:r>
              <a:rPr lang="en-US" dirty="0" err="1" smtClean="0"/>
              <a:t>Pb</a:t>
            </a:r>
            <a:r>
              <a:rPr lang="en-US" dirty="0" smtClean="0"/>
              <a:t> the baseline reference species?</a:t>
            </a:r>
          </a:p>
          <a:p>
            <a:pPr lvl="1"/>
            <a:r>
              <a:rPr lang="en-US" dirty="0" smtClean="0"/>
              <a:t>Add rough space charge, impedance limits</a:t>
            </a:r>
          </a:p>
          <a:p>
            <a:pPr lvl="1"/>
            <a:r>
              <a:rPr lang="en-US" dirty="0" smtClean="0"/>
              <a:t>How to treat DC electron cooling?</a:t>
            </a:r>
          </a:p>
          <a:p>
            <a:endParaRPr lang="en-US" dirty="0"/>
          </a:p>
          <a:p>
            <a:r>
              <a:rPr lang="en-US" dirty="0" smtClean="0"/>
              <a:t>Other machines</a:t>
            </a:r>
          </a:p>
          <a:p>
            <a:pPr lvl="1"/>
            <a:r>
              <a:rPr lang="en-US" dirty="0" smtClean="0"/>
              <a:t>Start producing skeleton tables/documents</a:t>
            </a:r>
          </a:p>
          <a:p>
            <a:pPr lvl="1"/>
            <a:r>
              <a:rPr lang="en-US" dirty="0" smtClean="0"/>
              <a:t>Update wiki to point to reference documents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6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A: Reference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Appendix contains summary reference parameter tables</a:t>
            </a:r>
          </a:p>
          <a:p>
            <a:pPr lvl="1"/>
            <a:r>
              <a:rPr lang="en-US" dirty="0" smtClean="0"/>
              <a:t>Includes references to other documents for provenance</a:t>
            </a:r>
          </a:p>
          <a:p>
            <a:pPr lvl="1"/>
            <a:r>
              <a:rPr lang="en-US" dirty="0" smtClean="0"/>
              <a:t>Nearly “cut and paste” for eventual </a:t>
            </a:r>
            <a:r>
              <a:rPr lang="en-US" dirty="0" err="1" smtClean="0"/>
              <a:t>pCDR</a:t>
            </a:r>
            <a:r>
              <a:rPr lang="en-US" dirty="0" smtClean="0"/>
              <a:t>, CDR</a:t>
            </a:r>
            <a:endParaRPr lang="en-US" dirty="0"/>
          </a:p>
        </p:txBody>
      </p:sp>
      <p:pic>
        <p:nvPicPr>
          <p:cNvPr id="4" name="Picture 3" descr="Screen Shot 2017-06-29 at 11.30.2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3641" y="2324805"/>
            <a:ext cx="4796872" cy="347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827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A: Reference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Appendix contains summary reference parameter tables</a:t>
            </a:r>
          </a:p>
          <a:p>
            <a:pPr lvl="1"/>
            <a:r>
              <a:rPr lang="en-US" dirty="0" smtClean="0"/>
              <a:t>Includes references to other documents for provenance</a:t>
            </a:r>
          </a:p>
          <a:p>
            <a:pPr lvl="1"/>
            <a:r>
              <a:rPr lang="en-US" dirty="0" smtClean="0"/>
              <a:t>Nearly “cut and paste” for eventual </a:t>
            </a:r>
            <a:r>
              <a:rPr lang="en-US" dirty="0" err="1" smtClean="0"/>
              <a:t>pCDR</a:t>
            </a:r>
            <a:r>
              <a:rPr lang="en-US" dirty="0" smtClean="0"/>
              <a:t>, CDR</a:t>
            </a:r>
            <a:endParaRPr lang="en-US" dirty="0"/>
          </a:p>
        </p:txBody>
      </p:sp>
      <p:pic>
        <p:nvPicPr>
          <p:cNvPr id="4" name="Picture 3" descr="Screen Shot 2017-06-29 at 11.30.2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3641" y="2324805"/>
            <a:ext cx="4796872" cy="3478383"/>
          </a:xfrm>
          <a:prstGeom prst="rect">
            <a:avLst/>
          </a:prstGeom>
        </p:spPr>
      </p:pic>
      <p:pic>
        <p:nvPicPr>
          <p:cNvPr id="5" name="Picture 4" descr="Screen Shot 2017-06-29 at 11.36.19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238" y="6081219"/>
            <a:ext cx="7326115" cy="2623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89189" y="3738621"/>
            <a:ext cx="1974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Arial"/>
                <a:cs typeface="Arial"/>
              </a:rPr>
              <a:t>References </a:t>
            </a:r>
            <a:r>
              <a:rPr lang="en-US" sz="1600" dirty="0" err="1" smtClean="0">
                <a:solidFill>
                  <a:schemeClr val="tx2"/>
                </a:solidFill>
                <a:latin typeface="Arial"/>
                <a:cs typeface="Arial"/>
              </a:rPr>
              <a:t>svn</a:t>
            </a:r>
            <a:endParaRPr lang="en-US" sz="1600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r>
              <a:rPr lang="en-US" sz="1600" dirty="0" smtClean="0">
                <a:solidFill>
                  <a:schemeClr val="tx2"/>
                </a:solidFill>
                <a:latin typeface="Arial"/>
                <a:cs typeface="Arial"/>
              </a:rPr>
              <a:t>lattice </a:t>
            </a:r>
            <a:r>
              <a:rPr lang="en-US" sz="1600" b="1" dirty="0" smtClean="0">
                <a:solidFill>
                  <a:schemeClr val="tx2"/>
                </a:solidFill>
                <a:latin typeface="Arial"/>
                <a:cs typeface="Arial"/>
              </a:rPr>
              <a:t>with version</a:t>
            </a:r>
          </a:p>
          <a:p>
            <a:r>
              <a:rPr lang="en-US" sz="1600" b="1" dirty="0">
                <a:solidFill>
                  <a:schemeClr val="tx2"/>
                </a:solidFill>
                <a:latin typeface="Arial"/>
                <a:cs typeface="Arial"/>
              </a:rPr>
              <a:t>a</a:t>
            </a:r>
            <a:r>
              <a:rPr lang="en-US" sz="1600" b="1" dirty="0" smtClean="0">
                <a:solidFill>
                  <a:schemeClr val="tx2"/>
                </a:solidFill>
                <a:latin typeface="Arial"/>
                <a:cs typeface="Arial"/>
              </a:rPr>
              <a:t>nd date</a:t>
            </a:r>
            <a:endParaRPr lang="en-US" sz="1600" dirty="0" smtClean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7" name="Bent Arrow 6"/>
          <p:cNvSpPr/>
          <p:nvPr/>
        </p:nvSpPr>
        <p:spPr>
          <a:xfrm rot="9047912">
            <a:off x="6479363" y="3662537"/>
            <a:ext cx="622300" cy="2420703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60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A: Reference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415"/>
            <a:ext cx="8229600" cy="1111085"/>
          </a:xfrm>
        </p:spPr>
        <p:txBody>
          <a:bodyPr/>
          <a:lstStyle/>
          <a:p>
            <a:r>
              <a:rPr lang="en-US" dirty="0" smtClean="0"/>
              <a:t>Includes only proton ramp</a:t>
            </a:r>
          </a:p>
          <a:p>
            <a:pPr lvl="1"/>
            <a:r>
              <a:rPr lang="en-US" dirty="0" err="1" smtClean="0"/>
              <a:t>Pb</a:t>
            </a:r>
            <a:r>
              <a:rPr lang="en-US" dirty="0" smtClean="0"/>
              <a:t> ramp to be added (soon?)</a:t>
            </a:r>
          </a:p>
        </p:txBody>
      </p:sp>
      <p:pic>
        <p:nvPicPr>
          <p:cNvPr id="5" name="Picture 4" descr="Screen Shot 2017-06-29 at 11.33.0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0323" y="1714349"/>
            <a:ext cx="6870023" cy="468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876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A: Reference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415"/>
            <a:ext cx="8229600" cy="1111085"/>
          </a:xfrm>
        </p:spPr>
        <p:txBody>
          <a:bodyPr/>
          <a:lstStyle/>
          <a:p>
            <a:r>
              <a:rPr lang="en-US" dirty="0" smtClean="0"/>
              <a:t>Includes only proton ramp</a:t>
            </a:r>
          </a:p>
          <a:p>
            <a:pPr lvl="1"/>
            <a:r>
              <a:rPr lang="en-US" dirty="0" err="1" smtClean="0"/>
              <a:t>Pb</a:t>
            </a:r>
            <a:r>
              <a:rPr lang="en-US" dirty="0" smtClean="0"/>
              <a:t> ramp to be added (soon?)</a:t>
            </a:r>
          </a:p>
        </p:txBody>
      </p:sp>
      <p:pic>
        <p:nvPicPr>
          <p:cNvPr id="5" name="Picture 4" descr="Screen Shot 2017-06-29 at 11.33.0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0323" y="1714349"/>
            <a:ext cx="6870023" cy="46856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75017" y="4370925"/>
            <a:ext cx="216898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Arial"/>
                <a:cs typeface="Arial"/>
              </a:rPr>
              <a:t>Internal references</a:t>
            </a:r>
          </a:p>
          <a:p>
            <a:r>
              <a:rPr lang="en-US" sz="1600" dirty="0" smtClean="0">
                <a:solidFill>
                  <a:schemeClr val="tx2"/>
                </a:solidFill>
                <a:latin typeface="Arial"/>
                <a:cs typeface="Arial"/>
              </a:rPr>
              <a:t>for parameter choices</a:t>
            </a:r>
          </a:p>
        </p:txBody>
      </p:sp>
      <p:sp>
        <p:nvSpPr>
          <p:cNvPr id="7" name="Bent Arrow 6"/>
          <p:cNvSpPr/>
          <p:nvPr/>
        </p:nvSpPr>
        <p:spPr>
          <a:xfrm rot="10800000">
            <a:off x="7532224" y="4987449"/>
            <a:ext cx="622300" cy="801633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7195107" y="4987450"/>
            <a:ext cx="211667" cy="133079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32223" y="2205575"/>
            <a:ext cx="106651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  <a:latin typeface="Arial"/>
                <a:cs typeface="Arial"/>
              </a:rPr>
              <a:t>Historical</a:t>
            </a:r>
          </a:p>
          <a:p>
            <a:r>
              <a:rPr lang="en-US" sz="1600" dirty="0" smtClean="0">
                <a:solidFill>
                  <a:schemeClr val="tx2"/>
                </a:solidFill>
                <a:latin typeface="Arial"/>
                <a:cs typeface="Arial"/>
              </a:rPr>
              <a:t>KE </a:t>
            </a:r>
            <a:r>
              <a:rPr lang="en-US" sz="1600" dirty="0" err="1" smtClean="0">
                <a:solidFill>
                  <a:schemeClr val="tx2"/>
                </a:solidFill>
                <a:latin typeface="Arial"/>
                <a:cs typeface="Arial"/>
              </a:rPr>
              <a:t>vs</a:t>
            </a:r>
            <a:r>
              <a:rPr lang="en-US" sz="1600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  <a:latin typeface="Arial"/>
                <a:cs typeface="Arial"/>
              </a:rPr>
              <a:t>E</a:t>
            </a:r>
            <a:r>
              <a:rPr lang="en-US" sz="1600" baseline="-25000" dirty="0" err="1" smtClean="0">
                <a:solidFill>
                  <a:schemeClr val="tx2"/>
                </a:solidFill>
                <a:latin typeface="Arial"/>
                <a:cs typeface="Arial"/>
              </a:rPr>
              <a:t>tot</a:t>
            </a:r>
            <a:endParaRPr lang="en-US" sz="1600" baseline="-25000" dirty="0" smtClean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7130423" y="2300826"/>
            <a:ext cx="276352" cy="33855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e 10"/>
          <p:cNvSpPr/>
          <p:nvPr/>
        </p:nvSpPr>
        <p:spPr>
          <a:xfrm>
            <a:off x="7133096" y="2726173"/>
            <a:ext cx="276352" cy="164475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532223" y="3268141"/>
            <a:ext cx="16557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2"/>
                </a:solidFill>
                <a:latin typeface="Arial"/>
                <a:cs typeface="Arial"/>
              </a:rPr>
              <a:t>RampCalculator</a:t>
            </a:r>
            <a:endParaRPr lang="en-US" sz="1600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r>
              <a:rPr lang="en-US" sz="1600" dirty="0" smtClean="0">
                <a:solidFill>
                  <a:schemeClr val="tx2"/>
                </a:solidFill>
                <a:latin typeface="Arial"/>
                <a:cs typeface="Arial"/>
              </a:rPr>
              <a:t>(</a:t>
            </a:r>
            <a:r>
              <a:rPr lang="en-US" sz="1600" dirty="0" err="1" smtClean="0">
                <a:solidFill>
                  <a:schemeClr val="tx2"/>
                </a:solidFill>
                <a:latin typeface="Arial"/>
                <a:cs typeface="Arial"/>
              </a:rPr>
              <a:t>svn</a:t>
            </a:r>
            <a:r>
              <a:rPr lang="en-US" sz="1600" dirty="0" smtClean="0">
                <a:solidFill>
                  <a:schemeClr val="tx2"/>
                </a:solidFill>
                <a:latin typeface="Arial"/>
                <a:cs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04206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text includes</a:t>
            </a:r>
          </a:p>
          <a:p>
            <a:pPr lvl="1"/>
            <a:r>
              <a:rPr lang="en-US" dirty="0" smtClean="0"/>
              <a:t>More detailed parameters and documentation</a:t>
            </a:r>
          </a:p>
          <a:p>
            <a:pPr lvl="2"/>
            <a:r>
              <a:rPr lang="en-US" dirty="0" smtClean="0"/>
              <a:t>e.g. parameters input to </a:t>
            </a:r>
            <a:r>
              <a:rPr lang="en-US" dirty="0" err="1" smtClean="0"/>
              <a:t>RampCalculator</a:t>
            </a:r>
            <a:r>
              <a:rPr lang="en-US" dirty="0" smtClean="0"/>
              <a:t> calculations</a:t>
            </a:r>
          </a:p>
          <a:p>
            <a:pPr lvl="2"/>
            <a:r>
              <a:rPr lang="en-US" dirty="0" smtClean="0"/>
              <a:t>Here, this includes some </a:t>
            </a:r>
            <a:r>
              <a:rPr lang="en-US" dirty="0" err="1" smtClean="0"/>
              <a:t>RampCalculator</a:t>
            </a:r>
            <a:r>
              <a:rPr lang="en-US" dirty="0" smtClean="0"/>
              <a:t> documentation</a:t>
            </a:r>
          </a:p>
          <a:p>
            <a:pPr lvl="1"/>
            <a:r>
              <a:rPr lang="en-US" dirty="0" smtClean="0"/>
              <a:t>Motivations for parameters, decisions between options</a:t>
            </a:r>
          </a:p>
          <a:p>
            <a:pPr lvl="2"/>
            <a:r>
              <a:rPr lang="en-US" dirty="0" smtClean="0"/>
              <a:t>e.g. why chosen magnet ramp is parabolic/linear/parabolic</a:t>
            </a:r>
          </a:p>
          <a:p>
            <a:pPr lvl="1"/>
            <a:r>
              <a:rPr lang="en-US" dirty="0" smtClean="0"/>
              <a:t>Callouts to potential concerns</a:t>
            </a:r>
          </a:p>
          <a:p>
            <a:pPr lvl="2"/>
            <a:r>
              <a:rPr lang="en-US" dirty="0" smtClean="0"/>
              <a:t>e.g. superconducting magnet snapback during fast ramping</a:t>
            </a:r>
          </a:p>
          <a:p>
            <a:pPr lvl="1"/>
            <a:r>
              <a:rPr lang="en-US" dirty="0" smtClean="0"/>
              <a:t>Details of calculations not included elsewhere</a:t>
            </a:r>
          </a:p>
          <a:p>
            <a:pPr lvl="2"/>
            <a:r>
              <a:rPr lang="en-US" dirty="0" smtClean="0"/>
              <a:t>e.g. how quickly can we bunch injected beam?</a:t>
            </a:r>
          </a:p>
          <a:p>
            <a:pPr lvl="2"/>
            <a:r>
              <a:rPr lang="en-US" dirty="0" smtClean="0"/>
              <a:t>e.g. what is rough expected momentum aperture at injection?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2257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Injection RF voltage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 descr="Screen Shot 2017-06-29 at 11.49.3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03319"/>
            <a:ext cx="9144000" cy="2320921"/>
          </a:xfrm>
          <a:prstGeom prst="rect">
            <a:avLst/>
          </a:prstGeom>
        </p:spPr>
      </p:pic>
      <p:pic>
        <p:nvPicPr>
          <p:cNvPr id="5" name="Picture 4" descr="Screen Shot 2017-06-29 at 11.49.53 AM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434417"/>
            <a:ext cx="9144000" cy="1586570"/>
          </a:xfrm>
          <a:prstGeom prst="rect">
            <a:avLst/>
          </a:prstGeom>
        </p:spPr>
      </p:pic>
      <p:pic>
        <p:nvPicPr>
          <p:cNvPr id="6" name="Picture 5" descr="Screen Shot 2017-06-29 at 11.49.53 AM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398658"/>
            <a:ext cx="9144000" cy="78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48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Booster Injection Capture</a:t>
            </a:r>
            <a:endParaRPr lang="en-US" dirty="0"/>
          </a:p>
        </p:txBody>
      </p:sp>
      <p:pic>
        <p:nvPicPr>
          <p:cNvPr id="5" name="Picture 4" descr="Screen Shot 2017-06-29 at 11.56.1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975" y="608052"/>
            <a:ext cx="7939573" cy="62345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20418" y="1153583"/>
            <a:ext cx="227541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 err="1" smtClean="0">
                <a:latin typeface="Symbol" charset="2"/>
                <a:cs typeface="Symbol" charset="2"/>
              </a:rPr>
              <a:t>d</a:t>
            </a:r>
            <a:r>
              <a:rPr lang="en-US" baseline="-25000" dirty="0" err="1" smtClean="0"/>
              <a:t>rms</a:t>
            </a:r>
            <a:r>
              <a:rPr lang="en-US" dirty="0" smtClean="0"/>
              <a:t> </a:t>
            </a:r>
            <a:r>
              <a:rPr lang="en-US" dirty="0"/>
              <a:t>~ 5e-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 err="1" smtClean="0"/>
              <a:t>E</a:t>
            </a:r>
            <a:r>
              <a:rPr lang="en-US" baseline="-25000" dirty="0" err="1" smtClean="0"/>
              <a:t>rms</a:t>
            </a:r>
            <a:r>
              <a:rPr lang="en-US" baseline="-25000" dirty="0" smtClean="0"/>
              <a:t> </a:t>
            </a:r>
            <a:r>
              <a:rPr lang="en-US" dirty="0"/>
              <a:t>~ 1.38 </a:t>
            </a:r>
            <a:r>
              <a:rPr lang="en-US" dirty="0" smtClean="0"/>
              <a:t>MeV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rms</a:t>
            </a:r>
            <a:r>
              <a:rPr lang="en-US" dirty="0"/>
              <a:t> ~ 231 </a:t>
            </a:r>
            <a:r>
              <a:rPr lang="en-US" dirty="0" smtClean="0"/>
              <a:t>ns</a:t>
            </a:r>
            <a:endParaRPr lang="en-US" dirty="0"/>
          </a:p>
          <a:p>
            <a:pPr lvl="1"/>
            <a:r>
              <a:rPr lang="en-US" dirty="0" err="1" smtClean="0">
                <a:latin typeface="Symbol" charset="2"/>
                <a:cs typeface="Symbol" charset="2"/>
              </a:rPr>
              <a:t>q</a:t>
            </a:r>
            <a:r>
              <a:rPr lang="en-US" baseline="-25000" dirty="0" err="1" smtClean="0"/>
              <a:t>rms</a:t>
            </a:r>
            <a:r>
              <a:rPr lang="en-US" dirty="0" smtClean="0"/>
              <a:t> </a:t>
            </a:r>
            <a:r>
              <a:rPr lang="en-US" dirty="0"/>
              <a:t>~ 58 </a:t>
            </a:r>
            <a:r>
              <a:rPr lang="en-US" dirty="0" smtClean="0"/>
              <a:t>degrees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</a:t>
            </a:r>
            <a:r>
              <a:rPr lang="en-US" dirty="0" smtClean="0"/>
              <a:t> = 1</a:t>
            </a:r>
            <a:endParaRPr lang="en-US" dirty="0"/>
          </a:p>
          <a:p>
            <a:endParaRPr lang="en-US" sz="1600" dirty="0" smtClean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1105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Booster Bunch Intensity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Extrapolate from collision parameters, bunch splitting baseline</a:t>
            </a:r>
          </a:p>
          <a:p>
            <a:pPr lvl="1"/>
            <a:r>
              <a:rPr lang="en-US" dirty="0" smtClean="0"/>
              <a:t>(Optimistic) efficiency estimates/budgets</a:t>
            </a:r>
          </a:p>
          <a:p>
            <a:pPr lvl="2"/>
            <a:r>
              <a:rPr lang="en-US" dirty="0" smtClean="0"/>
              <a:t>85% transfer, 95% acceleration, 90% </a:t>
            </a:r>
            <a:r>
              <a:rPr lang="en-US" dirty="0" err="1" smtClean="0"/>
              <a:t>rebucketing</a:t>
            </a:r>
            <a:r>
              <a:rPr lang="en-US" dirty="0" smtClean="0"/>
              <a:t>/RF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Produces Booster cycle requirement of 1.75e12 protons</a:t>
            </a:r>
          </a:p>
          <a:p>
            <a:pPr lvl="1"/>
            <a:r>
              <a:rPr lang="en-US" dirty="0" err="1" smtClean="0"/>
              <a:t>Vs</a:t>
            </a:r>
            <a:r>
              <a:rPr lang="en-US" dirty="0" smtClean="0"/>
              <a:t> proton linac single-pulse estimate of 6e12</a:t>
            </a:r>
          </a:p>
          <a:p>
            <a:pPr lvl="2"/>
            <a:r>
              <a:rPr lang="en-US" dirty="0" smtClean="0"/>
              <a:t>2 mA in 0.5 </a:t>
            </a:r>
            <a:r>
              <a:rPr lang="en-US" dirty="0" err="1" smtClean="0"/>
              <a:t>ms</a:t>
            </a:r>
            <a:endParaRPr lang="en-US" dirty="0"/>
          </a:p>
          <a:p>
            <a:pPr lvl="2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1869651"/>
      </p:ext>
    </p:extLst>
  </p:cSld>
  <p:clrMapOvr>
    <a:masterClrMapping/>
  </p:clrMapOvr>
</p:sld>
</file>

<file path=ppt/theme/theme1.xml><?xml version="1.0" encoding="utf-8"?>
<a:theme xmlns:a="http://schemas.openxmlformats.org/drawingml/2006/main" name="JLabPowerpoint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smtClean="0">
            <a:solidFill>
              <a:schemeClr val="tx2"/>
            </a:solidFill>
            <a:latin typeface="Arial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5677</TotalTime>
  <Words>400</Words>
  <Application>Microsoft Macintosh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JLabPowerpointMain</vt:lpstr>
      <vt:lpstr>Booster Ramp Development and Parameters</vt:lpstr>
      <vt:lpstr>Appendix A: Reference Parameters</vt:lpstr>
      <vt:lpstr>Appendix A: Reference Parameters</vt:lpstr>
      <vt:lpstr>Appendix A: Reference Parameters</vt:lpstr>
      <vt:lpstr>Appendix A: Reference Parameters</vt:lpstr>
      <vt:lpstr>Main Text</vt:lpstr>
      <vt:lpstr>Example: Injection RF voltage</vt:lpstr>
      <vt:lpstr>Example: Booster Injection Capture</vt:lpstr>
      <vt:lpstr>Booster Bunch Intensity</vt:lpstr>
      <vt:lpstr>Open Items / Next Steps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dchopard</dc:creator>
  <cp:lastModifiedBy>Todd Satogata</cp:lastModifiedBy>
  <cp:revision>1797</cp:revision>
  <cp:lastPrinted>2017-05-18T09:33:59Z</cp:lastPrinted>
  <dcterms:created xsi:type="dcterms:W3CDTF">2014-06-23T12:28:26Z</dcterms:created>
  <dcterms:modified xsi:type="dcterms:W3CDTF">2017-06-29T18:04:14Z</dcterms:modified>
</cp:coreProperties>
</file>