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1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9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2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2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5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7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2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1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5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8F790-97FC-FB49-93D9-0D7E2E69E398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1F2C1-5E0F-904D-94CA-5B0352A6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Selected Summary of Review Report </a:t>
            </a:r>
            <a:br>
              <a:rPr lang="en-US" sz="3600" dirty="0" smtClean="0">
                <a:solidFill>
                  <a:srgbClr val="3366FF"/>
                </a:solidFill>
              </a:rPr>
            </a:br>
            <a:r>
              <a:rPr lang="en-US" sz="3600" dirty="0" smtClean="0">
                <a:solidFill>
                  <a:srgbClr val="3366FF"/>
                </a:solidFill>
              </a:rPr>
              <a:t>for JLEIC the Design</a:t>
            </a:r>
            <a:endParaRPr lang="en-US" sz="3600" dirty="0">
              <a:solidFill>
                <a:srgbClr val="3366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Rui</a:t>
            </a:r>
            <a:r>
              <a:rPr lang="en-US" dirty="0" smtClean="0"/>
              <a:t> Li</a:t>
            </a:r>
          </a:p>
          <a:p>
            <a:endParaRPr lang="en-US" dirty="0"/>
          </a:p>
          <a:p>
            <a:r>
              <a:rPr lang="en-US" dirty="0" smtClean="0"/>
              <a:t>2/23/17 </a:t>
            </a:r>
          </a:p>
          <a:p>
            <a:r>
              <a:rPr lang="en-US" dirty="0" smtClean="0"/>
              <a:t>JLEIC R&amp;D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4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238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3366FF"/>
                </a:solidFill>
              </a:rPr>
              <a:t>About JLEIC Design</a:t>
            </a:r>
            <a:endParaRPr lang="en-US" sz="3600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852"/>
            <a:ext cx="8229600" cy="487231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NP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CM</a:t>
            </a:r>
            <a:r>
              <a:rPr lang="en-US" dirty="0" smtClean="0"/>
              <a:t>&lt;100GeV 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(NSAC LRP requires minimum of 100GeV)</a:t>
            </a:r>
          </a:p>
          <a:p>
            <a:pPr marL="457200" lvl="1" indent="0">
              <a:buNone/>
            </a:pPr>
            <a:r>
              <a:rPr lang="en-US" sz="2400" dirty="0" smtClean="0"/>
              <a:t>“Argument presented to the panel indicated that significant new physics cold be accessed at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CM</a:t>
            </a:r>
            <a:r>
              <a:rPr lang="en-US" sz="2400" dirty="0" smtClean="0"/>
              <a:t>&lt; 100 </a:t>
            </a:r>
            <a:r>
              <a:rPr lang="en-US" sz="2400" dirty="0" err="1" smtClean="0"/>
              <a:t>GeV</a:t>
            </a:r>
            <a:r>
              <a:rPr lang="en-US" sz="2400" dirty="0" smtClean="0"/>
              <a:t>, but the panel was unable to judge the merit of this point”</a:t>
            </a:r>
            <a:r>
              <a:rPr lang="en-US" dirty="0" smtClean="0"/>
              <a:t>.</a:t>
            </a:r>
          </a:p>
          <a:p>
            <a:pPr marL="514350" indent="-457200"/>
            <a:r>
              <a:rPr lang="en-US" dirty="0" smtClean="0">
                <a:solidFill>
                  <a:srgbClr val="FF0000"/>
                </a:solidFill>
              </a:rPr>
              <a:t>IR</a:t>
            </a:r>
            <a:endParaRPr lang="en-US" sz="2000" dirty="0"/>
          </a:p>
          <a:p>
            <a:pPr marL="914400" lvl="1" indent="-457200"/>
            <a:r>
              <a:rPr lang="en-US" sz="2400" dirty="0" smtClean="0"/>
              <a:t>Pulse structure effect on nuclear experiment</a:t>
            </a:r>
          </a:p>
          <a:p>
            <a:pPr marL="914400" lvl="1" indent="-457200"/>
            <a:r>
              <a:rPr lang="en-US" sz="2400" dirty="0" smtClean="0"/>
              <a:t>Crab with large V</a:t>
            </a:r>
            <a:r>
              <a:rPr lang="en-US" sz="2400" baseline="-25000" dirty="0" smtClean="0"/>
              <a:t>RF</a:t>
            </a:r>
            <a:r>
              <a:rPr lang="en-US" sz="2400" dirty="0" smtClean="0"/>
              <a:t> not tested for ion </a:t>
            </a:r>
          </a:p>
        </p:txBody>
      </p:sp>
    </p:spTree>
    <p:extLst>
      <p:ext uri="{BB962C8B-B14F-4D97-AF65-F5344CB8AC3E}">
        <p14:creationId xmlns:p14="http://schemas.microsoft.com/office/powerpoint/2010/main" val="200614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100"/>
            <a:ext cx="8229600" cy="56760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Luminosity</a:t>
            </a:r>
          </a:p>
          <a:p>
            <a:pPr lvl="1"/>
            <a:r>
              <a:rPr lang="en-US" sz="2400" dirty="0" smtClean="0"/>
              <a:t>JLEIC is far from beam-beam limit</a:t>
            </a:r>
          </a:p>
          <a:p>
            <a:pPr lvl="1"/>
            <a:r>
              <a:rPr lang="en-US" sz="2400" dirty="0" smtClean="0"/>
              <a:t>Luminosity can increase by factor of 2 to 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e-Cooler</a:t>
            </a:r>
          </a:p>
          <a:p>
            <a:pPr lvl="1"/>
            <a:r>
              <a:rPr lang="en-US" sz="2400" dirty="0" smtClean="0"/>
              <a:t>Longitudinal cooling, need to transfer to the transverse cooling</a:t>
            </a:r>
          </a:p>
          <a:p>
            <a:pPr lvl="1"/>
            <a:r>
              <a:rPr lang="en-US" sz="2400" dirty="0" smtClean="0"/>
              <a:t>Ensure the ongoing p</a:t>
            </a:r>
            <a:r>
              <a:rPr lang="en-US" sz="2400" dirty="0" smtClean="0"/>
              <a:t>ulsed beam cooling </a:t>
            </a:r>
            <a:r>
              <a:rPr lang="en-US" sz="2400" dirty="0" smtClean="0"/>
              <a:t>are </a:t>
            </a:r>
            <a:r>
              <a:rPr lang="en-US" sz="2400" dirty="0" smtClean="0"/>
              <a:t>relevant to the goal of hadron cooling for JLEIC</a:t>
            </a:r>
          </a:p>
          <a:p>
            <a:pPr lvl="1"/>
            <a:r>
              <a:rPr lang="en-US" sz="2400" dirty="0" smtClean="0"/>
              <a:t>Continue the fast cooling for bunched beam, while study the alternate approach of </a:t>
            </a:r>
            <a:r>
              <a:rPr lang="en-US" sz="2400" dirty="0" err="1" smtClean="0"/>
              <a:t>CeC</a:t>
            </a:r>
            <a:r>
              <a:rPr lang="en-US" sz="2400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Figure-8</a:t>
            </a:r>
          </a:p>
          <a:p>
            <a:pPr lvl="1"/>
            <a:r>
              <a:rPr lang="en-US" sz="2400" dirty="0" smtClean="0"/>
              <a:t>Potential benefit on polarization is well recognized</a:t>
            </a:r>
          </a:p>
          <a:p>
            <a:pPr lvl="1"/>
            <a:r>
              <a:rPr lang="en-US" sz="2400" dirty="0" smtClean="0"/>
              <a:t>Need validation by theory and simulation</a:t>
            </a:r>
            <a:endParaRPr lang="en-US" sz="2400" dirty="0" smtClean="0"/>
          </a:p>
          <a:p>
            <a:pPr lvl="1"/>
            <a:r>
              <a:rPr lang="en-US" sz="2400" dirty="0" smtClean="0"/>
              <a:t>Not efficient use of bend</a:t>
            </a:r>
          </a:p>
          <a:p>
            <a:pPr lvl="1"/>
            <a:r>
              <a:rPr lang="en-US" sz="2400" dirty="0" smtClean="0"/>
              <a:t>Increase SR, limit </a:t>
            </a:r>
            <a:r>
              <a:rPr lang="en-US" sz="2400" dirty="0" err="1" smtClean="0"/>
              <a:t>I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 or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e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36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5526"/>
            <a:ext cx="8229600" cy="53706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ERL</a:t>
            </a:r>
          </a:p>
          <a:p>
            <a:pPr lvl="1"/>
            <a:r>
              <a:rPr lang="en-US" sz="2600" dirty="0" err="1" smtClean="0"/>
              <a:t>I</a:t>
            </a:r>
            <a:r>
              <a:rPr lang="en-US" sz="2600" baseline="-25000" dirty="0" err="1" smtClean="0"/>
              <a:t>ave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beyond state-of-art</a:t>
            </a:r>
          </a:p>
          <a:p>
            <a:pPr lvl="1"/>
            <a:r>
              <a:rPr lang="en-US" sz="2400" dirty="0" smtClean="0"/>
              <a:t>Consider thermionic gun</a:t>
            </a:r>
          </a:p>
          <a:p>
            <a:pPr lvl="1"/>
            <a:r>
              <a:rPr lang="en-US" sz="2400" dirty="0" smtClean="0"/>
              <a:t>Angular momentum effects on BBU stability </a:t>
            </a:r>
            <a:r>
              <a:rPr lang="en-US" sz="2400" dirty="0" err="1" smtClean="0"/>
              <a:t>critierion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Beam-Beam</a:t>
            </a:r>
          </a:p>
          <a:p>
            <a:pPr lvl="1"/>
            <a:r>
              <a:rPr lang="en-US" sz="2400" dirty="0" smtClean="0"/>
              <a:t>Collision with crabbing</a:t>
            </a:r>
          </a:p>
          <a:p>
            <a:pPr lvl="1"/>
            <a:r>
              <a:rPr lang="en-US" sz="2400" dirty="0" err="1" smtClean="0"/>
              <a:t>Multibunch</a:t>
            </a:r>
            <a:r>
              <a:rPr lang="en-US" sz="2400" dirty="0" smtClean="0"/>
              <a:t> collision through gear change </a:t>
            </a:r>
          </a:p>
          <a:p>
            <a:pPr lvl="1"/>
            <a:r>
              <a:rPr lang="en-US" sz="2400" dirty="0" smtClean="0"/>
              <a:t>Need to validate the scheme through beam simulation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Polarization</a:t>
            </a:r>
          </a:p>
          <a:p>
            <a:pPr lvl="1"/>
            <a:r>
              <a:rPr lang="en-US" sz="2400" dirty="0" smtClean="0"/>
              <a:t>Polarized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He source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9725"/>
            <a:ext cx="8229600" cy="64882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Magnet</a:t>
            </a:r>
          </a:p>
          <a:p>
            <a:pPr lvl="1"/>
            <a:r>
              <a:rPr lang="en-US" sz="2400" dirty="0" err="1" smtClean="0"/>
              <a:t>Superferric</a:t>
            </a:r>
            <a:r>
              <a:rPr lang="en-US" sz="2400" dirty="0" smtClean="0"/>
              <a:t> magnet now at B=2.5 T. JLEIC needs B=6T</a:t>
            </a:r>
          </a:p>
          <a:p>
            <a:pPr lvl="1"/>
            <a:r>
              <a:rPr lang="en-US" sz="2400" dirty="0" smtClean="0"/>
              <a:t>Risk at reaching high electron energy and maximizing luminosity</a:t>
            </a:r>
            <a:endParaRPr lang="en-US" sz="24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Collective Effects</a:t>
            </a:r>
          </a:p>
          <a:p>
            <a:pPr lvl="1"/>
            <a:r>
              <a:rPr lang="en-US" sz="2400" dirty="0" smtClean="0"/>
              <a:t>E-cloud: 2-stream instabilities, maybe counteracted by feedback</a:t>
            </a:r>
          </a:p>
          <a:p>
            <a:pPr lvl="1"/>
            <a:r>
              <a:rPr lang="en-US" sz="2400" dirty="0" smtClean="0"/>
              <a:t>E-cloud mitigation scheme (work with universities)</a:t>
            </a:r>
            <a:endParaRPr lang="en-US" sz="2400" dirty="0" smtClean="0"/>
          </a:p>
          <a:p>
            <a:pPr lvl="1"/>
            <a:r>
              <a:rPr lang="en-US" sz="2400" dirty="0" smtClean="0"/>
              <a:t>Instability thresholds</a:t>
            </a:r>
          </a:p>
          <a:p>
            <a:pPr lvl="1"/>
            <a:r>
              <a:rPr lang="en-US" sz="2400" dirty="0" smtClean="0"/>
              <a:t>IBS</a:t>
            </a:r>
          </a:p>
          <a:p>
            <a:pPr lvl="1"/>
            <a:r>
              <a:rPr lang="en-US" sz="2400" dirty="0" smtClean="0"/>
              <a:t>Beam halo and losses</a:t>
            </a:r>
          </a:p>
          <a:p>
            <a:pPr lvl="1"/>
            <a:r>
              <a:rPr lang="en-US" sz="2400" dirty="0" smtClean="0"/>
              <a:t>Feedback (KEKB not using longitudinal feedback often)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3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1877"/>
            <a:ext cx="8229600" cy="7073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Simulations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860" y="1083127"/>
            <a:ext cx="9112140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Simulation tools for beam dynamics studies of proposed EIC concepts </a:t>
            </a:r>
            <a:endParaRPr lang="en-US" sz="2400" dirty="0" smtClean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rgbClr val="800000"/>
                </a:solidFill>
              </a:rPr>
              <a:t>need </a:t>
            </a:r>
            <a:r>
              <a:rPr lang="en-US" sz="2400" dirty="0">
                <a:solidFill>
                  <a:srgbClr val="800000"/>
                </a:solidFill>
              </a:rPr>
              <a:t>to be developed </a:t>
            </a:r>
            <a:r>
              <a:rPr lang="en-US" sz="2400" dirty="0" smtClean="0">
                <a:solidFill>
                  <a:srgbClr val="800000"/>
                </a:solidFill>
              </a:rPr>
              <a:t>to </a:t>
            </a:r>
            <a:r>
              <a:rPr lang="en-US" sz="2400" dirty="0">
                <a:solidFill>
                  <a:srgbClr val="800000"/>
                </a:solidFill>
              </a:rPr>
              <a:t>include the </a:t>
            </a:r>
            <a:r>
              <a:rPr lang="en-US" sz="2400" dirty="0" smtClean="0">
                <a:solidFill>
                  <a:srgbClr val="800000"/>
                </a:solidFill>
              </a:rPr>
              <a:t>many </a:t>
            </a:r>
            <a:r>
              <a:rPr lang="en-US" sz="2400" dirty="0">
                <a:solidFill>
                  <a:srgbClr val="800000"/>
                </a:solidFill>
              </a:rPr>
              <a:t>important physics aspects </a:t>
            </a:r>
            <a:endParaRPr lang="en-US" sz="2400" dirty="0" smtClean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rgbClr val="800000"/>
                </a:solidFill>
              </a:rPr>
              <a:t>of </a:t>
            </a:r>
            <a:r>
              <a:rPr lang="en-US" sz="2400" dirty="0">
                <a:solidFill>
                  <a:srgbClr val="800000"/>
                </a:solidFill>
              </a:rPr>
              <a:t>these complex </a:t>
            </a:r>
            <a:r>
              <a:rPr lang="en-US" sz="2400" dirty="0" smtClean="0">
                <a:solidFill>
                  <a:srgbClr val="800000"/>
                </a:solidFill>
              </a:rPr>
              <a:t>machines</a:t>
            </a:r>
          </a:p>
          <a:p>
            <a:pPr marL="285750" indent="-285750">
              <a:buFontTx/>
              <a:buChar char="•"/>
            </a:pPr>
            <a:r>
              <a:rPr lang="en-US" sz="2400" dirty="0" smtClean="0"/>
              <a:t>Beam-</a:t>
            </a:r>
            <a:r>
              <a:rPr lang="en-US" sz="2400" dirty="0"/>
              <a:t>beam </a:t>
            </a:r>
            <a:r>
              <a:rPr lang="en-US" sz="2400" dirty="0" smtClean="0"/>
              <a:t>effects</a:t>
            </a:r>
          </a:p>
          <a:p>
            <a:pPr marL="285750" indent="-285750">
              <a:buFontTx/>
              <a:buChar char="•"/>
            </a:pPr>
            <a:r>
              <a:rPr lang="en-US" sz="2400" dirty="0" smtClean="0"/>
              <a:t>instability thresholds</a:t>
            </a:r>
            <a:endParaRPr lang="en-US" sz="2400" dirty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detector backgrounds </a:t>
            </a:r>
          </a:p>
          <a:p>
            <a:pPr marL="285750" indent="-285750">
              <a:buFontTx/>
              <a:buChar char="•"/>
            </a:pPr>
            <a:r>
              <a:rPr lang="en-US" sz="2400" dirty="0" smtClean="0"/>
              <a:t>intra-</a:t>
            </a:r>
            <a:r>
              <a:rPr lang="en-US" sz="2400" dirty="0"/>
              <a:t>beam </a:t>
            </a:r>
            <a:r>
              <a:rPr lang="en-US" sz="2400" dirty="0" smtClean="0"/>
              <a:t>scattering</a:t>
            </a:r>
            <a:endParaRPr lang="en-US" sz="2400" dirty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beam </a:t>
            </a:r>
            <a:r>
              <a:rPr lang="en-US" sz="2400" dirty="0"/>
              <a:t>halo formation and </a:t>
            </a:r>
            <a:r>
              <a:rPr lang="en-US" sz="2400" dirty="0" smtClean="0"/>
              <a:t>losses</a:t>
            </a:r>
            <a:endParaRPr lang="en-US" sz="2400" dirty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beam crabbing</a:t>
            </a:r>
            <a:endParaRPr lang="en-US" sz="2400" dirty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Feedback systems,</a:t>
            </a:r>
          </a:p>
          <a:p>
            <a:pPr marL="285750" indent="-285750">
              <a:buFontTx/>
              <a:buChar char="•"/>
            </a:pPr>
            <a:r>
              <a:rPr lang="en-US" sz="2400" dirty="0" smtClean="0"/>
              <a:t>Cooling system</a:t>
            </a:r>
          </a:p>
          <a:p>
            <a:r>
              <a:rPr lang="en-US" sz="2400" dirty="0" smtClean="0">
                <a:solidFill>
                  <a:srgbClr val="800000"/>
                </a:solidFill>
              </a:rPr>
              <a:t>will </a:t>
            </a:r>
            <a:r>
              <a:rPr lang="en-US" sz="2400" dirty="0">
                <a:solidFill>
                  <a:srgbClr val="800000"/>
                </a:solidFill>
              </a:rPr>
              <a:t>all eventually need to be modeled and </a:t>
            </a:r>
            <a:r>
              <a:rPr lang="en-US" sz="2400" dirty="0" smtClean="0">
                <a:solidFill>
                  <a:srgbClr val="800000"/>
                </a:solidFill>
              </a:rPr>
              <a:t>well understood </a:t>
            </a:r>
          </a:p>
          <a:p>
            <a:r>
              <a:rPr lang="en-US" sz="2400" dirty="0" smtClean="0">
                <a:solidFill>
                  <a:srgbClr val="800000"/>
                </a:solidFill>
              </a:rPr>
              <a:t>using </a:t>
            </a:r>
            <a:r>
              <a:rPr lang="en-US" sz="2400" dirty="0">
                <a:solidFill>
                  <a:srgbClr val="800000"/>
                </a:solidFill>
              </a:rPr>
              <a:t>validated </a:t>
            </a:r>
            <a:r>
              <a:rPr lang="en-US" sz="2400" dirty="0" smtClean="0">
                <a:solidFill>
                  <a:srgbClr val="800000"/>
                </a:solidFill>
              </a:rPr>
              <a:t>codes, </a:t>
            </a:r>
            <a:r>
              <a:rPr lang="en-US" sz="2400" dirty="0">
                <a:solidFill>
                  <a:srgbClr val="800000"/>
                </a:solidFill>
              </a:rPr>
              <a:t>prior to the final design of lattices and hardware.</a:t>
            </a:r>
          </a:p>
          <a:p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223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3325"/>
            <a:ext cx="8229600" cy="57734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More Comments on Simulations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70154"/>
            <a:ext cx="857277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EIC concepts need to be modeled and beam dynamics well </a:t>
            </a:r>
            <a:endParaRPr lang="en-US" sz="2400" dirty="0" smtClean="0"/>
          </a:p>
          <a:p>
            <a:r>
              <a:rPr lang="en-US" sz="2400" dirty="0" smtClean="0"/>
              <a:t>understood </a:t>
            </a:r>
            <a:r>
              <a:rPr lang="en-US" sz="2400" dirty="0">
                <a:solidFill>
                  <a:srgbClr val="FF0000"/>
                </a:solidFill>
              </a:rPr>
              <a:t>using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multi-</a:t>
            </a:r>
            <a:r>
              <a:rPr lang="en-US" sz="2400" dirty="0">
                <a:solidFill>
                  <a:srgbClr val="FF0000"/>
                </a:solidFill>
              </a:rPr>
              <a:t>physics, high</a:t>
            </a:r>
            <a:r>
              <a:rPr lang="en-US" sz="2400" dirty="0" smtClean="0">
                <a:solidFill>
                  <a:srgbClr val="FF0000"/>
                </a:solidFill>
              </a:rPr>
              <a:t>-resolution </a:t>
            </a:r>
            <a:r>
              <a:rPr lang="en-US" sz="2400" dirty="0">
                <a:solidFill>
                  <a:srgbClr val="FF0000"/>
                </a:solidFill>
              </a:rPr>
              <a:t>codes, validated as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much as practical using experimental data from other facilities</a:t>
            </a:r>
            <a:r>
              <a:rPr lang="en-US" sz="2400" dirty="0"/>
              <a:t>, </a:t>
            </a:r>
            <a:endParaRPr lang="en-US" sz="2400" dirty="0" smtClean="0"/>
          </a:p>
          <a:p>
            <a:r>
              <a:rPr lang="en-US" sz="2400" dirty="0" smtClean="0"/>
              <a:t>prior </a:t>
            </a:r>
            <a:r>
              <a:rPr lang="en-US" sz="2400" dirty="0"/>
              <a:t>to the </a:t>
            </a:r>
            <a:r>
              <a:rPr lang="en-US" sz="2400" dirty="0" smtClean="0"/>
              <a:t>final </a:t>
            </a:r>
            <a:r>
              <a:rPr lang="en-US" sz="2400" dirty="0"/>
              <a:t>design of the hardware. Not having high-</a:t>
            </a:r>
          </a:p>
          <a:p>
            <a:r>
              <a:rPr lang="en-US" sz="2400" dirty="0"/>
              <a:t>fidelity models of EIC performance presents a risk in </a:t>
            </a:r>
          </a:p>
          <a:p>
            <a:r>
              <a:rPr lang="en-US" sz="2400" dirty="0"/>
              <a:t>achieving the required </a:t>
            </a:r>
            <a:r>
              <a:rPr lang="en-US" sz="2400" dirty="0" smtClean="0"/>
              <a:t>luminosity. Conversely</a:t>
            </a:r>
            <a:r>
              <a:rPr lang="en-US" sz="2400" dirty="0"/>
              <a:t>, </a:t>
            </a:r>
            <a:r>
              <a:rPr lang="en-US" sz="2400" dirty="0" smtClean="0"/>
              <a:t>extrapolation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from </a:t>
            </a:r>
            <a:r>
              <a:rPr lang="en-US" sz="2400" dirty="0" smtClean="0"/>
              <a:t>simulations or </a:t>
            </a:r>
            <a:r>
              <a:rPr lang="en-US" sz="2400" dirty="0"/>
              <a:t>proof of principle </a:t>
            </a:r>
            <a:r>
              <a:rPr lang="en-US" sz="2400" dirty="0" smtClean="0"/>
              <a:t>demonstrator </a:t>
            </a:r>
            <a:r>
              <a:rPr lang="en-US" sz="2400" dirty="0"/>
              <a:t>experiments </a:t>
            </a:r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a </a:t>
            </a:r>
            <a:r>
              <a:rPr lang="en-US" sz="2400" dirty="0" smtClean="0"/>
              <a:t>full-</a:t>
            </a:r>
            <a:r>
              <a:rPr lang="en-US" sz="2400" dirty="0"/>
              <a:t>blown implementation over orders of magnitude of </a:t>
            </a:r>
            <a:endParaRPr lang="en-US" sz="2400" dirty="0" smtClean="0"/>
          </a:p>
          <a:p>
            <a:r>
              <a:rPr lang="en-US" sz="2400" dirty="0" smtClean="0"/>
              <a:t>critical parameters can </a:t>
            </a:r>
            <a:r>
              <a:rPr lang="en-US" sz="2400" dirty="0"/>
              <a:t>introduce risk.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26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5526"/>
            <a:ext cx="8229600" cy="53706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Collaboration with BNL</a:t>
            </a:r>
          </a:p>
          <a:p>
            <a:pPr lvl="1"/>
            <a:r>
              <a:rPr lang="en-US" sz="2400" dirty="0" smtClean="0"/>
              <a:t>Development of new simulation tools</a:t>
            </a:r>
          </a:p>
          <a:p>
            <a:pPr lvl="1"/>
            <a:r>
              <a:rPr lang="en-US" sz="2400" dirty="0" smtClean="0"/>
              <a:t>Beam-beam with c</a:t>
            </a:r>
            <a:r>
              <a:rPr lang="en-US" sz="2400" dirty="0" smtClean="0"/>
              <a:t>rabbed bunch</a:t>
            </a:r>
          </a:p>
          <a:p>
            <a:pPr lvl="1"/>
            <a:r>
              <a:rPr lang="en-US" sz="2400" dirty="0" smtClean="0"/>
              <a:t>High </a:t>
            </a:r>
            <a:r>
              <a:rPr lang="en-US" sz="2400" dirty="0" smtClean="0"/>
              <a:t>current </a:t>
            </a:r>
            <a:r>
              <a:rPr lang="en-US" sz="2400" dirty="0" smtClean="0"/>
              <a:t>ERL</a:t>
            </a:r>
          </a:p>
          <a:p>
            <a:pPr lvl="1"/>
            <a:r>
              <a:rPr lang="en-US" sz="2400" dirty="0" smtClean="0"/>
              <a:t>SRF</a:t>
            </a:r>
          </a:p>
        </p:txBody>
      </p:sp>
    </p:spTree>
    <p:extLst>
      <p:ext uri="{BB962C8B-B14F-4D97-AF65-F5344CB8AC3E}">
        <p14:creationId xmlns:p14="http://schemas.microsoft.com/office/powerpoint/2010/main" val="5533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463</Words>
  <Application>Microsoft Macintosh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Selected Summary of Review Report  for JLEIC the Design</vt:lpstr>
      <vt:lpstr>About JLEIC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8</cp:revision>
  <dcterms:created xsi:type="dcterms:W3CDTF">2017-02-23T16:40:14Z</dcterms:created>
  <dcterms:modified xsi:type="dcterms:W3CDTF">2017-02-23T17:40:05Z</dcterms:modified>
</cp:coreProperties>
</file>