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63" r:id="rId7"/>
    <p:sldId id="266" r:id="rId8"/>
    <p:sldId id="264" r:id="rId9"/>
    <p:sldId id="265" r:id="rId10"/>
    <p:sldId id="267" r:id="rId11"/>
    <p:sldId id="25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 autoAdjust="0"/>
    <p:restoredTop sz="90929"/>
  </p:normalViewPr>
  <p:slideViewPr>
    <p:cSldViewPr>
      <p:cViewPr varScale="1">
        <p:scale>
          <a:sx n="70" d="100"/>
          <a:sy n="70" d="100"/>
        </p:scale>
        <p:origin x="-672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yzhang\AppData\Local\Temp\JLEIC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2135677775289"/>
          <c:y val="2.0405206198540252E-2"/>
          <c:w val="0.85940998761106213"/>
          <c:h val="0.84823212166972284"/>
        </c:manualLayout>
      </c:layout>
      <c:scatterChart>
        <c:scatterStyle val="smoothMarker"/>
        <c:varyColors val="0"/>
        <c:ser>
          <c:idx val="0"/>
          <c:order val="0"/>
          <c:tx>
            <c:v>Max dipole field: 3 T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'[JLEIC_2017.xlsx]plot 2'!$A$1:$A$10</c:f>
              <c:numCache>
                <c:formatCode>General</c:formatCode>
                <c:ptCount val="10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44.7</c:v>
                </c:pt>
                <c:pt idx="5">
                  <c:v>49</c:v>
                </c:pt>
                <c:pt idx="6">
                  <c:v>56.6</c:v>
                </c:pt>
                <c:pt idx="7">
                  <c:v>63.3</c:v>
                </c:pt>
                <c:pt idx="8">
                  <c:v>69.3</c:v>
                </c:pt>
              </c:numCache>
            </c:numRef>
          </c:xVal>
          <c:yVal>
            <c:numRef>
              <c:f>'[JLEIC_2017.xlsx]plot 2'!$B$1:$B$10</c:f>
              <c:numCache>
                <c:formatCode>General</c:formatCode>
                <c:ptCount val="10"/>
                <c:pt idx="0">
                  <c:v>2.48</c:v>
                </c:pt>
                <c:pt idx="1">
                  <c:v>6.86</c:v>
                </c:pt>
                <c:pt idx="2">
                  <c:v>16.48</c:v>
                </c:pt>
                <c:pt idx="3">
                  <c:v>22.27</c:v>
                </c:pt>
                <c:pt idx="4">
                  <c:v>21.4</c:v>
                </c:pt>
                <c:pt idx="5">
                  <c:v>18.41</c:v>
                </c:pt>
                <c:pt idx="6">
                  <c:v>9.99</c:v>
                </c:pt>
                <c:pt idx="7">
                  <c:v>5.87</c:v>
                </c:pt>
                <c:pt idx="8">
                  <c:v>2.37</c:v>
                </c:pt>
              </c:numCache>
            </c:numRef>
          </c:yVal>
          <c:smooth val="1"/>
        </c:ser>
        <c:ser>
          <c:idx val="1"/>
          <c:order val="1"/>
          <c:tx>
            <c:v>Max dipole field: 6 T</c:v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xVal>
            <c:numRef>
              <c:f>'[JLEIC_2017.xlsx]plot 2'!$D$1:$D$8</c:f>
              <c:numCache>
                <c:formatCode>General</c:formatCode>
                <c:ptCount val="8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49</c:v>
                </c:pt>
                <c:pt idx="4">
                  <c:v>63.3</c:v>
                </c:pt>
                <c:pt idx="5">
                  <c:v>80</c:v>
                </c:pt>
                <c:pt idx="6">
                  <c:v>89.4</c:v>
                </c:pt>
                <c:pt idx="7">
                  <c:v>98</c:v>
                </c:pt>
              </c:numCache>
            </c:numRef>
          </c:xVal>
          <c:yVal>
            <c:numRef>
              <c:f>'[JLEIC_2017.xlsx]plot 2'!$E$1:$E$8</c:f>
              <c:numCache>
                <c:formatCode>General</c:formatCode>
                <c:ptCount val="8"/>
                <c:pt idx="0">
                  <c:v>2.48</c:v>
                </c:pt>
                <c:pt idx="1">
                  <c:v>6.86</c:v>
                </c:pt>
                <c:pt idx="2">
                  <c:v>16.5</c:v>
                </c:pt>
                <c:pt idx="3">
                  <c:v>32.28</c:v>
                </c:pt>
                <c:pt idx="4">
                  <c:v>37.43</c:v>
                </c:pt>
                <c:pt idx="5">
                  <c:v>22.46</c:v>
                </c:pt>
                <c:pt idx="6">
                  <c:v>7.99</c:v>
                </c:pt>
                <c:pt idx="7">
                  <c:v>3.24</c:v>
                </c:pt>
              </c:numCache>
            </c:numRef>
          </c:yVal>
          <c:smooth val="1"/>
        </c:ser>
        <c:ser>
          <c:idx val="2"/>
          <c:order val="2"/>
          <c:tx>
            <c:v>Max dipole field: 8.4 T"</c:v>
          </c:tx>
          <c:spPr>
            <a:ln w="5715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 w="57150">
                <a:solidFill>
                  <a:srgbClr val="0000FF"/>
                </a:solidFill>
              </a:ln>
            </c:spPr>
          </c:marker>
          <c:xVal>
            <c:numRef>
              <c:f>'[JLEIC_2017.xlsx]plot 2'!$G$1:$G$10</c:f>
              <c:numCache>
                <c:formatCode>General</c:formatCode>
                <c:ptCount val="10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49</c:v>
                </c:pt>
                <c:pt idx="4">
                  <c:v>62</c:v>
                </c:pt>
                <c:pt idx="5">
                  <c:v>66.900000000000006</c:v>
                </c:pt>
                <c:pt idx="6">
                  <c:v>74.8</c:v>
                </c:pt>
                <c:pt idx="7">
                  <c:v>94.7</c:v>
                </c:pt>
                <c:pt idx="8">
                  <c:v>106</c:v>
                </c:pt>
                <c:pt idx="9">
                  <c:v>116</c:v>
                </c:pt>
              </c:numCache>
            </c:numRef>
          </c:xVal>
          <c:yVal>
            <c:numRef>
              <c:f>'[JLEIC_2017.xlsx]plot 2'!$H$1:$H$10</c:f>
              <c:numCache>
                <c:formatCode>General</c:formatCode>
                <c:ptCount val="10"/>
                <c:pt idx="0">
                  <c:v>2.48</c:v>
                </c:pt>
                <c:pt idx="1">
                  <c:v>6.86</c:v>
                </c:pt>
                <c:pt idx="2">
                  <c:v>16.5</c:v>
                </c:pt>
                <c:pt idx="3">
                  <c:v>32.28</c:v>
                </c:pt>
                <c:pt idx="4">
                  <c:v>43.84</c:v>
                </c:pt>
                <c:pt idx="5">
                  <c:v>44.12</c:v>
                </c:pt>
                <c:pt idx="6">
                  <c:v>37.549999999999997</c:v>
                </c:pt>
                <c:pt idx="7">
                  <c:v>16.829999999999998</c:v>
                </c:pt>
                <c:pt idx="8">
                  <c:v>7.96</c:v>
                </c:pt>
                <c:pt idx="9">
                  <c:v>3.24</c:v>
                </c:pt>
              </c:numCache>
            </c:numRef>
          </c:yVal>
          <c:smooth val="1"/>
        </c:ser>
        <c:ser>
          <c:idx val="3"/>
          <c:order val="3"/>
          <c:tx>
            <c:v>Max dipole field: 12 T</c:v>
          </c:tx>
          <c:spPr>
            <a:ln w="5715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 w="57150">
                <a:solidFill>
                  <a:srgbClr val="FFC000"/>
                </a:solidFill>
              </a:ln>
            </c:spPr>
          </c:marker>
          <c:xVal>
            <c:numRef>
              <c:f>'[JLEIC_2017.xlsx]plot 2'!$J$1:$J$11</c:f>
              <c:numCache>
                <c:formatCode>General</c:formatCode>
                <c:ptCount val="11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49</c:v>
                </c:pt>
                <c:pt idx="4">
                  <c:v>62</c:v>
                </c:pt>
                <c:pt idx="5">
                  <c:v>69.3</c:v>
                </c:pt>
                <c:pt idx="6">
                  <c:v>80</c:v>
                </c:pt>
                <c:pt idx="7">
                  <c:v>89.4</c:v>
                </c:pt>
                <c:pt idx="8">
                  <c:v>106</c:v>
                </c:pt>
                <c:pt idx="9">
                  <c:v>126</c:v>
                </c:pt>
                <c:pt idx="10">
                  <c:v>139</c:v>
                </c:pt>
              </c:numCache>
            </c:numRef>
          </c:xVal>
          <c:yVal>
            <c:numRef>
              <c:f>'[JLEIC_2017.xlsx]plot 2'!$K$1:$K$11</c:f>
              <c:numCache>
                <c:formatCode>General</c:formatCode>
                <c:ptCount val="11"/>
                <c:pt idx="0">
                  <c:v>2.48</c:v>
                </c:pt>
                <c:pt idx="1">
                  <c:v>6.86</c:v>
                </c:pt>
                <c:pt idx="2">
                  <c:v>16.5</c:v>
                </c:pt>
                <c:pt idx="3">
                  <c:v>32.28</c:v>
                </c:pt>
                <c:pt idx="4">
                  <c:v>43.84</c:v>
                </c:pt>
                <c:pt idx="5">
                  <c:v>47.64</c:v>
                </c:pt>
                <c:pt idx="6">
                  <c:v>44.27</c:v>
                </c:pt>
                <c:pt idx="7">
                  <c:v>36.71</c:v>
                </c:pt>
                <c:pt idx="8">
                  <c:v>18.73</c:v>
                </c:pt>
                <c:pt idx="9">
                  <c:v>8.1300000000000008</c:v>
                </c:pt>
                <c:pt idx="10">
                  <c:v>3.29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020224"/>
        <c:axId val="96998528"/>
      </c:scatterChart>
      <c:valAx>
        <c:axId val="208020224"/>
        <c:scaling>
          <c:orientation val="minMax"/>
          <c:max val="14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96998528"/>
        <c:crosses val="autoZero"/>
        <c:crossBetween val="midCat"/>
      </c:valAx>
      <c:valAx>
        <c:axId val="96998528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0202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490126549363491"/>
          <c:y val="5.6023704699613736E-2"/>
          <c:w val="0.35509873450636503"/>
          <c:h val="0.272874555064178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0.00434</cdr:x>
      <cdr:y>0.0137</cdr:y>
    </cdr:from>
    <cdr:to>
      <cdr:x>0.05488</cdr:x>
      <cdr:y>0.83125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2006017" y="2121451"/>
          <a:ext cx="4547702" cy="45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Luminosity (10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/cm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</a:p>
      </cdr:txBody>
    </cdr:sp>
  </cdr:relSizeAnchor>
  <cdr:relSizeAnchor xmlns:cdr="http://schemas.openxmlformats.org/drawingml/2006/chartDrawing">
    <cdr:from>
      <cdr:x>0.11385</cdr:x>
      <cdr:y>0.93151</cdr:y>
    </cdr:from>
    <cdr:to>
      <cdr:x>0.97413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29832" y="5181600"/>
          <a:ext cx="778137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JLEIC Main Parameters with Strong Electron Cooling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676400"/>
          </a:xfrm>
        </p:spPr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Yuhong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Jan.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3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-p Luminosity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477000"/>
            <a:ext cx="5029200" cy="381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467290"/>
              </p:ext>
            </p:extLst>
          </p:nvPr>
        </p:nvGraphicFramePr>
        <p:xfrm>
          <a:off x="36968" y="838200"/>
          <a:ext cx="9045166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1112520" y="5303520"/>
            <a:ext cx="182880" cy="18288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19400" y="3810000"/>
            <a:ext cx="182880" cy="18288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779520" y="4998720"/>
            <a:ext cx="182880" cy="18288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254823"/>
            <a:ext cx="1524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 GeV x 3 GeV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200400"/>
            <a:ext cx="16002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GeV x 5 GeV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8361" y="4648200"/>
            <a:ext cx="1737360" cy="3108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GeV x 10 GeV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pPr marL="227013" indent="-22701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current baseline and main parameters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Right before the cost review (Jan. 2015)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Lowering cost and technical risk was the main driving force.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Cost optimization measures: 	PEP-II magnets/vacuum chambers</a:t>
            </a:r>
          </a:p>
          <a:p>
            <a:pPr marL="40005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PEP-II RF (both cavities and power sources)</a:t>
            </a:r>
          </a:p>
          <a:p>
            <a:pPr marL="40005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Super-ferric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magnets,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	Eliminating the large booster</a:t>
            </a:r>
          </a:p>
          <a:p>
            <a:pPr marL="40005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(Short ion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for lower energy)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Risk reduction measures: 	Weak cooling (single pass ERL cooler)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30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was compromised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Large electron emittance (large PEP-II dipoles)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Large proton/ion emittance (weak cooling)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emittance:   	up to 4x10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(full acceptance detector), and </a:t>
            </a:r>
          </a:p>
          <a:p>
            <a:pPr marL="40005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8x10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for high luminosity detector</a:t>
            </a:r>
          </a:p>
          <a:p>
            <a:pPr marL="40005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&lt; 10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for any type of detectors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3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/>
          <a:lstStyle/>
          <a:p>
            <a:pPr marL="227013" indent="-227013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EIC science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NSAC LRP completed, NAS review is in progress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Demands higher luminosity (&gt;10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on Day 1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CM energy:    current baseline      up to 63 GeV</a:t>
            </a:r>
          </a:p>
          <a:p>
            <a:pPr marL="40005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    EIC White Paper    up to 100 GeV </a:t>
            </a:r>
          </a:p>
          <a:p>
            <a:pPr marL="40005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eRHIC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(both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-ring &amp; ring-ring) aims for up to 140 GeV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(Can we match it?)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Accelerator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ring study:  evaluation of small emittance design based on new magnets </a:t>
            </a:r>
          </a:p>
          <a:p>
            <a:pPr marL="627063" lvl="1" indent="-227013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ooler studies:   better understanding of transport/manipulation of magnetized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electron beam, cooling ring design  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RF fast kicker:   10-turn developed, 20-turn seems feasible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IR design:  smaller detector spaces:  proton      7/7 m    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3.5/7 m,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                        electron   4.5/4.5 m    3.2/3 m (~1.7 m)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aperture:  good progress and large aperture achieved</a:t>
            </a:r>
          </a:p>
          <a:p>
            <a:pPr marL="627063" lvl="1" indent="-22701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Ion beam formation:   scheme developed,  space charge mitigation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4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 of New Baseline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/>
          <a:lstStyle/>
          <a:p>
            <a:pPr marL="227013" indent="-227013"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electron ring:   new magnets,  same footprint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reaches 12 GeV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69 GeV CM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two optics designs (FODO and TME)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same SR (10 kW/m, ~10MW), twice accelerating cavities</a:t>
            </a:r>
          </a:p>
          <a:p>
            <a:pPr marL="227013" indent="-227013">
              <a:spcBef>
                <a:spcPts val="24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cooling is back:  circulator cooler ring,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1 to 2 A current in cooling channel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  up to 20 circulation,  50 to 100 mA current in ERL</a:t>
            </a:r>
          </a:p>
          <a:p>
            <a:pPr marL="227013" indent="-227013">
              <a:spcBef>
                <a:spcPts val="24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ion current:  500 mA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750 mA    (up to 50% luminosity increase)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(this is very substantial change, seems OK with 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injector/DC cooling, bunched cooling needs study)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24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Smaller beta-star:  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2 cm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1.2 cm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(up to 67% luminosity increase)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eliminating “full-acceptance” and “high luminosity” labels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both detectors for Full-Acceptance” and “High-Luminosity”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5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JLEIC Baseline Parameters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620000" cy="5334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97707"/>
              </p:ext>
            </p:extLst>
          </p:nvPr>
        </p:nvGraphicFramePr>
        <p:xfrm>
          <a:off x="76200" y="975360"/>
          <a:ext cx="8991600" cy="390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/>
                <a:gridCol w="762000"/>
                <a:gridCol w="914400"/>
                <a:gridCol w="990600"/>
                <a:gridCol w="914400"/>
                <a:gridCol w="914400"/>
                <a:gridCol w="996295"/>
                <a:gridCol w="984905"/>
              </a:tblGrid>
              <a:tr h="4400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 energy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21.9 </a:t>
                      </a:r>
                      <a:endParaRPr lang="en-US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low)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44.7 </a:t>
                      </a:r>
                      <a:endParaRPr lang="en-US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medium)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63.3 </a:t>
                      </a:r>
                      <a:endParaRPr lang="en-US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high)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0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energy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220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Collision frequency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MHz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476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476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476/4=119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028">
                <a:tc>
                  <a:txBody>
                    <a:bodyPr/>
                    <a:lstStyle/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Particles per bunch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600" b="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0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current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0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Polarization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0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Bunch length, RMS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0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Norm. </a:t>
                      </a:r>
                      <a:r>
                        <a:rPr lang="en-US" sz="16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emitt</a:t>
                      </a: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 </a:t>
                      </a: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hor./vert.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μ</a:t>
                      </a: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0.3/0.3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24/24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54/10.8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0.9/0.18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432/86.4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0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Horizontal &amp; vertical </a:t>
                      </a:r>
                      <a:r>
                        <a:rPr lang="en-US" sz="1600" b="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13.5/13.5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6/1.2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5.1/1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10.5/2.1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4/0.8</a:t>
                      </a:r>
                    </a:p>
                  </a:txBody>
                  <a:tcPr marL="68580" marR="68580" marT="0" marB="0"/>
                </a:tc>
              </a:tr>
              <a:tr h="220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6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</a:t>
                      </a: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0.092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0.034</a:t>
                      </a:r>
                    </a:p>
                  </a:txBody>
                  <a:tcPr marL="68580" marR="68580" marT="0" marB="0"/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Laslett</a:t>
                      </a: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tune-shift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7x10</a:t>
                      </a:r>
                      <a:r>
                        <a:rPr lang="en-US" sz="1600" b="0" baseline="30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</a:t>
                      </a:r>
                      <a:endParaRPr lang="en-US" sz="1600" b="0" baseline="30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6x10</a:t>
                      </a:r>
                      <a:r>
                        <a:rPr lang="en-US" sz="1600" b="0" baseline="30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</a:t>
                      </a:r>
                      <a:endParaRPr lang="en-US" sz="1600" b="0" baseline="30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0.056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7x10</a:t>
                      </a:r>
                      <a:r>
                        <a:rPr lang="en-US" sz="1600" b="0" baseline="30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</a:t>
                      </a:r>
                      <a:endParaRPr lang="en-US" sz="1600" b="0" baseline="30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7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space, up/down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3.6/7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3.2/3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3.6/7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3.2/3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3.6/7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3.2/3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Hourglass(HG</a:t>
                      </a: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reduction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Luminosity/IP</a:t>
                      </a: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w/HG, </a:t>
                      </a:r>
                      <a:r>
                        <a:rPr lang="en-U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600" b="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600" b="0" baseline="30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6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600" b="0" baseline="30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21.4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42560" y="990600"/>
            <a:ext cx="91440" cy="39319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25640" y="990600"/>
            <a:ext cx="91440" cy="39319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Playing Same Luminosity Tricks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/>
          <a:lstStyle/>
          <a:p>
            <a:pPr marL="227013" indent="-227013">
              <a:spcBef>
                <a:spcPts val="24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JLEIC baseline luminosity peaks around 4 x 100 GeV (40 GeV CM)</a:t>
            </a:r>
          </a:p>
          <a:p>
            <a:pPr marL="227013" indent="-227013">
              <a:spcBef>
                <a:spcPts val="24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 low CM energy 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 both beam energies are low 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Electron: 3~4 GeV,   proton: 30~40 GeV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can deliver high current 3 A or above, 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bunch is limited by space charge effect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the bunch length can hold more charges,  1cm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3cm  3 times q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Stronger hour-glass effect: ~10% loss  ~30% loss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(net gain)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Beam dynamics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beam-beam vs. synch-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betatron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needs study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24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 high CM energy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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both beam energies are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 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Electron: 8~12 GeV,    proton: 100 GeV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Ion space charge is no longer problem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current (bunch charge) is limited by strong SR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the bunch frequency would boost luminosity 	L~n</a:t>
            </a:r>
            <a:r>
              <a:rPr lang="en-US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~ I</a:t>
            </a:r>
            <a:r>
              <a:rPr lang="en-US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/f</a:t>
            </a:r>
            <a:r>
              <a:rPr lang="en-US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requires even higher cooling bunch intensity (average current same) 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emittance increases, to match beam spot at IP, proton emittance can be much large (requiring less cooling)</a:t>
            </a:r>
          </a:p>
        </p:txBody>
      </p:sp>
    </p:spTree>
    <p:extLst>
      <p:ext uri="{BB962C8B-B14F-4D97-AF65-F5344CB8AC3E}">
        <p14:creationId xmlns:p14="http://schemas.microsoft.com/office/powerpoint/2010/main" val="288892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 100 GeV and 140 GeV CM Energy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334000"/>
          </a:xfrm>
        </p:spPr>
        <p:txBody>
          <a:bodyPr/>
          <a:lstStyle/>
          <a:p>
            <a:pPr marL="227013" indent="-227013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upgrade path:   6 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200 GeV proton (69 GeV CM)</a:t>
            </a:r>
          </a:p>
          <a:p>
            <a:pPr marL="227013" indent="-227013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7013" indent="-227013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Question:  can JLEIC reach 140 GeV CM Energy?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Answer:   without upgrade the electron ring and CEBAF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it needs 400 GeV proton to reach 140 GeV CM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It needs 12 T SC magnets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4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JLEIC e-p Luminosity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JLEIC e-p Luminosity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16" y="835937"/>
            <a:ext cx="9143246" cy="556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1080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959</TotalTime>
  <Words>472</Words>
  <Application>Microsoft Office PowerPoint</Application>
  <PresentationFormat>On-screen Show (4:3)</PresentationFormat>
  <Paragraphs>190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JLab_PowerPoint1</vt:lpstr>
      <vt:lpstr>JLEIC Main Parameters with Strong Electron Cooling</vt:lpstr>
      <vt:lpstr>Motivations</vt:lpstr>
      <vt:lpstr>Motivations</vt:lpstr>
      <vt:lpstr>Highlight of New Baseline</vt:lpstr>
      <vt:lpstr>JLEIC Baseline Parameters</vt:lpstr>
      <vt:lpstr>Playing Same Luminosity Tricks</vt:lpstr>
      <vt:lpstr>Upgrade 100 GeV and 140 GeV CM Energy</vt:lpstr>
      <vt:lpstr>JLEIC e-p Luminosity</vt:lpstr>
      <vt:lpstr>JLEIC e-p Luminosity</vt:lpstr>
      <vt:lpstr>PowerPoint Presentation</vt:lpstr>
      <vt:lpstr>e-p Luminosity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Yuhong Zhang</cp:lastModifiedBy>
  <cp:revision>41</cp:revision>
  <dcterms:created xsi:type="dcterms:W3CDTF">2007-06-12T14:12:08Z</dcterms:created>
  <dcterms:modified xsi:type="dcterms:W3CDTF">2017-01-12T19:10:56Z</dcterms:modified>
</cp:coreProperties>
</file>