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271" r:id="rId3"/>
    <p:sldId id="323" r:id="rId4"/>
    <p:sldId id="347" r:id="rId5"/>
    <p:sldId id="324" r:id="rId6"/>
    <p:sldId id="348" r:id="rId7"/>
    <p:sldId id="349" r:id="rId8"/>
    <p:sldId id="350" r:id="rId9"/>
    <p:sldId id="352" r:id="rId10"/>
    <p:sldId id="354" r:id="rId11"/>
    <p:sldId id="356" r:id="rId12"/>
    <p:sldId id="381" r:id="rId13"/>
    <p:sldId id="330" r:id="rId14"/>
    <p:sldId id="358" r:id="rId15"/>
    <p:sldId id="331" r:id="rId16"/>
    <p:sldId id="377" r:id="rId17"/>
    <p:sldId id="365" r:id="rId18"/>
    <p:sldId id="367" r:id="rId19"/>
    <p:sldId id="370" r:id="rId20"/>
    <p:sldId id="371" r:id="rId21"/>
    <p:sldId id="364" r:id="rId22"/>
    <p:sldId id="376" r:id="rId23"/>
    <p:sldId id="373" r:id="rId24"/>
    <p:sldId id="374" r:id="rId25"/>
    <p:sldId id="375" r:id="rId26"/>
    <p:sldId id="359" r:id="rId27"/>
    <p:sldId id="336" r:id="rId28"/>
    <p:sldId id="361" r:id="rId29"/>
    <p:sldId id="362" r:id="rId30"/>
    <p:sldId id="337" r:id="rId31"/>
    <p:sldId id="338" r:id="rId32"/>
    <p:sldId id="363" r:id="rId33"/>
    <p:sldId id="360" r:id="rId34"/>
    <p:sldId id="269" r:id="rId35"/>
    <p:sldId id="285" r:id="rId36"/>
    <p:sldId id="270" r:id="rId37"/>
    <p:sldId id="343" r:id="rId38"/>
    <p:sldId id="382" r:id="rId39"/>
    <p:sldId id="379" r:id="rId40"/>
    <p:sldId id="380" r:id="rId41"/>
    <p:sldId id="378" r:id="rId42"/>
    <p:sldId id="346" r:id="rId43"/>
  </p:sldIdLst>
  <p:sldSz cx="9144000" cy="6858000" type="screen4x3"/>
  <p:notesSz cx="6858000" cy="91440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6E9FA"/>
    <a:srgbClr val="00BA00"/>
    <a:srgbClr val="FF87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99" autoAdjust="0"/>
  </p:normalViewPr>
  <p:slideViewPr>
    <p:cSldViewPr snapToGrid="0" snapToObjects="1">
      <p:cViewPr varScale="1">
        <p:scale>
          <a:sx n="95" d="100"/>
          <a:sy n="95" d="100"/>
        </p:scale>
        <p:origin x="-114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tags" Target="tags/tag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82D9C1-6267-1941-937F-9E1B82B0FCB9}" type="datetime1">
              <a:rPr lang="en-US" smtClean="0"/>
              <a:t>9/28/16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95E516-461C-DC4F-8A83-5692613E1F28}" type="slidenum">
              <a:rPr lang="en-US" smtClean="0"/>
              <a:t>‹#›</a:t>
            </a:fld>
            <a:endParaRPr lang="en-US"/>
          </a:p>
        </p:txBody>
      </p:sp>
    </p:spTree>
    <p:extLst>
      <p:ext uri="{BB962C8B-B14F-4D97-AF65-F5344CB8AC3E}">
        <p14:creationId xmlns:p14="http://schemas.microsoft.com/office/powerpoint/2010/main" val="7894771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6D4D17-6B9D-E742-ACB8-3D8C93955796}" type="datetime1">
              <a:rPr lang="en-US" smtClean="0"/>
              <a:t>9/28/16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D951C6-35CE-6D4C-BCD4-3069C9A4FC75}" type="slidenum">
              <a:rPr lang="en-US" smtClean="0"/>
              <a:t>‹#›</a:t>
            </a:fld>
            <a:endParaRPr lang="en-US"/>
          </a:p>
        </p:txBody>
      </p:sp>
    </p:spTree>
    <p:extLst>
      <p:ext uri="{BB962C8B-B14F-4D97-AF65-F5344CB8AC3E}">
        <p14:creationId xmlns:p14="http://schemas.microsoft.com/office/powerpoint/2010/main" val="21386525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D951C6-35CE-6D4C-BCD4-3069C9A4FC75}" type="slidenum">
              <a:rPr lang="en-US" smtClean="0"/>
              <a:t>1</a:t>
            </a:fld>
            <a:endParaRPr lang="en-US"/>
          </a:p>
        </p:txBody>
      </p:sp>
    </p:spTree>
    <p:extLst>
      <p:ext uri="{BB962C8B-B14F-4D97-AF65-F5344CB8AC3E}">
        <p14:creationId xmlns:p14="http://schemas.microsoft.com/office/powerpoint/2010/main" val="20372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dipoles in the 1</a:t>
            </a:r>
            <a:r>
              <a:rPr lang="en-US" baseline="30000" dirty="0" smtClean="0"/>
              <a:t>st</a:t>
            </a:r>
            <a:r>
              <a:rPr lang="en-US" dirty="0" smtClean="0"/>
              <a:t> and 3</a:t>
            </a:r>
            <a:r>
              <a:rPr lang="en-US" baseline="30000" dirty="0" smtClean="0"/>
              <a:t>rd</a:t>
            </a:r>
            <a:r>
              <a:rPr lang="en-US" dirty="0" smtClean="0"/>
              <a:t> arcs</a:t>
            </a:r>
          </a:p>
          <a:p>
            <a:r>
              <a:rPr lang="en-US" dirty="0" smtClean="0"/>
              <a:t>4 dipoles in the 2</a:t>
            </a:r>
            <a:r>
              <a:rPr lang="en-US" baseline="30000" dirty="0" smtClean="0"/>
              <a:t>nd</a:t>
            </a:r>
            <a:r>
              <a:rPr lang="en-US" dirty="0" smtClean="0"/>
              <a:t> and 4</a:t>
            </a:r>
            <a:r>
              <a:rPr lang="en-US" baseline="30000" dirty="0" smtClean="0"/>
              <a:t>th</a:t>
            </a:r>
            <a:r>
              <a:rPr lang="en-US" dirty="0" smtClean="0"/>
              <a:t> arcs</a:t>
            </a:r>
          </a:p>
          <a:p>
            <a:r>
              <a:rPr lang="en-US" dirty="0" smtClean="0"/>
              <a:t>total 24 dipoles</a:t>
            </a:r>
            <a:endParaRPr lang="en-US" dirty="0"/>
          </a:p>
        </p:txBody>
      </p:sp>
      <p:sp>
        <p:nvSpPr>
          <p:cNvPr id="4" name="Slide Number Placeholder 3"/>
          <p:cNvSpPr>
            <a:spLocks noGrp="1"/>
          </p:cNvSpPr>
          <p:nvPr>
            <p:ph type="sldNum" sz="quarter" idx="10"/>
          </p:nvPr>
        </p:nvSpPr>
        <p:spPr/>
        <p:txBody>
          <a:bodyPr/>
          <a:lstStyle/>
          <a:p>
            <a:fld id="{4BA6D72E-006D-B649-ACCE-798E5A0E0F03}" type="slidenum">
              <a:rPr lang="en-US" smtClean="0"/>
              <a:t>6</a:t>
            </a:fld>
            <a:endParaRPr lang="en-US"/>
          </a:p>
        </p:txBody>
      </p:sp>
    </p:spTree>
    <p:extLst>
      <p:ext uri="{BB962C8B-B14F-4D97-AF65-F5344CB8AC3E}">
        <p14:creationId xmlns:p14="http://schemas.microsoft.com/office/powerpoint/2010/main" val="152747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ECDB7F-866F-AE47-B704-B7E541F74B59}" type="datetime1">
              <a:rPr lang="en-US" smtClean="0"/>
              <a:t>9/28/16</a:t>
            </a:fld>
            <a:endParaRPr lang="en-US"/>
          </a:p>
        </p:txBody>
      </p:sp>
      <p:sp>
        <p:nvSpPr>
          <p:cNvPr id="5" name="Footer Placeholder 4"/>
          <p:cNvSpPr>
            <a:spLocks noGrp="1"/>
          </p:cNvSpPr>
          <p:nvPr>
            <p:ph type="ftr" sz="quarter" idx="11"/>
          </p:nvPr>
        </p:nvSpPr>
        <p:spPr/>
        <p:txBody>
          <a:bodyPr/>
          <a:lstStyle/>
          <a:p>
            <a:r>
              <a:rPr lang="en-US" smtClean="0"/>
              <a:t>WEA2CO04</a:t>
            </a:r>
            <a:endParaRPr lang="en-US"/>
          </a:p>
        </p:txBody>
      </p:sp>
      <p:sp>
        <p:nvSpPr>
          <p:cNvPr id="6" name="Slide Number Placeholder 5"/>
          <p:cNvSpPr>
            <a:spLocks noGrp="1"/>
          </p:cNvSpPr>
          <p:nvPr>
            <p:ph type="sldNum" sz="quarter" idx="12"/>
          </p:nvPr>
        </p:nvSpPr>
        <p:spPr/>
        <p:txBody>
          <a:bodyPr/>
          <a:lstStyle/>
          <a:p>
            <a:fld id="{A102D57A-2E2E-0E4C-A462-919880C8F3C0}" type="slidenum">
              <a:rPr lang="en-US" smtClean="0"/>
              <a:t>‹#›</a:t>
            </a:fld>
            <a:endParaRPr lang="en-US"/>
          </a:p>
        </p:txBody>
      </p:sp>
    </p:spTree>
    <p:extLst>
      <p:ext uri="{BB962C8B-B14F-4D97-AF65-F5344CB8AC3E}">
        <p14:creationId xmlns:p14="http://schemas.microsoft.com/office/powerpoint/2010/main" val="3496531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A5AF8-F35D-4E4E-8E8A-2EA5F365B25B}" type="datetime1">
              <a:rPr lang="en-US" smtClean="0"/>
              <a:t>9/28/16</a:t>
            </a:fld>
            <a:endParaRPr lang="en-US"/>
          </a:p>
        </p:txBody>
      </p:sp>
      <p:sp>
        <p:nvSpPr>
          <p:cNvPr id="5" name="Footer Placeholder 4"/>
          <p:cNvSpPr>
            <a:spLocks noGrp="1"/>
          </p:cNvSpPr>
          <p:nvPr>
            <p:ph type="ftr" sz="quarter" idx="11"/>
          </p:nvPr>
        </p:nvSpPr>
        <p:spPr/>
        <p:txBody>
          <a:bodyPr/>
          <a:lstStyle/>
          <a:p>
            <a:r>
              <a:rPr lang="en-US" smtClean="0"/>
              <a:t>WEA2CO04</a:t>
            </a:r>
            <a:endParaRPr lang="en-US"/>
          </a:p>
        </p:txBody>
      </p:sp>
      <p:sp>
        <p:nvSpPr>
          <p:cNvPr id="6" name="Slide Number Placeholder 5"/>
          <p:cNvSpPr>
            <a:spLocks noGrp="1"/>
          </p:cNvSpPr>
          <p:nvPr>
            <p:ph type="sldNum" sz="quarter" idx="12"/>
          </p:nvPr>
        </p:nvSpPr>
        <p:spPr/>
        <p:txBody>
          <a:bodyPr/>
          <a:lstStyle/>
          <a:p>
            <a:fld id="{A102D57A-2E2E-0E4C-A462-919880C8F3C0}" type="slidenum">
              <a:rPr lang="en-US" smtClean="0"/>
              <a:t>‹#›</a:t>
            </a:fld>
            <a:endParaRPr lang="en-US"/>
          </a:p>
        </p:txBody>
      </p:sp>
    </p:spTree>
    <p:extLst>
      <p:ext uri="{BB962C8B-B14F-4D97-AF65-F5344CB8AC3E}">
        <p14:creationId xmlns:p14="http://schemas.microsoft.com/office/powerpoint/2010/main" val="3276442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0CB39-DE90-AC46-9AB5-1EBFC5103D17}" type="datetime1">
              <a:rPr lang="en-US" smtClean="0"/>
              <a:t>9/28/16</a:t>
            </a:fld>
            <a:endParaRPr lang="en-US"/>
          </a:p>
        </p:txBody>
      </p:sp>
      <p:sp>
        <p:nvSpPr>
          <p:cNvPr id="5" name="Footer Placeholder 4"/>
          <p:cNvSpPr>
            <a:spLocks noGrp="1"/>
          </p:cNvSpPr>
          <p:nvPr>
            <p:ph type="ftr" sz="quarter" idx="11"/>
          </p:nvPr>
        </p:nvSpPr>
        <p:spPr/>
        <p:txBody>
          <a:bodyPr/>
          <a:lstStyle/>
          <a:p>
            <a:r>
              <a:rPr lang="en-US" smtClean="0"/>
              <a:t>WEA2CO04</a:t>
            </a:r>
            <a:endParaRPr lang="en-US"/>
          </a:p>
        </p:txBody>
      </p:sp>
      <p:sp>
        <p:nvSpPr>
          <p:cNvPr id="6" name="Slide Number Placeholder 5"/>
          <p:cNvSpPr>
            <a:spLocks noGrp="1"/>
          </p:cNvSpPr>
          <p:nvPr>
            <p:ph type="sldNum" sz="quarter" idx="12"/>
          </p:nvPr>
        </p:nvSpPr>
        <p:spPr/>
        <p:txBody>
          <a:bodyPr/>
          <a:lstStyle/>
          <a:p>
            <a:fld id="{A102D57A-2E2E-0E4C-A462-919880C8F3C0}" type="slidenum">
              <a:rPr lang="en-US" smtClean="0"/>
              <a:t>‹#›</a:t>
            </a:fld>
            <a:endParaRPr lang="en-US"/>
          </a:p>
        </p:txBody>
      </p:sp>
    </p:spTree>
    <p:extLst>
      <p:ext uri="{BB962C8B-B14F-4D97-AF65-F5344CB8AC3E}">
        <p14:creationId xmlns:p14="http://schemas.microsoft.com/office/powerpoint/2010/main" val="292135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584557-10DC-7245-AC84-2CD0F6C98FBF}" type="datetime1">
              <a:rPr lang="en-US" smtClean="0"/>
              <a:t>9/28/16</a:t>
            </a:fld>
            <a:endParaRPr lang="en-US"/>
          </a:p>
        </p:txBody>
      </p:sp>
      <p:sp>
        <p:nvSpPr>
          <p:cNvPr id="5" name="Footer Placeholder 4"/>
          <p:cNvSpPr>
            <a:spLocks noGrp="1"/>
          </p:cNvSpPr>
          <p:nvPr>
            <p:ph type="ftr" sz="quarter" idx="11"/>
          </p:nvPr>
        </p:nvSpPr>
        <p:spPr/>
        <p:txBody>
          <a:bodyPr/>
          <a:lstStyle/>
          <a:p>
            <a:r>
              <a:rPr lang="en-US" smtClean="0"/>
              <a:t>WEA2CO04</a:t>
            </a:r>
            <a:endParaRPr lang="en-US"/>
          </a:p>
        </p:txBody>
      </p:sp>
      <p:sp>
        <p:nvSpPr>
          <p:cNvPr id="6" name="Slide Number Placeholder 5"/>
          <p:cNvSpPr>
            <a:spLocks noGrp="1"/>
          </p:cNvSpPr>
          <p:nvPr>
            <p:ph type="sldNum" sz="quarter" idx="12"/>
          </p:nvPr>
        </p:nvSpPr>
        <p:spPr/>
        <p:txBody>
          <a:bodyPr/>
          <a:lstStyle/>
          <a:p>
            <a:fld id="{A102D57A-2E2E-0E4C-A462-919880C8F3C0}" type="slidenum">
              <a:rPr lang="en-US" smtClean="0"/>
              <a:t>‹#›</a:t>
            </a:fld>
            <a:endParaRPr lang="en-US"/>
          </a:p>
        </p:txBody>
      </p:sp>
    </p:spTree>
    <p:extLst>
      <p:ext uri="{BB962C8B-B14F-4D97-AF65-F5344CB8AC3E}">
        <p14:creationId xmlns:p14="http://schemas.microsoft.com/office/powerpoint/2010/main" val="2840662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DDDA0E-83FC-9346-BD46-A6F5E9846671}" type="datetime1">
              <a:rPr lang="en-US" smtClean="0"/>
              <a:t>9/28/16</a:t>
            </a:fld>
            <a:endParaRPr lang="en-US"/>
          </a:p>
        </p:txBody>
      </p:sp>
      <p:sp>
        <p:nvSpPr>
          <p:cNvPr id="5" name="Footer Placeholder 4"/>
          <p:cNvSpPr>
            <a:spLocks noGrp="1"/>
          </p:cNvSpPr>
          <p:nvPr>
            <p:ph type="ftr" sz="quarter" idx="11"/>
          </p:nvPr>
        </p:nvSpPr>
        <p:spPr/>
        <p:txBody>
          <a:bodyPr/>
          <a:lstStyle/>
          <a:p>
            <a:r>
              <a:rPr lang="en-US" smtClean="0"/>
              <a:t>WEA2CO04</a:t>
            </a:r>
            <a:endParaRPr lang="en-US"/>
          </a:p>
        </p:txBody>
      </p:sp>
      <p:sp>
        <p:nvSpPr>
          <p:cNvPr id="6" name="Slide Number Placeholder 5"/>
          <p:cNvSpPr>
            <a:spLocks noGrp="1"/>
          </p:cNvSpPr>
          <p:nvPr>
            <p:ph type="sldNum" sz="quarter" idx="12"/>
          </p:nvPr>
        </p:nvSpPr>
        <p:spPr/>
        <p:txBody>
          <a:bodyPr/>
          <a:lstStyle/>
          <a:p>
            <a:fld id="{A102D57A-2E2E-0E4C-A462-919880C8F3C0}" type="slidenum">
              <a:rPr lang="en-US" smtClean="0"/>
              <a:t>‹#›</a:t>
            </a:fld>
            <a:endParaRPr lang="en-US"/>
          </a:p>
        </p:txBody>
      </p:sp>
    </p:spTree>
    <p:extLst>
      <p:ext uri="{BB962C8B-B14F-4D97-AF65-F5344CB8AC3E}">
        <p14:creationId xmlns:p14="http://schemas.microsoft.com/office/powerpoint/2010/main" val="1506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A0F736-9AE6-A444-9185-35F93DF9F518}" type="datetime1">
              <a:rPr lang="en-US" smtClean="0"/>
              <a:t>9/28/16</a:t>
            </a:fld>
            <a:endParaRPr lang="en-US"/>
          </a:p>
        </p:txBody>
      </p:sp>
      <p:sp>
        <p:nvSpPr>
          <p:cNvPr id="6" name="Footer Placeholder 5"/>
          <p:cNvSpPr>
            <a:spLocks noGrp="1"/>
          </p:cNvSpPr>
          <p:nvPr>
            <p:ph type="ftr" sz="quarter" idx="11"/>
          </p:nvPr>
        </p:nvSpPr>
        <p:spPr/>
        <p:txBody>
          <a:bodyPr/>
          <a:lstStyle/>
          <a:p>
            <a:r>
              <a:rPr lang="en-US" smtClean="0"/>
              <a:t>WEA2CO04</a:t>
            </a:r>
            <a:endParaRPr lang="en-US"/>
          </a:p>
        </p:txBody>
      </p:sp>
      <p:sp>
        <p:nvSpPr>
          <p:cNvPr id="7" name="Slide Number Placeholder 6"/>
          <p:cNvSpPr>
            <a:spLocks noGrp="1"/>
          </p:cNvSpPr>
          <p:nvPr>
            <p:ph type="sldNum" sz="quarter" idx="12"/>
          </p:nvPr>
        </p:nvSpPr>
        <p:spPr/>
        <p:txBody>
          <a:bodyPr/>
          <a:lstStyle/>
          <a:p>
            <a:fld id="{A102D57A-2E2E-0E4C-A462-919880C8F3C0}" type="slidenum">
              <a:rPr lang="en-US" smtClean="0"/>
              <a:t>‹#›</a:t>
            </a:fld>
            <a:endParaRPr lang="en-US"/>
          </a:p>
        </p:txBody>
      </p:sp>
    </p:spTree>
    <p:extLst>
      <p:ext uri="{BB962C8B-B14F-4D97-AF65-F5344CB8AC3E}">
        <p14:creationId xmlns:p14="http://schemas.microsoft.com/office/powerpoint/2010/main" val="3018258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6C9A02-FC08-0A47-8C51-66F4522EABF0}" type="datetime1">
              <a:rPr lang="en-US" smtClean="0"/>
              <a:t>9/28/16</a:t>
            </a:fld>
            <a:endParaRPr lang="en-US"/>
          </a:p>
        </p:txBody>
      </p:sp>
      <p:sp>
        <p:nvSpPr>
          <p:cNvPr id="8" name="Footer Placeholder 7"/>
          <p:cNvSpPr>
            <a:spLocks noGrp="1"/>
          </p:cNvSpPr>
          <p:nvPr>
            <p:ph type="ftr" sz="quarter" idx="11"/>
          </p:nvPr>
        </p:nvSpPr>
        <p:spPr/>
        <p:txBody>
          <a:bodyPr/>
          <a:lstStyle/>
          <a:p>
            <a:r>
              <a:rPr lang="en-US" smtClean="0"/>
              <a:t>WEA2CO04</a:t>
            </a:r>
            <a:endParaRPr lang="en-US"/>
          </a:p>
        </p:txBody>
      </p:sp>
      <p:sp>
        <p:nvSpPr>
          <p:cNvPr id="9" name="Slide Number Placeholder 8"/>
          <p:cNvSpPr>
            <a:spLocks noGrp="1"/>
          </p:cNvSpPr>
          <p:nvPr>
            <p:ph type="sldNum" sz="quarter" idx="12"/>
          </p:nvPr>
        </p:nvSpPr>
        <p:spPr/>
        <p:txBody>
          <a:bodyPr/>
          <a:lstStyle/>
          <a:p>
            <a:fld id="{A102D57A-2E2E-0E4C-A462-919880C8F3C0}" type="slidenum">
              <a:rPr lang="en-US" smtClean="0"/>
              <a:t>‹#›</a:t>
            </a:fld>
            <a:endParaRPr lang="en-US"/>
          </a:p>
        </p:txBody>
      </p:sp>
    </p:spTree>
    <p:extLst>
      <p:ext uri="{BB962C8B-B14F-4D97-AF65-F5344CB8AC3E}">
        <p14:creationId xmlns:p14="http://schemas.microsoft.com/office/powerpoint/2010/main" val="211009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C1C02B-8E88-E041-9834-F9DBA1DF74FC}" type="datetime1">
              <a:rPr lang="en-US" smtClean="0"/>
              <a:t>9/28/16</a:t>
            </a:fld>
            <a:endParaRPr lang="en-US"/>
          </a:p>
        </p:txBody>
      </p:sp>
      <p:sp>
        <p:nvSpPr>
          <p:cNvPr id="4" name="Footer Placeholder 3"/>
          <p:cNvSpPr>
            <a:spLocks noGrp="1"/>
          </p:cNvSpPr>
          <p:nvPr>
            <p:ph type="ftr" sz="quarter" idx="11"/>
          </p:nvPr>
        </p:nvSpPr>
        <p:spPr/>
        <p:txBody>
          <a:bodyPr/>
          <a:lstStyle/>
          <a:p>
            <a:r>
              <a:rPr lang="en-US" smtClean="0"/>
              <a:t>WEA2CO04</a:t>
            </a:r>
            <a:endParaRPr lang="en-US"/>
          </a:p>
        </p:txBody>
      </p:sp>
      <p:sp>
        <p:nvSpPr>
          <p:cNvPr id="5" name="Slide Number Placeholder 4"/>
          <p:cNvSpPr>
            <a:spLocks noGrp="1"/>
          </p:cNvSpPr>
          <p:nvPr>
            <p:ph type="sldNum" sz="quarter" idx="12"/>
          </p:nvPr>
        </p:nvSpPr>
        <p:spPr/>
        <p:txBody>
          <a:bodyPr/>
          <a:lstStyle/>
          <a:p>
            <a:fld id="{A102D57A-2E2E-0E4C-A462-919880C8F3C0}" type="slidenum">
              <a:rPr lang="en-US" smtClean="0"/>
              <a:t>‹#›</a:t>
            </a:fld>
            <a:endParaRPr lang="en-US"/>
          </a:p>
        </p:txBody>
      </p:sp>
    </p:spTree>
    <p:extLst>
      <p:ext uri="{BB962C8B-B14F-4D97-AF65-F5344CB8AC3E}">
        <p14:creationId xmlns:p14="http://schemas.microsoft.com/office/powerpoint/2010/main" val="229072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866DE-B865-2F41-BAEA-9413DFDDCAAA}" type="datetime1">
              <a:rPr lang="en-US" smtClean="0"/>
              <a:t>9/28/16</a:t>
            </a:fld>
            <a:endParaRPr lang="en-US"/>
          </a:p>
        </p:txBody>
      </p:sp>
      <p:sp>
        <p:nvSpPr>
          <p:cNvPr id="3" name="Footer Placeholder 2"/>
          <p:cNvSpPr>
            <a:spLocks noGrp="1"/>
          </p:cNvSpPr>
          <p:nvPr>
            <p:ph type="ftr" sz="quarter" idx="11"/>
          </p:nvPr>
        </p:nvSpPr>
        <p:spPr/>
        <p:txBody>
          <a:bodyPr/>
          <a:lstStyle/>
          <a:p>
            <a:r>
              <a:rPr lang="en-US" smtClean="0"/>
              <a:t>WEA2CO04</a:t>
            </a:r>
            <a:endParaRPr lang="en-US"/>
          </a:p>
        </p:txBody>
      </p:sp>
      <p:sp>
        <p:nvSpPr>
          <p:cNvPr id="4" name="Slide Number Placeholder 3"/>
          <p:cNvSpPr>
            <a:spLocks noGrp="1"/>
          </p:cNvSpPr>
          <p:nvPr>
            <p:ph type="sldNum" sz="quarter" idx="12"/>
          </p:nvPr>
        </p:nvSpPr>
        <p:spPr/>
        <p:txBody>
          <a:bodyPr/>
          <a:lstStyle/>
          <a:p>
            <a:fld id="{A102D57A-2E2E-0E4C-A462-919880C8F3C0}" type="slidenum">
              <a:rPr lang="en-US" smtClean="0"/>
              <a:t>‹#›</a:t>
            </a:fld>
            <a:endParaRPr lang="en-US"/>
          </a:p>
        </p:txBody>
      </p:sp>
    </p:spTree>
    <p:extLst>
      <p:ext uri="{BB962C8B-B14F-4D97-AF65-F5344CB8AC3E}">
        <p14:creationId xmlns:p14="http://schemas.microsoft.com/office/powerpoint/2010/main" val="205251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7741F3-E418-AB4A-890D-F545F90105FF}" type="datetime1">
              <a:rPr lang="en-US" smtClean="0"/>
              <a:t>9/28/16</a:t>
            </a:fld>
            <a:endParaRPr lang="en-US"/>
          </a:p>
        </p:txBody>
      </p:sp>
      <p:sp>
        <p:nvSpPr>
          <p:cNvPr id="6" name="Footer Placeholder 5"/>
          <p:cNvSpPr>
            <a:spLocks noGrp="1"/>
          </p:cNvSpPr>
          <p:nvPr>
            <p:ph type="ftr" sz="quarter" idx="11"/>
          </p:nvPr>
        </p:nvSpPr>
        <p:spPr/>
        <p:txBody>
          <a:bodyPr/>
          <a:lstStyle/>
          <a:p>
            <a:r>
              <a:rPr lang="en-US" smtClean="0"/>
              <a:t>WEA2CO04</a:t>
            </a:r>
            <a:endParaRPr lang="en-US"/>
          </a:p>
        </p:txBody>
      </p:sp>
      <p:sp>
        <p:nvSpPr>
          <p:cNvPr id="7" name="Slide Number Placeholder 6"/>
          <p:cNvSpPr>
            <a:spLocks noGrp="1"/>
          </p:cNvSpPr>
          <p:nvPr>
            <p:ph type="sldNum" sz="quarter" idx="12"/>
          </p:nvPr>
        </p:nvSpPr>
        <p:spPr/>
        <p:txBody>
          <a:bodyPr/>
          <a:lstStyle/>
          <a:p>
            <a:fld id="{A102D57A-2E2E-0E4C-A462-919880C8F3C0}" type="slidenum">
              <a:rPr lang="en-US" smtClean="0"/>
              <a:t>‹#›</a:t>
            </a:fld>
            <a:endParaRPr lang="en-US"/>
          </a:p>
        </p:txBody>
      </p:sp>
    </p:spTree>
    <p:extLst>
      <p:ext uri="{BB962C8B-B14F-4D97-AF65-F5344CB8AC3E}">
        <p14:creationId xmlns:p14="http://schemas.microsoft.com/office/powerpoint/2010/main" val="2766344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6A432-474B-6B42-8ADA-793BAC9EBCDF}" type="datetime1">
              <a:rPr lang="en-US" smtClean="0"/>
              <a:t>9/28/16</a:t>
            </a:fld>
            <a:endParaRPr lang="en-US"/>
          </a:p>
        </p:txBody>
      </p:sp>
      <p:sp>
        <p:nvSpPr>
          <p:cNvPr id="6" name="Footer Placeholder 5"/>
          <p:cNvSpPr>
            <a:spLocks noGrp="1"/>
          </p:cNvSpPr>
          <p:nvPr>
            <p:ph type="ftr" sz="quarter" idx="11"/>
          </p:nvPr>
        </p:nvSpPr>
        <p:spPr/>
        <p:txBody>
          <a:bodyPr/>
          <a:lstStyle/>
          <a:p>
            <a:r>
              <a:rPr lang="en-US" smtClean="0"/>
              <a:t>WEA2CO04</a:t>
            </a:r>
            <a:endParaRPr lang="en-US"/>
          </a:p>
        </p:txBody>
      </p:sp>
      <p:sp>
        <p:nvSpPr>
          <p:cNvPr id="7" name="Slide Number Placeholder 6"/>
          <p:cNvSpPr>
            <a:spLocks noGrp="1"/>
          </p:cNvSpPr>
          <p:nvPr>
            <p:ph type="sldNum" sz="quarter" idx="12"/>
          </p:nvPr>
        </p:nvSpPr>
        <p:spPr/>
        <p:txBody>
          <a:bodyPr/>
          <a:lstStyle/>
          <a:p>
            <a:fld id="{A102D57A-2E2E-0E4C-A462-919880C8F3C0}" type="slidenum">
              <a:rPr lang="en-US" smtClean="0"/>
              <a:t>‹#›</a:t>
            </a:fld>
            <a:endParaRPr lang="en-US"/>
          </a:p>
        </p:txBody>
      </p:sp>
    </p:spTree>
    <p:extLst>
      <p:ext uri="{BB962C8B-B14F-4D97-AF65-F5344CB8AC3E}">
        <p14:creationId xmlns:p14="http://schemas.microsoft.com/office/powerpoint/2010/main" val="26810293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CAE82-6620-8042-9F89-20E1B73B1583}" type="datetime1">
              <a:rPr lang="en-US" smtClean="0"/>
              <a:t>9/28/16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WEA2CO04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2D57A-2E2E-0E4C-A462-919880C8F3C0}" type="slidenum">
              <a:rPr lang="en-US" smtClean="0"/>
              <a:t>‹#›</a:t>
            </a:fld>
            <a:endParaRPr lang="en-US"/>
          </a:p>
        </p:txBody>
      </p:sp>
    </p:spTree>
    <p:extLst>
      <p:ext uri="{BB962C8B-B14F-4D97-AF65-F5344CB8AC3E}">
        <p14:creationId xmlns:p14="http://schemas.microsoft.com/office/powerpoint/2010/main" val="2024939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2.emf"/><Relationship Id="rId6"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2.emf"/><Relationship Id="rId6"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5" Type="http://schemas.openxmlformats.org/officeDocument/2006/relationships/image" Target="../media/image2.emf"/><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tags" Target="../tags/tag2.xml"/><Relationship Id="rId2"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slideLayout" Target="../slideLayouts/slideLayout2.xml"/><Relationship Id="rId5" Type="http://schemas.openxmlformats.org/officeDocument/2006/relationships/image" Target="../media/image1.png"/><Relationship Id="rId6" Type="http://schemas.openxmlformats.org/officeDocument/2006/relationships/image" Target="../media/image2.emf"/><Relationship Id="rId7" Type="http://schemas.openxmlformats.org/officeDocument/2006/relationships/image" Target="../media/image14.png"/><Relationship Id="rId8" Type="http://schemas.openxmlformats.org/officeDocument/2006/relationships/image" Target="../media/image16.emf"/><Relationship Id="rId9" Type="http://schemas.openxmlformats.org/officeDocument/2006/relationships/image" Target="../media/image17.png"/><Relationship Id="rId10" Type="http://schemas.openxmlformats.org/officeDocument/2006/relationships/image" Target="../media/image15.png"/><Relationship Id="rId1" Type="http://schemas.openxmlformats.org/officeDocument/2006/relationships/tags" Target="../tags/tag4.xml"/><Relationship Id="rId2"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5" Type="http://schemas.openxmlformats.org/officeDocument/2006/relationships/image" Target="../media/image2.emf"/><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tags" Target="../tags/tag7.xml"/><Relationship Id="rId2" Type="http://schemas.openxmlformats.org/officeDocument/2006/relationships/tags" Target="../tags/tag8.xml"/></Relationships>
</file>

<file path=ppt/slides/_rels/slide19.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Layout" Target="../slideLayouts/slideLayout2.xml"/><Relationship Id="rId5" Type="http://schemas.openxmlformats.org/officeDocument/2006/relationships/image" Target="../media/image1.png"/><Relationship Id="rId6" Type="http://schemas.openxmlformats.org/officeDocument/2006/relationships/image" Target="../media/image2.emf"/><Relationship Id="rId7" Type="http://schemas.openxmlformats.org/officeDocument/2006/relationships/image" Target="../media/image20.png"/><Relationship Id="rId8" Type="http://schemas.openxmlformats.org/officeDocument/2006/relationships/image" Target="../media/image18.png"/><Relationship Id="rId9" Type="http://schemas.openxmlformats.org/officeDocument/2006/relationships/image" Target="../media/image19.png"/><Relationship Id="rId1" Type="http://schemas.openxmlformats.org/officeDocument/2006/relationships/tags" Target="../tags/tag9.xml"/><Relationship Id="rId2" Type="http://schemas.openxmlformats.org/officeDocument/2006/relationships/tags" Target="../tags/tag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emf"/></Relationships>
</file>

<file path=ppt/slides/_rels/slide20.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19.png"/><Relationship Id="rId13" Type="http://schemas.openxmlformats.org/officeDocument/2006/relationships/image" Target="../media/image20.png"/><Relationship Id="rId1" Type="http://schemas.openxmlformats.org/officeDocument/2006/relationships/tags" Target="../tags/tag12.xml"/><Relationship Id="rId2" Type="http://schemas.openxmlformats.org/officeDocument/2006/relationships/tags" Target="../tags/tag13.xml"/><Relationship Id="rId3" Type="http://schemas.openxmlformats.org/officeDocument/2006/relationships/tags" Target="../tags/tag14.xml"/><Relationship Id="rId4" Type="http://schemas.openxmlformats.org/officeDocument/2006/relationships/tags" Target="../tags/tag15.xml"/><Relationship Id="rId5" Type="http://schemas.openxmlformats.org/officeDocument/2006/relationships/tags" Target="../tags/tag16.xml"/><Relationship Id="rId6" Type="http://schemas.openxmlformats.org/officeDocument/2006/relationships/slideLayout" Target="../slideLayouts/slideLayout2.xml"/><Relationship Id="rId7" Type="http://schemas.openxmlformats.org/officeDocument/2006/relationships/image" Target="../media/image1.png"/><Relationship Id="rId8" Type="http://schemas.openxmlformats.org/officeDocument/2006/relationships/image" Target="../media/image2.emf"/><Relationship Id="rId9" Type="http://schemas.openxmlformats.org/officeDocument/2006/relationships/image" Target="../media/image18.png"/><Relationship Id="rId10"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tags" Target="../tags/tag19.xml"/><Relationship Id="rId4" Type="http://schemas.openxmlformats.org/officeDocument/2006/relationships/tags" Target="../tags/tag20.xml"/><Relationship Id="rId5" Type="http://schemas.openxmlformats.org/officeDocument/2006/relationships/slideLayout" Target="../slideLayouts/slideLayout2.xml"/><Relationship Id="rId6" Type="http://schemas.openxmlformats.org/officeDocument/2006/relationships/image" Target="../media/image1.png"/><Relationship Id="rId7" Type="http://schemas.openxmlformats.org/officeDocument/2006/relationships/image" Target="../media/image2.emf"/><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 Id="rId11" Type="http://schemas.openxmlformats.org/officeDocument/2006/relationships/image" Target="../media/image26.png"/><Relationship Id="rId1" Type="http://schemas.openxmlformats.org/officeDocument/2006/relationships/tags" Target="../tags/tag17.xml"/><Relationship Id="rId2"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slideLayout" Target="../slideLayouts/slideLayout2.xml"/><Relationship Id="rId5" Type="http://schemas.openxmlformats.org/officeDocument/2006/relationships/image" Target="../media/image1.png"/><Relationship Id="rId6" Type="http://schemas.openxmlformats.org/officeDocument/2006/relationships/image" Target="../media/image2.emf"/><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 Type="http://schemas.openxmlformats.org/officeDocument/2006/relationships/tags" Target="../tags/tag21.xml"/><Relationship Id="rId2"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tags" Target="../tags/tag26.xml"/><Relationship Id="rId4" Type="http://schemas.openxmlformats.org/officeDocument/2006/relationships/slideLayout" Target="../slideLayouts/slideLayout2.xml"/><Relationship Id="rId5" Type="http://schemas.openxmlformats.org/officeDocument/2006/relationships/image" Target="../media/image1.png"/><Relationship Id="rId6" Type="http://schemas.openxmlformats.org/officeDocument/2006/relationships/image" Target="../media/image2.emf"/><Relationship Id="rId7" Type="http://schemas.openxmlformats.org/officeDocument/2006/relationships/image" Target="../media/image30.pn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tags" Target="../tags/tag24.xml"/><Relationship Id="rId2" Type="http://schemas.openxmlformats.org/officeDocument/2006/relationships/tags" Target="../tags/tag25.xml"/></Relationships>
</file>

<file path=ppt/slides/_rels/slide24.xml.rels><?xml version="1.0" encoding="UTF-8" standalone="yes"?>
<Relationships xmlns="http://schemas.openxmlformats.org/package/2006/relationships"><Relationship Id="rId11" Type="http://schemas.openxmlformats.org/officeDocument/2006/relationships/image" Target="../media/image2.emf"/><Relationship Id="rId12" Type="http://schemas.openxmlformats.org/officeDocument/2006/relationships/image" Target="../media/image30.png"/><Relationship Id="rId13" Type="http://schemas.openxmlformats.org/officeDocument/2006/relationships/image" Target="../media/image31.png"/><Relationship Id="rId14" Type="http://schemas.openxmlformats.org/officeDocument/2006/relationships/image" Target="../media/image32.png"/><Relationship Id="rId15" Type="http://schemas.openxmlformats.org/officeDocument/2006/relationships/image" Target="../media/image33.png"/><Relationship Id="rId16" Type="http://schemas.openxmlformats.org/officeDocument/2006/relationships/image" Target="../media/image34.png"/><Relationship Id="rId17" Type="http://schemas.openxmlformats.org/officeDocument/2006/relationships/image" Target="../media/image35.png"/><Relationship Id="rId18" Type="http://schemas.openxmlformats.org/officeDocument/2006/relationships/image" Target="../media/image27.png"/><Relationship Id="rId19" Type="http://schemas.openxmlformats.org/officeDocument/2006/relationships/image" Target="../media/image28.png"/><Relationship Id="rId1" Type="http://schemas.openxmlformats.org/officeDocument/2006/relationships/tags" Target="../tags/tag27.xml"/><Relationship Id="rId2" Type="http://schemas.openxmlformats.org/officeDocument/2006/relationships/tags" Target="../tags/tag28.xml"/><Relationship Id="rId3" Type="http://schemas.openxmlformats.org/officeDocument/2006/relationships/tags" Target="../tags/tag29.xml"/><Relationship Id="rId4" Type="http://schemas.openxmlformats.org/officeDocument/2006/relationships/tags" Target="../tags/tag30.xml"/><Relationship Id="rId5" Type="http://schemas.openxmlformats.org/officeDocument/2006/relationships/tags" Target="../tags/tag31.xml"/><Relationship Id="rId6" Type="http://schemas.openxmlformats.org/officeDocument/2006/relationships/tags" Target="../tags/tag32.xml"/><Relationship Id="rId7" Type="http://schemas.openxmlformats.org/officeDocument/2006/relationships/tags" Target="../tags/tag33.xml"/><Relationship Id="rId8" Type="http://schemas.openxmlformats.org/officeDocument/2006/relationships/tags" Target="../tags/tag34.xml"/><Relationship Id="rId9" Type="http://schemas.openxmlformats.org/officeDocument/2006/relationships/slideLayout" Target="../slideLayouts/slideLayout2.xml"/><Relationship Id="rId10" Type="http://schemas.openxmlformats.org/officeDocument/2006/relationships/image" Target="../media/image1.png"/></Relationships>
</file>

<file path=ppt/slides/_rels/slide25.xml.rels><?xml version="1.0" encoding="UTF-8" standalone="yes"?>
<Relationships xmlns="http://schemas.openxmlformats.org/package/2006/relationships"><Relationship Id="rId11" Type="http://schemas.openxmlformats.org/officeDocument/2006/relationships/image" Target="../media/image2.emf"/><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39.png"/><Relationship Id="rId15" Type="http://schemas.openxmlformats.org/officeDocument/2006/relationships/image" Target="../media/image40.png"/><Relationship Id="rId16" Type="http://schemas.openxmlformats.org/officeDocument/2006/relationships/image" Target="../media/image41.png"/><Relationship Id="rId17" Type="http://schemas.openxmlformats.org/officeDocument/2006/relationships/image" Target="../media/image42.png"/><Relationship Id="rId1" Type="http://schemas.openxmlformats.org/officeDocument/2006/relationships/tags" Target="../tags/tag35.xml"/><Relationship Id="rId2" Type="http://schemas.openxmlformats.org/officeDocument/2006/relationships/tags" Target="../tags/tag36.xml"/><Relationship Id="rId3" Type="http://schemas.openxmlformats.org/officeDocument/2006/relationships/tags" Target="../tags/tag37.xml"/><Relationship Id="rId4" Type="http://schemas.openxmlformats.org/officeDocument/2006/relationships/tags" Target="../tags/tag38.xml"/><Relationship Id="rId5" Type="http://schemas.openxmlformats.org/officeDocument/2006/relationships/tags" Target="../tags/tag39.xml"/><Relationship Id="rId6" Type="http://schemas.openxmlformats.org/officeDocument/2006/relationships/tags" Target="../tags/tag40.xml"/><Relationship Id="rId7" Type="http://schemas.openxmlformats.org/officeDocument/2006/relationships/tags" Target="../tags/tag41.xml"/><Relationship Id="rId8" Type="http://schemas.openxmlformats.org/officeDocument/2006/relationships/slideLayout" Target="../slideLayouts/slideLayout2.xml"/><Relationship Id="rId9" Type="http://schemas.openxmlformats.org/officeDocument/2006/relationships/image" Target="../media/image36.png"/><Relationship Id="rId10"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3.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1.png"/><Relationship Id="rId5"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6.gif"/><Relationship Id="rId4" Type="http://schemas.openxmlformats.org/officeDocument/2006/relationships/image" Target="../media/image47.png"/><Relationship Id="rId5" Type="http://schemas.openxmlformats.org/officeDocument/2006/relationships/image" Target="../media/image1.png"/><Relationship Id="rId6"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48.emf"/><Relationship Id="rId5" Type="http://schemas.openxmlformats.org/officeDocument/2006/relationships/image" Target="../media/image49.emf"/><Relationship Id="rId6"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11" Type="http://schemas.openxmlformats.org/officeDocument/2006/relationships/image" Target="../media/image53.png"/><Relationship Id="rId12" Type="http://schemas.openxmlformats.org/officeDocument/2006/relationships/image" Target="../media/image54.png"/><Relationship Id="rId13" Type="http://schemas.openxmlformats.org/officeDocument/2006/relationships/image" Target="../media/image55.png"/><Relationship Id="rId1" Type="http://schemas.openxmlformats.org/officeDocument/2006/relationships/tags" Target="../tags/tag42.xml"/><Relationship Id="rId2" Type="http://schemas.openxmlformats.org/officeDocument/2006/relationships/tags" Target="../tags/tag43.xml"/><Relationship Id="rId3" Type="http://schemas.openxmlformats.org/officeDocument/2006/relationships/tags" Target="../tags/tag44.xml"/><Relationship Id="rId4" Type="http://schemas.openxmlformats.org/officeDocument/2006/relationships/tags" Target="../tags/tag45.xml"/><Relationship Id="rId5" Type="http://schemas.openxmlformats.org/officeDocument/2006/relationships/slideLayout" Target="../slideLayouts/slideLayout2.xml"/><Relationship Id="rId6" Type="http://schemas.openxmlformats.org/officeDocument/2006/relationships/image" Target="../media/image1.png"/><Relationship Id="rId7" Type="http://schemas.openxmlformats.org/officeDocument/2006/relationships/image" Target="../media/image2.emf"/><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s>
</file>

<file path=ppt/slides/_rels/slide32.xml.rels><?xml version="1.0" encoding="UTF-8" standalone="yes"?>
<Relationships xmlns="http://schemas.openxmlformats.org/package/2006/relationships"><Relationship Id="rId11" Type="http://schemas.openxmlformats.org/officeDocument/2006/relationships/image" Target="../media/image57.gif"/><Relationship Id="rId12" Type="http://schemas.openxmlformats.org/officeDocument/2006/relationships/image" Target="../media/image52.png"/><Relationship Id="rId13" Type="http://schemas.openxmlformats.org/officeDocument/2006/relationships/image" Target="../media/image53.png"/><Relationship Id="rId14" Type="http://schemas.openxmlformats.org/officeDocument/2006/relationships/image" Target="../media/image54.png"/><Relationship Id="rId15" Type="http://schemas.openxmlformats.org/officeDocument/2006/relationships/image" Target="../media/image55.png"/><Relationship Id="rId16" Type="http://schemas.openxmlformats.org/officeDocument/2006/relationships/image" Target="../media/image58.png"/><Relationship Id="rId17" Type="http://schemas.openxmlformats.org/officeDocument/2006/relationships/image" Target="../media/image59.png"/><Relationship Id="rId1" Type="http://schemas.openxmlformats.org/officeDocument/2006/relationships/tags" Target="../tags/tag46.xml"/><Relationship Id="rId2" Type="http://schemas.openxmlformats.org/officeDocument/2006/relationships/tags" Target="../tags/tag47.xml"/><Relationship Id="rId3" Type="http://schemas.openxmlformats.org/officeDocument/2006/relationships/tags" Target="../tags/tag48.xml"/><Relationship Id="rId4" Type="http://schemas.openxmlformats.org/officeDocument/2006/relationships/tags" Target="../tags/tag49.xml"/><Relationship Id="rId5" Type="http://schemas.openxmlformats.org/officeDocument/2006/relationships/tags" Target="../tags/tag50.xml"/><Relationship Id="rId6" Type="http://schemas.openxmlformats.org/officeDocument/2006/relationships/tags" Target="../tags/tag51.xml"/><Relationship Id="rId7" Type="http://schemas.openxmlformats.org/officeDocument/2006/relationships/slideLayout" Target="../slideLayouts/slideLayout2.xml"/><Relationship Id="rId8" Type="http://schemas.openxmlformats.org/officeDocument/2006/relationships/image" Target="../media/image1.png"/><Relationship Id="rId9" Type="http://schemas.openxmlformats.org/officeDocument/2006/relationships/image" Target="../media/image2.emf"/><Relationship Id="rId10" Type="http://schemas.openxmlformats.org/officeDocument/2006/relationships/image" Target="../media/image56.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image" Target="../media/image2.emf"/></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61.emf"/><Relationship Id="rId5" Type="http://schemas.openxmlformats.org/officeDocument/2006/relationships/image" Target="../media/image62.emf"/><Relationship Id="rId6" Type="http://schemas.openxmlformats.org/officeDocument/2006/relationships/image" Target="../media/image48.emf"/><Relationship Id="rId7" Type="http://schemas.openxmlformats.org/officeDocument/2006/relationships/image" Target="../media/image49.emf"/><Relationship Id="rId8"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63.emf"/><Relationship Id="rId5" Type="http://schemas.openxmlformats.org/officeDocument/2006/relationships/image" Target="../media/image64.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5" Type="http://schemas.openxmlformats.org/officeDocument/2006/relationships/image" Target="../media/image4.emf"/><Relationship Id="rId6" Type="http://schemas.openxmlformats.org/officeDocument/2006/relationships/oleObject" Target="../embeddings/oleObject1.bin"/><Relationship Id="rId7"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65.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66.emf"/><Relationship Id="rId5" Type="http://schemas.openxmlformats.org/officeDocument/2006/relationships/image" Target="../media/image67.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68.emf"/><Relationship Id="rId5" Type="http://schemas.openxmlformats.org/officeDocument/2006/relationships/image" Target="../media/image69.emf"/><Relationship Id="rId6" Type="http://schemas.openxmlformats.org/officeDocument/2006/relationships/image" Target="../media/image70.emf"/><Relationship Id="rId7" Type="http://schemas.openxmlformats.org/officeDocument/2006/relationships/image" Target="../media/image71.em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emf"/><Relationship Id="rId6"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2.emf"/><Relationship Id="rId6"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23883"/>
            <a:ext cx="9143999" cy="2723053"/>
          </a:xfrm>
        </p:spPr>
        <p:txBody>
          <a:bodyPr>
            <a:normAutofit/>
          </a:bodyPr>
          <a:lstStyle/>
          <a:p>
            <a:r>
              <a:rPr lang="en-US" sz="3600" b="1" i="1" dirty="0" err="1" smtClean="0"/>
              <a:t>Vlasov</a:t>
            </a:r>
            <a:r>
              <a:rPr lang="en-US" sz="3600" b="1" i="1" dirty="0" smtClean="0"/>
              <a:t> Analysis of </a:t>
            </a:r>
            <a:r>
              <a:rPr lang="en-US" sz="3600" b="1" i="1" dirty="0" err="1" smtClean="0"/>
              <a:t>Microbunching</a:t>
            </a:r>
            <a:r>
              <a:rPr lang="en-US" sz="3600" b="1" i="1" dirty="0" smtClean="0"/>
              <a:t> Gain for Magnetized Beams</a:t>
            </a:r>
            <a:endParaRPr lang="en-US" sz="3600" b="1" i="1" dirty="0"/>
          </a:p>
        </p:txBody>
      </p:sp>
      <p:sp>
        <p:nvSpPr>
          <p:cNvPr id="3" name="Subtitle 2"/>
          <p:cNvSpPr>
            <a:spLocks noGrp="1"/>
          </p:cNvSpPr>
          <p:nvPr>
            <p:ph type="subTitle" idx="1"/>
          </p:nvPr>
        </p:nvSpPr>
        <p:spPr>
          <a:xfrm>
            <a:off x="1371600" y="4956603"/>
            <a:ext cx="6400800" cy="1901397"/>
          </a:xfrm>
        </p:spPr>
        <p:txBody>
          <a:bodyPr>
            <a:normAutofit/>
          </a:bodyPr>
          <a:lstStyle/>
          <a:p>
            <a:r>
              <a:rPr lang="en-US" sz="2200" dirty="0" smtClean="0"/>
              <a:t>Cheng-Ying Tsai</a:t>
            </a:r>
          </a:p>
          <a:p>
            <a:r>
              <a:rPr lang="en-US" sz="1800" dirty="0" smtClean="0"/>
              <a:t>September 12, 2016</a:t>
            </a:r>
          </a:p>
          <a:p>
            <a:r>
              <a:rPr lang="en-US" sz="1800" dirty="0" smtClean="0"/>
              <a:t>NAPAC’16 at Chicago</a:t>
            </a:r>
            <a:endParaRPr lang="en-US" sz="1800" dirty="0"/>
          </a:p>
        </p:txBody>
      </p:sp>
      <p:pic>
        <p:nvPicPr>
          <p:cNvPr id="4" name="Picture 3"/>
          <p:cNvPicPr>
            <a:picLocks noChangeAspect="1"/>
          </p:cNvPicPr>
          <p:nvPr/>
        </p:nvPicPr>
        <p:blipFill>
          <a:blip r:embed="rId3"/>
          <a:stretch>
            <a:fillRect/>
          </a:stretch>
        </p:blipFill>
        <p:spPr>
          <a:xfrm>
            <a:off x="0" y="0"/>
            <a:ext cx="1706880" cy="365760"/>
          </a:xfrm>
          <a:prstGeom prst="rect">
            <a:avLst/>
          </a:prstGeom>
        </p:spPr>
      </p:pic>
      <p:pic>
        <p:nvPicPr>
          <p:cNvPr id="5" name="Picture 4" descr="JLab_logo_text_white_bw.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sp>
        <p:nvSpPr>
          <p:cNvPr id="6" name="Footer Placeholder 5"/>
          <p:cNvSpPr>
            <a:spLocks noGrp="1"/>
          </p:cNvSpPr>
          <p:nvPr>
            <p:ph type="ftr" sz="quarter" idx="11"/>
          </p:nvPr>
        </p:nvSpPr>
        <p:spPr/>
        <p:txBody>
          <a:bodyPr/>
          <a:lstStyle/>
          <a:p>
            <a:r>
              <a:rPr lang="en-US" smtClean="0"/>
              <a:t>WEA2CO04</a:t>
            </a:r>
            <a:endParaRPr lang="en-US" dirty="0"/>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1725189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1524509"/>
            <a:ext cx="9144000" cy="1879826"/>
          </a:xfrm>
          <a:prstGeom prst="rect">
            <a:avLst/>
          </a:prstGeom>
        </p:spPr>
      </p:pic>
      <p:sp>
        <p:nvSpPr>
          <p:cNvPr id="2" name="Title 1"/>
          <p:cNvSpPr>
            <a:spLocks noGrp="1"/>
          </p:cNvSpPr>
          <p:nvPr>
            <p:ph type="title"/>
          </p:nvPr>
        </p:nvSpPr>
        <p:spPr/>
        <p:txBody>
          <a:bodyPr>
            <a:normAutofit/>
          </a:bodyPr>
          <a:lstStyle/>
          <a:p>
            <a:r>
              <a:rPr lang="en-US" sz="3600" i="1" dirty="0"/>
              <a:t>JLEIC Circulator Cooling Ring</a:t>
            </a:r>
          </a:p>
        </p:txBody>
      </p:sp>
      <p:sp>
        <p:nvSpPr>
          <p:cNvPr id="3" name="Content Placeholder 2"/>
          <p:cNvSpPr>
            <a:spLocks noGrp="1"/>
          </p:cNvSpPr>
          <p:nvPr>
            <p:ph idx="1"/>
          </p:nvPr>
        </p:nvSpPr>
        <p:spPr>
          <a:xfrm>
            <a:off x="457200" y="1187019"/>
            <a:ext cx="8229600" cy="4891664"/>
          </a:xfrm>
        </p:spPr>
        <p:txBody>
          <a:bodyPr>
            <a:normAutofit/>
          </a:bodyPr>
          <a:lstStyle/>
          <a:p>
            <a:r>
              <a:rPr lang="en-US" sz="2000" dirty="0" smtClean="0"/>
              <a:t>Early design of </a:t>
            </a:r>
            <a:r>
              <a:rPr lang="en-US" sz="2000" dirty="0"/>
              <a:t>JLEIC </a:t>
            </a:r>
            <a:r>
              <a:rPr lang="en-US" sz="2000" dirty="0" smtClean="0"/>
              <a:t>Circulator Cooling Ring (CCR)</a:t>
            </a:r>
          </a:p>
        </p:txBody>
      </p:sp>
      <p:sp>
        <p:nvSpPr>
          <p:cNvPr id="4" name="Slide Number Placeholder 3"/>
          <p:cNvSpPr>
            <a:spLocks noGrp="1"/>
          </p:cNvSpPr>
          <p:nvPr>
            <p:ph type="sldNum" sz="quarter" idx="12"/>
          </p:nvPr>
        </p:nvSpPr>
        <p:spPr/>
        <p:txBody>
          <a:bodyPr/>
          <a:lstStyle/>
          <a:p>
            <a:fld id="{74A89C1B-950D-DA4E-A8AB-CF73BA969451}" type="slidenum">
              <a:rPr lang="en-US" smtClean="0"/>
              <a:t>10</a:t>
            </a:fld>
            <a:endParaRPr lang="en-US"/>
          </a:p>
        </p:txBody>
      </p:sp>
      <p:sp>
        <p:nvSpPr>
          <p:cNvPr id="5" name="Freeform 4"/>
          <p:cNvSpPr/>
          <p:nvPr/>
        </p:nvSpPr>
        <p:spPr>
          <a:xfrm>
            <a:off x="1453396" y="1800971"/>
            <a:ext cx="757166" cy="293064"/>
          </a:xfrm>
          <a:custGeom>
            <a:avLst/>
            <a:gdLst>
              <a:gd name="connsiteX0" fmla="*/ 0 w 757166"/>
              <a:gd name="connsiteY0" fmla="*/ 293064 h 293064"/>
              <a:gd name="connsiteX1" fmla="*/ 366371 w 757166"/>
              <a:gd name="connsiteY1" fmla="*/ 0 h 293064"/>
              <a:gd name="connsiteX2" fmla="*/ 757166 w 757166"/>
              <a:gd name="connsiteY2" fmla="*/ 97688 h 293064"/>
            </a:gdLst>
            <a:ahLst/>
            <a:cxnLst>
              <a:cxn ang="0">
                <a:pos x="connsiteX0" y="connsiteY0"/>
              </a:cxn>
              <a:cxn ang="0">
                <a:pos x="connsiteX1" y="connsiteY1"/>
              </a:cxn>
              <a:cxn ang="0">
                <a:pos x="connsiteX2" y="connsiteY2"/>
              </a:cxn>
            </a:cxnLst>
            <a:rect l="l" t="t" r="r" b="b"/>
            <a:pathLst>
              <a:path w="757166" h="293064">
                <a:moveTo>
                  <a:pt x="0" y="293064"/>
                </a:moveTo>
                <a:cubicBezTo>
                  <a:pt x="120088" y="162813"/>
                  <a:pt x="240177" y="32563"/>
                  <a:pt x="366371" y="0"/>
                </a:cubicBezTo>
                <a:lnTo>
                  <a:pt x="757166" y="97688"/>
                </a:ln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1" name="Picture 10" descr="FIG00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29000"/>
            <a:ext cx="4572000" cy="3426145"/>
          </a:xfrm>
          <a:prstGeom prst="rect">
            <a:avLst/>
          </a:prstGeom>
          <a:ln>
            <a:solidFill>
              <a:srgbClr val="000000"/>
            </a:solidFill>
          </a:ln>
        </p:spPr>
      </p:pic>
      <p:pic>
        <p:nvPicPr>
          <p:cNvPr id="10" name="Picture 9"/>
          <p:cNvPicPr>
            <a:picLocks noChangeAspect="1"/>
          </p:cNvPicPr>
          <p:nvPr/>
        </p:nvPicPr>
        <p:blipFill>
          <a:blip r:embed="rId4"/>
          <a:stretch>
            <a:fillRect/>
          </a:stretch>
        </p:blipFill>
        <p:spPr>
          <a:xfrm>
            <a:off x="0" y="0"/>
            <a:ext cx="1706880" cy="365760"/>
          </a:xfrm>
          <a:prstGeom prst="rect">
            <a:avLst/>
          </a:prstGeom>
        </p:spPr>
      </p:pic>
      <p:pic>
        <p:nvPicPr>
          <p:cNvPr id="12" name="Picture 11" descr="JLab_logo_text_white_bw.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pic>
        <p:nvPicPr>
          <p:cNvPr id="14" name="Picture 13" descr="MEIC_CCR_gain_func_w_ss_NUR-CSR_lambda=350um.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73" y="3856859"/>
            <a:ext cx="4572000" cy="2499491"/>
          </a:xfrm>
          <a:prstGeom prst="rect">
            <a:avLst/>
          </a:prstGeom>
          <a:ln>
            <a:solidFill>
              <a:schemeClr val="tx1"/>
            </a:solidFill>
          </a:ln>
        </p:spPr>
      </p:pic>
      <p:cxnSp>
        <p:nvCxnSpPr>
          <p:cNvPr id="16" name="Straight Arrow Connector 15"/>
          <p:cNvCxnSpPr/>
          <p:nvPr/>
        </p:nvCxnSpPr>
        <p:spPr>
          <a:xfrm>
            <a:off x="2802137" y="5349289"/>
            <a:ext cx="0" cy="4851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0" y="6379491"/>
            <a:ext cx="3444673" cy="338554"/>
          </a:xfrm>
          <a:prstGeom prst="rect">
            <a:avLst/>
          </a:prstGeom>
          <a:noFill/>
        </p:spPr>
        <p:txBody>
          <a:bodyPr wrap="none" rtlCol="0">
            <a:spAutoFit/>
          </a:bodyPr>
          <a:lstStyle/>
          <a:p>
            <a:pPr marL="0" lvl="1"/>
            <a:r>
              <a:rPr lang="en-US" sz="1600" dirty="0"/>
              <a:t>C. -Y. Tsai et al., ERL2015 (TUICLH2034</a:t>
            </a:r>
            <a:r>
              <a:rPr lang="en-US" sz="1600" dirty="0" smtClean="0"/>
              <a:t>)</a:t>
            </a:r>
            <a:endParaRPr lang="en-US" sz="1600" dirty="0"/>
          </a:p>
        </p:txBody>
      </p:sp>
      <p:sp>
        <p:nvSpPr>
          <p:cNvPr id="18" name="Rectangle 17"/>
          <p:cNvSpPr/>
          <p:nvPr/>
        </p:nvSpPr>
        <p:spPr>
          <a:xfrm>
            <a:off x="683836" y="4200021"/>
            <a:ext cx="1983636" cy="369332"/>
          </a:xfrm>
          <a:prstGeom prst="rect">
            <a:avLst/>
          </a:prstGeom>
        </p:spPr>
        <p:txBody>
          <a:bodyPr wrap="none">
            <a:spAutoFit/>
          </a:bodyPr>
          <a:lstStyle/>
          <a:p>
            <a:r>
              <a:rPr lang="en-US" i="1" dirty="0" err="1"/>
              <a:t>λ</a:t>
            </a:r>
            <a:r>
              <a:rPr lang="en-US" dirty="0"/>
              <a:t> = 350 </a:t>
            </a:r>
            <a:r>
              <a:rPr lang="en-US" i="1" dirty="0" err="1" smtClean="0"/>
              <a:t>μ</a:t>
            </a:r>
            <a:r>
              <a:rPr lang="en-US" dirty="0" err="1" smtClean="0"/>
              <a:t>m</a:t>
            </a:r>
            <a:r>
              <a:rPr lang="en-US" dirty="0" smtClean="0"/>
              <a:t> (1.2 </a:t>
            </a:r>
            <a:r>
              <a:rPr lang="en-US" dirty="0" err="1" smtClean="0"/>
              <a:t>ps</a:t>
            </a:r>
            <a:r>
              <a:rPr lang="en-US" dirty="0" smtClean="0"/>
              <a:t>)</a:t>
            </a:r>
            <a:endParaRPr lang="en-US" dirty="0"/>
          </a:p>
        </p:txBody>
      </p:sp>
      <p:sp>
        <p:nvSpPr>
          <p:cNvPr id="6" name="Footer Placeholder 5"/>
          <p:cNvSpPr>
            <a:spLocks noGrp="1"/>
          </p:cNvSpPr>
          <p:nvPr>
            <p:ph type="ftr" sz="quarter" idx="11"/>
          </p:nvPr>
        </p:nvSpPr>
        <p:spPr/>
        <p:txBody>
          <a:bodyPr/>
          <a:lstStyle/>
          <a:p>
            <a:r>
              <a:rPr lang="en-US" smtClean="0"/>
              <a:t>WEA2CO04</a:t>
            </a:r>
            <a:endParaRPr lang="en-US"/>
          </a:p>
        </p:txBody>
      </p:sp>
      <p:sp>
        <p:nvSpPr>
          <p:cNvPr id="15" name="TextBox 14"/>
          <p:cNvSpPr txBox="1"/>
          <p:nvPr/>
        </p:nvSpPr>
        <p:spPr>
          <a:xfrm>
            <a:off x="1330973" y="3483167"/>
            <a:ext cx="1831714" cy="369332"/>
          </a:xfrm>
          <a:prstGeom prst="rect">
            <a:avLst/>
          </a:prstGeom>
          <a:noFill/>
        </p:spPr>
        <p:txBody>
          <a:bodyPr wrap="none" rtlCol="0">
            <a:spAutoFit/>
          </a:bodyPr>
          <a:lstStyle/>
          <a:p>
            <a:r>
              <a:rPr lang="en-US" dirty="0" err="1" smtClean="0"/>
              <a:t>Vlasov</a:t>
            </a:r>
            <a:r>
              <a:rPr lang="en-US" dirty="0" smtClean="0"/>
              <a:t> simulation</a:t>
            </a:r>
            <a:endParaRPr lang="en-US" dirty="0"/>
          </a:p>
        </p:txBody>
      </p:sp>
      <p:sp>
        <p:nvSpPr>
          <p:cNvPr id="19" name="TextBox 18"/>
          <p:cNvSpPr txBox="1"/>
          <p:nvPr/>
        </p:nvSpPr>
        <p:spPr>
          <a:xfrm>
            <a:off x="6019800" y="3070816"/>
            <a:ext cx="1694995" cy="369332"/>
          </a:xfrm>
          <a:prstGeom prst="rect">
            <a:avLst/>
          </a:prstGeom>
          <a:noFill/>
        </p:spPr>
        <p:txBody>
          <a:bodyPr wrap="none" rtlCol="0">
            <a:spAutoFit/>
          </a:bodyPr>
          <a:lstStyle/>
          <a:p>
            <a:r>
              <a:rPr lang="en-US" dirty="0" smtClean="0"/>
              <a:t>Particle tracking</a:t>
            </a:r>
            <a:endParaRPr lang="en-US" dirty="0"/>
          </a:p>
        </p:txBody>
      </p:sp>
    </p:spTree>
    <p:extLst>
      <p:ext uri="{BB962C8B-B14F-4D97-AF65-F5344CB8AC3E}">
        <p14:creationId xmlns:p14="http://schemas.microsoft.com/office/powerpoint/2010/main" val="14086562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1524509"/>
            <a:ext cx="9144000" cy="1879826"/>
          </a:xfrm>
          <a:prstGeom prst="rect">
            <a:avLst/>
          </a:prstGeom>
        </p:spPr>
      </p:pic>
      <p:sp>
        <p:nvSpPr>
          <p:cNvPr id="2" name="Title 1"/>
          <p:cNvSpPr>
            <a:spLocks noGrp="1"/>
          </p:cNvSpPr>
          <p:nvPr>
            <p:ph type="title"/>
          </p:nvPr>
        </p:nvSpPr>
        <p:spPr/>
        <p:txBody>
          <a:bodyPr>
            <a:normAutofit/>
          </a:bodyPr>
          <a:lstStyle/>
          <a:p>
            <a:r>
              <a:rPr lang="en-US" sz="3600" i="1" dirty="0"/>
              <a:t>JLEIC Circulator Cooling Ring</a:t>
            </a:r>
          </a:p>
        </p:txBody>
      </p:sp>
      <p:sp>
        <p:nvSpPr>
          <p:cNvPr id="3" name="Content Placeholder 2"/>
          <p:cNvSpPr>
            <a:spLocks noGrp="1"/>
          </p:cNvSpPr>
          <p:nvPr>
            <p:ph idx="1"/>
          </p:nvPr>
        </p:nvSpPr>
        <p:spPr>
          <a:xfrm>
            <a:off x="457200" y="1187019"/>
            <a:ext cx="8229600" cy="4891664"/>
          </a:xfrm>
        </p:spPr>
        <p:txBody>
          <a:bodyPr>
            <a:normAutofit/>
          </a:bodyPr>
          <a:lstStyle/>
          <a:p>
            <a:r>
              <a:rPr lang="en-US" sz="2000" dirty="0" smtClean="0"/>
              <a:t>Early design of </a:t>
            </a:r>
            <a:r>
              <a:rPr lang="en-US" sz="2000" dirty="0"/>
              <a:t>JLEIC </a:t>
            </a:r>
            <a:r>
              <a:rPr lang="en-US" sz="2000" dirty="0" smtClean="0"/>
              <a:t>Circulator Cooling Ring (CCR)</a:t>
            </a:r>
          </a:p>
        </p:txBody>
      </p:sp>
      <p:sp>
        <p:nvSpPr>
          <p:cNvPr id="4" name="Slide Number Placeholder 3"/>
          <p:cNvSpPr>
            <a:spLocks noGrp="1"/>
          </p:cNvSpPr>
          <p:nvPr>
            <p:ph type="sldNum" sz="quarter" idx="12"/>
          </p:nvPr>
        </p:nvSpPr>
        <p:spPr/>
        <p:txBody>
          <a:bodyPr/>
          <a:lstStyle/>
          <a:p>
            <a:fld id="{74A89C1B-950D-DA4E-A8AB-CF73BA969451}" type="slidenum">
              <a:rPr lang="en-US" smtClean="0"/>
              <a:t>11</a:t>
            </a:fld>
            <a:endParaRPr lang="en-US"/>
          </a:p>
        </p:txBody>
      </p:sp>
      <p:sp>
        <p:nvSpPr>
          <p:cNvPr id="5" name="Freeform 4"/>
          <p:cNvSpPr/>
          <p:nvPr/>
        </p:nvSpPr>
        <p:spPr>
          <a:xfrm>
            <a:off x="8102845" y="2841913"/>
            <a:ext cx="497352" cy="235065"/>
          </a:xfrm>
          <a:custGeom>
            <a:avLst/>
            <a:gdLst>
              <a:gd name="connsiteX0" fmla="*/ 0 w 458451"/>
              <a:gd name="connsiteY0" fmla="*/ 195376 h 348743"/>
              <a:gd name="connsiteX1" fmla="*/ 451857 w 458451"/>
              <a:gd name="connsiteY1" fmla="*/ 341908 h 348743"/>
              <a:gd name="connsiteX2" fmla="*/ 280884 w 458451"/>
              <a:gd name="connsiteY2" fmla="*/ 0 h 348743"/>
            </a:gdLst>
            <a:ahLst/>
            <a:cxnLst>
              <a:cxn ang="0">
                <a:pos x="connsiteX0" y="connsiteY0"/>
              </a:cxn>
              <a:cxn ang="0">
                <a:pos x="connsiteX1" y="connsiteY1"/>
              </a:cxn>
              <a:cxn ang="0">
                <a:pos x="connsiteX2" y="connsiteY2"/>
              </a:cxn>
            </a:cxnLst>
            <a:rect l="l" t="t" r="r" b="b"/>
            <a:pathLst>
              <a:path w="458451" h="348743">
                <a:moveTo>
                  <a:pt x="0" y="195376"/>
                </a:moveTo>
                <a:cubicBezTo>
                  <a:pt x="202521" y="284923"/>
                  <a:pt x="405043" y="374471"/>
                  <a:pt x="451857" y="341908"/>
                </a:cubicBezTo>
                <a:cubicBezTo>
                  <a:pt x="498671" y="309345"/>
                  <a:pt x="280884" y="0"/>
                  <a:pt x="280884" y="0"/>
                </a:cubicBez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8" name="Picture 7" descr="FIG00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31855"/>
            <a:ext cx="4572000" cy="3426145"/>
          </a:xfrm>
          <a:prstGeom prst="rect">
            <a:avLst/>
          </a:prstGeom>
          <a:ln>
            <a:solidFill>
              <a:srgbClr val="000000"/>
            </a:solidFill>
          </a:ln>
        </p:spPr>
      </p:pic>
      <p:pic>
        <p:nvPicPr>
          <p:cNvPr id="10" name="Picture 9"/>
          <p:cNvPicPr>
            <a:picLocks noChangeAspect="1"/>
          </p:cNvPicPr>
          <p:nvPr/>
        </p:nvPicPr>
        <p:blipFill>
          <a:blip r:embed="rId4"/>
          <a:stretch>
            <a:fillRect/>
          </a:stretch>
        </p:blipFill>
        <p:spPr>
          <a:xfrm>
            <a:off x="0" y="0"/>
            <a:ext cx="1706880" cy="365760"/>
          </a:xfrm>
          <a:prstGeom prst="rect">
            <a:avLst/>
          </a:prstGeom>
        </p:spPr>
      </p:pic>
      <p:pic>
        <p:nvPicPr>
          <p:cNvPr id="11" name="Picture 10" descr="JLab_logo_text_white_bw.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pic>
        <p:nvPicPr>
          <p:cNvPr id="13" name="Picture 12" descr="MEIC_CCR_gain_func_w_ss_NUR-CSR_lambda=350um.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73" y="3856859"/>
            <a:ext cx="4572000" cy="2499491"/>
          </a:xfrm>
          <a:prstGeom prst="rect">
            <a:avLst/>
          </a:prstGeom>
          <a:ln>
            <a:solidFill>
              <a:schemeClr val="tx1"/>
            </a:solidFill>
          </a:ln>
        </p:spPr>
      </p:pic>
      <p:cxnSp>
        <p:nvCxnSpPr>
          <p:cNvPr id="15" name="Straight Arrow Connector 14"/>
          <p:cNvCxnSpPr/>
          <p:nvPr/>
        </p:nvCxnSpPr>
        <p:spPr>
          <a:xfrm>
            <a:off x="3682275" y="5374439"/>
            <a:ext cx="0" cy="4851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0" y="6379491"/>
            <a:ext cx="3444673" cy="338554"/>
          </a:xfrm>
          <a:prstGeom prst="rect">
            <a:avLst/>
          </a:prstGeom>
          <a:noFill/>
        </p:spPr>
        <p:txBody>
          <a:bodyPr wrap="none" rtlCol="0">
            <a:spAutoFit/>
          </a:bodyPr>
          <a:lstStyle/>
          <a:p>
            <a:pPr marL="0" lvl="1"/>
            <a:r>
              <a:rPr lang="en-US" sz="1600" dirty="0"/>
              <a:t>C. -Y. Tsai et al., ERL2015 (TUICLH2034</a:t>
            </a:r>
            <a:r>
              <a:rPr lang="en-US" sz="1600" dirty="0" smtClean="0"/>
              <a:t>)</a:t>
            </a:r>
            <a:endParaRPr lang="en-US" sz="1600" dirty="0"/>
          </a:p>
        </p:txBody>
      </p:sp>
      <p:sp>
        <p:nvSpPr>
          <p:cNvPr id="17" name="Rectangle 16"/>
          <p:cNvSpPr/>
          <p:nvPr/>
        </p:nvSpPr>
        <p:spPr>
          <a:xfrm>
            <a:off x="683836" y="4200021"/>
            <a:ext cx="1983636" cy="369332"/>
          </a:xfrm>
          <a:prstGeom prst="rect">
            <a:avLst/>
          </a:prstGeom>
        </p:spPr>
        <p:txBody>
          <a:bodyPr wrap="none">
            <a:spAutoFit/>
          </a:bodyPr>
          <a:lstStyle/>
          <a:p>
            <a:r>
              <a:rPr lang="en-US" i="1" dirty="0" err="1"/>
              <a:t>λ</a:t>
            </a:r>
            <a:r>
              <a:rPr lang="en-US" dirty="0"/>
              <a:t> = 350 </a:t>
            </a:r>
            <a:r>
              <a:rPr lang="en-US" i="1" dirty="0" err="1" smtClean="0"/>
              <a:t>μ</a:t>
            </a:r>
            <a:r>
              <a:rPr lang="en-US" dirty="0" err="1" smtClean="0"/>
              <a:t>m</a:t>
            </a:r>
            <a:r>
              <a:rPr lang="en-US" dirty="0" smtClean="0"/>
              <a:t> (1.2 </a:t>
            </a:r>
            <a:r>
              <a:rPr lang="en-US" dirty="0" err="1" smtClean="0"/>
              <a:t>ps</a:t>
            </a:r>
            <a:r>
              <a:rPr lang="en-US" dirty="0" smtClean="0"/>
              <a:t>)</a:t>
            </a:r>
            <a:endParaRPr lang="en-US" dirty="0"/>
          </a:p>
        </p:txBody>
      </p:sp>
      <p:sp>
        <p:nvSpPr>
          <p:cNvPr id="18" name="Footer Placeholder 17"/>
          <p:cNvSpPr>
            <a:spLocks noGrp="1"/>
          </p:cNvSpPr>
          <p:nvPr>
            <p:ph type="ftr" sz="quarter" idx="11"/>
          </p:nvPr>
        </p:nvSpPr>
        <p:spPr/>
        <p:txBody>
          <a:bodyPr/>
          <a:lstStyle/>
          <a:p>
            <a:r>
              <a:rPr lang="en-US" smtClean="0"/>
              <a:t>WEA2CO04</a:t>
            </a:r>
            <a:endParaRPr lang="en-US"/>
          </a:p>
        </p:txBody>
      </p:sp>
      <p:sp>
        <p:nvSpPr>
          <p:cNvPr id="19" name="TextBox 18"/>
          <p:cNvSpPr txBox="1"/>
          <p:nvPr/>
        </p:nvSpPr>
        <p:spPr>
          <a:xfrm>
            <a:off x="1330973" y="3483167"/>
            <a:ext cx="1831714" cy="369332"/>
          </a:xfrm>
          <a:prstGeom prst="rect">
            <a:avLst/>
          </a:prstGeom>
          <a:noFill/>
        </p:spPr>
        <p:txBody>
          <a:bodyPr wrap="none" rtlCol="0">
            <a:spAutoFit/>
          </a:bodyPr>
          <a:lstStyle/>
          <a:p>
            <a:r>
              <a:rPr lang="en-US" dirty="0" err="1" smtClean="0"/>
              <a:t>Vlasov</a:t>
            </a:r>
            <a:r>
              <a:rPr lang="en-US" dirty="0" smtClean="0"/>
              <a:t> simulation</a:t>
            </a:r>
            <a:endParaRPr lang="en-US" dirty="0"/>
          </a:p>
        </p:txBody>
      </p:sp>
      <p:sp>
        <p:nvSpPr>
          <p:cNvPr id="20" name="TextBox 19"/>
          <p:cNvSpPr txBox="1"/>
          <p:nvPr/>
        </p:nvSpPr>
        <p:spPr>
          <a:xfrm>
            <a:off x="6019800" y="3070816"/>
            <a:ext cx="1694995" cy="369332"/>
          </a:xfrm>
          <a:prstGeom prst="rect">
            <a:avLst/>
          </a:prstGeom>
          <a:noFill/>
        </p:spPr>
        <p:txBody>
          <a:bodyPr wrap="none" rtlCol="0">
            <a:spAutoFit/>
          </a:bodyPr>
          <a:lstStyle/>
          <a:p>
            <a:r>
              <a:rPr lang="en-US" dirty="0" smtClean="0"/>
              <a:t>Particle tracking</a:t>
            </a:r>
            <a:endParaRPr lang="en-US" dirty="0"/>
          </a:p>
        </p:txBody>
      </p:sp>
    </p:spTree>
    <p:extLst>
      <p:ext uri="{BB962C8B-B14F-4D97-AF65-F5344CB8AC3E}">
        <p14:creationId xmlns:p14="http://schemas.microsoft.com/office/powerpoint/2010/main" val="11384941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f_MEIC_CCR_w_ss_UR_CS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67586"/>
            <a:ext cx="4572000" cy="2488764"/>
          </a:xfrm>
          <a:prstGeom prst="rect">
            <a:avLst/>
          </a:prstGeom>
          <a:ln>
            <a:solidFill>
              <a:srgbClr val="000000"/>
            </a:solidFill>
          </a:ln>
        </p:spPr>
      </p:pic>
      <p:pic>
        <p:nvPicPr>
          <p:cNvPr id="12" name="Picture 11"/>
          <p:cNvPicPr>
            <a:picLocks noChangeAspect="1"/>
          </p:cNvPicPr>
          <p:nvPr/>
        </p:nvPicPr>
        <p:blipFill>
          <a:blip r:embed="rId3"/>
          <a:stretch>
            <a:fillRect/>
          </a:stretch>
        </p:blipFill>
        <p:spPr>
          <a:xfrm>
            <a:off x="0" y="1524509"/>
            <a:ext cx="9144000" cy="1879826"/>
          </a:xfrm>
          <a:prstGeom prst="rect">
            <a:avLst/>
          </a:prstGeom>
        </p:spPr>
      </p:pic>
      <p:sp>
        <p:nvSpPr>
          <p:cNvPr id="2" name="Title 1"/>
          <p:cNvSpPr>
            <a:spLocks noGrp="1"/>
          </p:cNvSpPr>
          <p:nvPr>
            <p:ph type="title"/>
          </p:nvPr>
        </p:nvSpPr>
        <p:spPr/>
        <p:txBody>
          <a:bodyPr>
            <a:normAutofit/>
          </a:bodyPr>
          <a:lstStyle/>
          <a:p>
            <a:r>
              <a:rPr lang="en-US" sz="3600" i="1" dirty="0"/>
              <a:t>JLEIC Circulator Cooling Ring</a:t>
            </a:r>
          </a:p>
        </p:txBody>
      </p:sp>
      <p:sp>
        <p:nvSpPr>
          <p:cNvPr id="3" name="Content Placeholder 2"/>
          <p:cNvSpPr>
            <a:spLocks noGrp="1"/>
          </p:cNvSpPr>
          <p:nvPr>
            <p:ph idx="1"/>
          </p:nvPr>
        </p:nvSpPr>
        <p:spPr>
          <a:xfrm>
            <a:off x="457200" y="1187019"/>
            <a:ext cx="8229600" cy="4891664"/>
          </a:xfrm>
        </p:spPr>
        <p:txBody>
          <a:bodyPr>
            <a:normAutofit/>
          </a:bodyPr>
          <a:lstStyle/>
          <a:p>
            <a:r>
              <a:rPr lang="en-US" sz="2000" dirty="0" smtClean="0"/>
              <a:t>Early design of </a:t>
            </a:r>
            <a:r>
              <a:rPr lang="en-US" sz="2000" dirty="0"/>
              <a:t>JLEIC </a:t>
            </a:r>
            <a:r>
              <a:rPr lang="en-US" sz="2000" dirty="0" smtClean="0"/>
              <a:t>Circulator Cooling Ring (CCR)</a:t>
            </a:r>
          </a:p>
        </p:txBody>
      </p:sp>
      <p:sp>
        <p:nvSpPr>
          <p:cNvPr id="4" name="Slide Number Placeholder 3"/>
          <p:cNvSpPr>
            <a:spLocks noGrp="1"/>
          </p:cNvSpPr>
          <p:nvPr>
            <p:ph type="sldNum" sz="quarter" idx="12"/>
          </p:nvPr>
        </p:nvSpPr>
        <p:spPr/>
        <p:txBody>
          <a:bodyPr/>
          <a:lstStyle/>
          <a:p>
            <a:fld id="{74A89C1B-950D-DA4E-A8AB-CF73BA969451}" type="slidenum">
              <a:rPr lang="en-US" smtClean="0"/>
              <a:t>12</a:t>
            </a:fld>
            <a:endParaRPr lang="en-US"/>
          </a:p>
        </p:txBody>
      </p:sp>
      <p:sp>
        <p:nvSpPr>
          <p:cNvPr id="5" name="Freeform 4"/>
          <p:cNvSpPr/>
          <p:nvPr/>
        </p:nvSpPr>
        <p:spPr>
          <a:xfrm>
            <a:off x="8102845" y="2841913"/>
            <a:ext cx="497352" cy="235065"/>
          </a:xfrm>
          <a:custGeom>
            <a:avLst/>
            <a:gdLst>
              <a:gd name="connsiteX0" fmla="*/ 0 w 458451"/>
              <a:gd name="connsiteY0" fmla="*/ 195376 h 348743"/>
              <a:gd name="connsiteX1" fmla="*/ 451857 w 458451"/>
              <a:gd name="connsiteY1" fmla="*/ 341908 h 348743"/>
              <a:gd name="connsiteX2" fmla="*/ 280884 w 458451"/>
              <a:gd name="connsiteY2" fmla="*/ 0 h 348743"/>
            </a:gdLst>
            <a:ahLst/>
            <a:cxnLst>
              <a:cxn ang="0">
                <a:pos x="connsiteX0" y="connsiteY0"/>
              </a:cxn>
              <a:cxn ang="0">
                <a:pos x="connsiteX1" y="connsiteY1"/>
              </a:cxn>
              <a:cxn ang="0">
                <a:pos x="connsiteX2" y="connsiteY2"/>
              </a:cxn>
            </a:cxnLst>
            <a:rect l="l" t="t" r="r" b="b"/>
            <a:pathLst>
              <a:path w="458451" h="348743">
                <a:moveTo>
                  <a:pt x="0" y="195376"/>
                </a:moveTo>
                <a:cubicBezTo>
                  <a:pt x="202521" y="284923"/>
                  <a:pt x="405043" y="374471"/>
                  <a:pt x="451857" y="341908"/>
                </a:cubicBezTo>
                <a:cubicBezTo>
                  <a:pt x="498671" y="309345"/>
                  <a:pt x="280884" y="0"/>
                  <a:pt x="280884" y="0"/>
                </a:cubicBez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8" name="Picture 7" descr="FIG004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431855"/>
            <a:ext cx="4572000" cy="3426145"/>
          </a:xfrm>
          <a:prstGeom prst="rect">
            <a:avLst/>
          </a:prstGeom>
          <a:ln>
            <a:solidFill>
              <a:srgbClr val="000000"/>
            </a:solidFill>
          </a:ln>
        </p:spPr>
      </p:pic>
      <p:pic>
        <p:nvPicPr>
          <p:cNvPr id="10" name="Picture 9"/>
          <p:cNvPicPr>
            <a:picLocks noChangeAspect="1"/>
          </p:cNvPicPr>
          <p:nvPr/>
        </p:nvPicPr>
        <p:blipFill>
          <a:blip r:embed="rId5"/>
          <a:stretch>
            <a:fillRect/>
          </a:stretch>
        </p:blipFill>
        <p:spPr>
          <a:xfrm>
            <a:off x="0" y="0"/>
            <a:ext cx="1706880" cy="365760"/>
          </a:xfrm>
          <a:prstGeom prst="rect">
            <a:avLst/>
          </a:prstGeom>
        </p:spPr>
      </p:pic>
      <p:pic>
        <p:nvPicPr>
          <p:cNvPr id="11" name="Picture 10" descr="JLab_logo_text_white_bw.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cxnSp>
        <p:nvCxnSpPr>
          <p:cNvPr id="15" name="Straight Arrow Connector 14"/>
          <p:cNvCxnSpPr/>
          <p:nvPr/>
        </p:nvCxnSpPr>
        <p:spPr>
          <a:xfrm>
            <a:off x="1398681" y="5374439"/>
            <a:ext cx="0" cy="4851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0" y="6379491"/>
            <a:ext cx="3444673" cy="338554"/>
          </a:xfrm>
          <a:prstGeom prst="rect">
            <a:avLst/>
          </a:prstGeom>
          <a:noFill/>
        </p:spPr>
        <p:txBody>
          <a:bodyPr wrap="none" rtlCol="0">
            <a:spAutoFit/>
          </a:bodyPr>
          <a:lstStyle/>
          <a:p>
            <a:pPr marL="0" lvl="1"/>
            <a:r>
              <a:rPr lang="en-US" sz="1600" dirty="0"/>
              <a:t>C. -Y. Tsai et al., ERL2015 (TUICLH2034</a:t>
            </a:r>
            <a:r>
              <a:rPr lang="en-US" sz="1600" dirty="0" smtClean="0"/>
              <a:t>)</a:t>
            </a:r>
            <a:endParaRPr lang="en-US" sz="1600" dirty="0"/>
          </a:p>
        </p:txBody>
      </p:sp>
      <p:sp>
        <p:nvSpPr>
          <p:cNvPr id="17" name="Rectangle 16"/>
          <p:cNvSpPr/>
          <p:nvPr/>
        </p:nvSpPr>
        <p:spPr>
          <a:xfrm>
            <a:off x="2043729" y="4161537"/>
            <a:ext cx="1983636" cy="369332"/>
          </a:xfrm>
          <a:prstGeom prst="rect">
            <a:avLst/>
          </a:prstGeom>
        </p:spPr>
        <p:txBody>
          <a:bodyPr wrap="none">
            <a:spAutoFit/>
          </a:bodyPr>
          <a:lstStyle/>
          <a:p>
            <a:r>
              <a:rPr lang="en-US" i="1" dirty="0" err="1"/>
              <a:t>λ</a:t>
            </a:r>
            <a:r>
              <a:rPr lang="en-US" dirty="0"/>
              <a:t> = 350 </a:t>
            </a:r>
            <a:r>
              <a:rPr lang="en-US" i="1" dirty="0" err="1" smtClean="0"/>
              <a:t>μ</a:t>
            </a:r>
            <a:r>
              <a:rPr lang="en-US" dirty="0" err="1" smtClean="0"/>
              <a:t>m</a:t>
            </a:r>
            <a:r>
              <a:rPr lang="en-US" dirty="0" smtClean="0"/>
              <a:t> (1.2 </a:t>
            </a:r>
            <a:r>
              <a:rPr lang="en-US" dirty="0" err="1" smtClean="0"/>
              <a:t>ps</a:t>
            </a:r>
            <a:r>
              <a:rPr lang="en-US" dirty="0" smtClean="0"/>
              <a:t>)</a:t>
            </a:r>
            <a:endParaRPr lang="en-US" dirty="0"/>
          </a:p>
        </p:txBody>
      </p:sp>
      <p:sp>
        <p:nvSpPr>
          <p:cNvPr id="18" name="Footer Placeholder 17"/>
          <p:cNvSpPr>
            <a:spLocks noGrp="1"/>
          </p:cNvSpPr>
          <p:nvPr>
            <p:ph type="ftr" sz="quarter" idx="11"/>
          </p:nvPr>
        </p:nvSpPr>
        <p:spPr/>
        <p:txBody>
          <a:bodyPr/>
          <a:lstStyle/>
          <a:p>
            <a:r>
              <a:rPr lang="en-US" smtClean="0"/>
              <a:t>WEA2CO04</a:t>
            </a:r>
            <a:endParaRPr lang="en-US"/>
          </a:p>
        </p:txBody>
      </p:sp>
      <p:sp>
        <p:nvSpPr>
          <p:cNvPr id="19" name="TextBox 18"/>
          <p:cNvSpPr txBox="1"/>
          <p:nvPr/>
        </p:nvSpPr>
        <p:spPr>
          <a:xfrm>
            <a:off x="1330973" y="3483167"/>
            <a:ext cx="1831714" cy="369332"/>
          </a:xfrm>
          <a:prstGeom prst="rect">
            <a:avLst/>
          </a:prstGeom>
          <a:noFill/>
        </p:spPr>
        <p:txBody>
          <a:bodyPr wrap="none" rtlCol="0">
            <a:spAutoFit/>
          </a:bodyPr>
          <a:lstStyle/>
          <a:p>
            <a:r>
              <a:rPr lang="en-US" dirty="0" err="1" smtClean="0"/>
              <a:t>Vlasov</a:t>
            </a:r>
            <a:r>
              <a:rPr lang="en-US" dirty="0" smtClean="0"/>
              <a:t> simulation</a:t>
            </a:r>
            <a:endParaRPr lang="en-US" dirty="0"/>
          </a:p>
        </p:txBody>
      </p:sp>
      <p:sp>
        <p:nvSpPr>
          <p:cNvPr id="20" name="TextBox 19"/>
          <p:cNvSpPr txBox="1"/>
          <p:nvPr/>
        </p:nvSpPr>
        <p:spPr>
          <a:xfrm>
            <a:off x="6019800" y="3070816"/>
            <a:ext cx="1694995" cy="369332"/>
          </a:xfrm>
          <a:prstGeom prst="rect">
            <a:avLst/>
          </a:prstGeom>
          <a:noFill/>
        </p:spPr>
        <p:txBody>
          <a:bodyPr wrap="none" rtlCol="0">
            <a:spAutoFit/>
          </a:bodyPr>
          <a:lstStyle/>
          <a:p>
            <a:r>
              <a:rPr lang="en-US" dirty="0" smtClean="0"/>
              <a:t>Particle tracking</a:t>
            </a:r>
            <a:endParaRPr lang="en-US" dirty="0"/>
          </a:p>
        </p:txBody>
      </p:sp>
    </p:spTree>
    <p:extLst>
      <p:ext uri="{BB962C8B-B14F-4D97-AF65-F5344CB8AC3E}">
        <p14:creationId xmlns:p14="http://schemas.microsoft.com/office/powerpoint/2010/main" val="15957446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t>JLEIC Circulator Cooling Ring</a:t>
            </a:r>
            <a:endParaRPr lang="en-US" sz="3600" dirty="0"/>
          </a:p>
        </p:txBody>
      </p:sp>
      <p:sp>
        <p:nvSpPr>
          <p:cNvPr id="71" name="Content Placeholder 70"/>
          <p:cNvSpPr>
            <a:spLocks noGrp="1"/>
          </p:cNvSpPr>
          <p:nvPr>
            <p:ph idx="1"/>
          </p:nvPr>
        </p:nvSpPr>
        <p:spPr>
          <a:xfrm>
            <a:off x="457200" y="1600200"/>
            <a:ext cx="8539914" cy="4756150"/>
          </a:xfrm>
        </p:spPr>
        <p:txBody>
          <a:bodyPr>
            <a:normAutofit/>
          </a:bodyPr>
          <a:lstStyle/>
          <a:p>
            <a:r>
              <a:rPr lang="en-US" sz="2000" b="1" dirty="0"/>
              <a:t>Mitigation</a:t>
            </a:r>
            <a:r>
              <a:rPr lang="en-US" sz="2000" dirty="0"/>
              <a:t> of micro-bunching instability (MBI)</a:t>
            </a:r>
          </a:p>
          <a:p>
            <a:pPr lvl="1"/>
            <a:r>
              <a:rPr lang="en-US" sz="1800" dirty="0"/>
              <a:t>O</a:t>
            </a:r>
            <a:r>
              <a:rPr lang="en-US" sz="1800" dirty="0" smtClean="0"/>
              <a:t>ur </a:t>
            </a:r>
            <a:r>
              <a:rPr lang="en-US" sz="1800" dirty="0"/>
              <a:t>main interest of this talk</a:t>
            </a:r>
          </a:p>
          <a:p>
            <a:pPr lvl="1"/>
            <a:r>
              <a:rPr lang="en-US" sz="1800" dirty="0" smtClean="0"/>
              <a:t>Larger </a:t>
            </a:r>
            <a:r>
              <a:rPr lang="en-US" sz="1800" dirty="0"/>
              <a:t>beam size </a:t>
            </a:r>
            <a:r>
              <a:rPr lang="en-US" sz="1800" dirty="0" smtClean="0"/>
              <a:t>should help </a:t>
            </a:r>
            <a:r>
              <a:rPr lang="en-US" sz="1800" dirty="0"/>
              <a:t>suppress MBI</a:t>
            </a:r>
          </a:p>
          <a:p>
            <a:r>
              <a:rPr lang="en-US" sz="2000" b="1" dirty="0"/>
              <a:t>Improvement</a:t>
            </a:r>
            <a:r>
              <a:rPr lang="en-US" sz="2000" dirty="0"/>
              <a:t> of cooling performance</a:t>
            </a:r>
          </a:p>
          <a:p>
            <a:pPr lvl="1"/>
            <a:r>
              <a:rPr lang="en-US" sz="1800" dirty="0" smtClean="0"/>
              <a:t>Cooling beam: low temperature (</a:t>
            </a:r>
            <a:r>
              <a:rPr lang="en-US" sz="1800" dirty="0" err="1" smtClean="0"/>
              <a:t>emittance</a:t>
            </a:r>
            <a:r>
              <a:rPr lang="en-US" sz="1800" dirty="0" smtClean="0"/>
              <a:t>), beam size comparable to ion beam</a:t>
            </a:r>
          </a:p>
          <a:p>
            <a:pPr lvl="1"/>
            <a:r>
              <a:rPr lang="en-US" sz="1800" dirty="0" smtClean="0"/>
              <a:t>For </a:t>
            </a:r>
            <a:r>
              <a:rPr lang="en-US" sz="1800" dirty="0"/>
              <a:t>non-magnetized beam, difficult to meet the requirements simultaneously for small </a:t>
            </a:r>
            <a:r>
              <a:rPr lang="en-US" sz="1800" dirty="0" err="1"/>
              <a:t>emittance</a:t>
            </a:r>
            <a:r>
              <a:rPr lang="en-US" sz="1800" dirty="0"/>
              <a:t> (or low temperature)</a:t>
            </a:r>
          </a:p>
          <a:p>
            <a:pPr lvl="1"/>
            <a:r>
              <a:rPr lang="en-US" sz="1800" dirty="0"/>
              <a:t>For magnetized beam, easier to satisfy the above requirements while maintaining small </a:t>
            </a:r>
            <a:r>
              <a:rPr lang="en-US" sz="1800" dirty="0" err="1"/>
              <a:t>Larmor</a:t>
            </a:r>
            <a:r>
              <a:rPr lang="en-US" sz="1800" dirty="0"/>
              <a:t> </a:t>
            </a:r>
            <a:r>
              <a:rPr lang="en-US" sz="1800" dirty="0" err="1" smtClean="0"/>
              <a:t>emittance</a:t>
            </a:r>
            <a:endParaRPr lang="en-US" sz="2000" dirty="0" smtClean="0"/>
          </a:p>
          <a:p>
            <a:r>
              <a:rPr lang="en-US" sz="2000" dirty="0" err="1" smtClean="0"/>
              <a:t>Slava’s</a:t>
            </a:r>
            <a:r>
              <a:rPr lang="en-US" sz="2000" dirty="0" smtClean="0"/>
              <a:t> Idea: use </a:t>
            </a:r>
            <a:r>
              <a:rPr lang="en-US" sz="2000" b="1" dirty="0" smtClean="0"/>
              <a:t>magnetized</a:t>
            </a:r>
            <a:r>
              <a:rPr lang="en-US" sz="2000" dirty="0" smtClean="0"/>
              <a:t> beam</a:t>
            </a:r>
          </a:p>
          <a:p>
            <a:r>
              <a:rPr lang="en-US" sz="2000" dirty="0" smtClean="0"/>
              <a:t>Cathode immersed in solenoid field. Beam has non-zero angular momentum.</a:t>
            </a:r>
          </a:p>
          <a:p>
            <a:endParaRPr lang="en-US" sz="2000" dirty="0" smtClean="0"/>
          </a:p>
        </p:txBody>
      </p:sp>
      <p:sp>
        <p:nvSpPr>
          <p:cNvPr id="75" name="Footer Placeholder 74"/>
          <p:cNvSpPr>
            <a:spLocks noGrp="1"/>
          </p:cNvSpPr>
          <p:nvPr>
            <p:ph type="ftr" sz="quarter" idx="11"/>
          </p:nvPr>
        </p:nvSpPr>
        <p:spPr/>
        <p:txBody>
          <a:bodyPr/>
          <a:lstStyle/>
          <a:p>
            <a:r>
              <a:rPr lang="en-US" smtClean="0"/>
              <a:t>WEA2CO04</a:t>
            </a:r>
            <a:endParaRPr lang="en-US" dirty="0"/>
          </a:p>
        </p:txBody>
      </p:sp>
      <p:pic>
        <p:nvPicPr>
          <p:cNvPr id="24" name="Picture 23"/>
          <p:cNvPicPr>
            <a:picLocks noChangeAspect="1"/>
          </p:cNvPicPr>
          <p:nvPr/>
        </p:nvPicPr>
        <p:blipFill>
          <a:blip r:embed="rId2"/>
          <a:stretch>
            <a:fillRect/>
          </a:stretch>
        </p:blipFill>
        <p:spPr>
          <a:xfrm>
            <a:off x="0" y="0"/>
            <a:ext cx="1706880" cy="365760"/>
          </a:xfrm>
          <a:prstGeom prst="rect">
            <a:avLst/>
          </a:prstGeom>
        </p:spPr>
      </p:pic>
      <p:pic>
        <p:nvPicPr>
          <p:cNvPr id="25" name="Picture 24" descr="JLab_logo_text_white_b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sp>
        <p:nvSpPr>
          <p:cNvPr id="3" name="Slide Number Placeholder 2"/>
          <p:cNvSpPr>
            <a:spLocks noGrp="1"/>
          </p:cNvSpPr>
          <p:nvPr>
            <p:ph type="sldNum" sz="quarter" idx="12"/>
          </p:nvPr>
        </p:nvSpPr>
        <p:spPr/>
        <p:txBody>
          <a:bodyPr/>
          <a:lstStyle/>
          <a:p>
            <a:r>
              <a:rPr lang="en-US" dirty="0" smtClean="0"/>
              <a:t>5</a:t>
            </a:r>
            <a:endParaRPr lang="en-US" dirty="0"/>
          </a:p>
        </p:txBody>
      </p:sp>
    </p:spTree>
    <p:extLst>
      <p:ext uri="{BB962C8B-B14F-4D97-AF65-F5344CB8AC3E}">
        <p14:creationId xmlns:p14="http://schemas.microsoft.com/office/powerpoint/2010/main" val="23303061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smtClean="0"/>
              <a:t>Outline</a:t>
            </a:r>
            <a:endParaRPr lang="en-US" sz="3600" i="1" dirty="0"/>
          </a:p>
        </p:txBody>
      </p:sp>
      <p:sp>
        <p:nvSpPr>
          <p:cNvPr id="3" name="Content Placeholder 2"/>
          <p:cNvSpPr>
            <a:spLocks noGrp="1"/>
          </p:cNvSpPr>
          <p:nvPr>
            <p:ph idx="1"/>
          </p:nvPr>
        </p:nvSpPr>
        <p:spPr/>
        <p:txBody>
          <a:bodyPr>
            <a:normAutofit/>
          </a:bodyPr>
          <a:lstStyle/>
          <a:p>
            <a:pPr>
              <a:buFont typeface="Wingdings" charset="2"/>
              <a:buChar char="q"/>
            </a:pPr>
            <a:r>
              <a:rPr lang="en-US" sz="2000" dirty="0" smtClean="0">
                <a:solidFill>
                  <a:srgbClr val="A6A6A6"/>
                </a:solidFill>
              </a:rPr>
              <a:t>Introduction: micro-bunching instability (MBI)</a:t>
            </a:r>
          </a:p>
          <a:p>
            <a:pPr>
              <a:buFont typeface="Wingdings" charset="2"/>
              <a:buChar char="q"/>
            </a:pPr>
            <a:r>
              <a:rPr lang="en-US" sz="2000" dirty="0" smtClean="0">
                <a:solidFill>
                  <a:srgbClr val="A6A6A6"/>
                </a:solidFill>
              </a:rPr>
              <a:t>Motivation: early design of JLEIC Circulator Cooling Ring</a:t>
            </a:r>
          </a:p>
          <a:p>
            <a:pPr>
              <a:buFont typeface="Wingdings" charset="2"/>
              <a:buChar char="q"/>
            </a:pPr>
            <a:r>
              <a:rPr lang="en-US" sz="2000" dirty="0" smtClean="0"/>
              <a:t>Theory of MBI for magnetized beams</a:t>
            </a:r>
          </a:p>
          <a:p>
            <a:pPr>
              <a:buFont typeface="Wingdings" charset="2"/>
              <a:buChar char="q"/>
            </a:pPr>
            <a:r>
              <a:rPr lang="en-US" sz="2000" dirty="0" smtClean="0">
                <a:solidFill>
                  <a:srgbClr val="A6A6A6"/>
                </a:solidFill>
              </a:rPr>
              <a:t>Example</a:t>
            </a:r>
          </a:p>
          <a:p>
            <a:pPr>
              <a:buFont typeface="Wingdings" charset="2"/>
              <a:buChar char="q"/>
            </a:pPr>
            <a:r>
              <a:rPr lang="en-US" sz="2000" dirty="0">
                <a:solidFill>
                  <a:srgbClr val="A6A6A6"/>
                </a:solidFill>
              </a:rPr>
              <a:t>Summary and Possible future work</a:t>
            </a:r>
          </a:p>
        </p:txBody>
      </p:sp>
      <p:pic>
        <p:nvPicPr>
          <p:cNvPr id="4" name="Picture 3"/>
          <p:cNvPicPr>
            <a:picLocks noChangeAspect="1"/>
          </p:cNvPicPr>
          <p:nvPr/>
        </p:nvPicPr>
        <p:blipFill>
          <a:blip r:embed="rId2"/>
          <a:stretch>
            <a:fillRect/>
          </a:stretch>
        </p:blipFill>
        <p:spPr>
          <a:xfrm>
            <a:off x="0" y="0"/>
            <a:ext cx="1706880" cy="365760"/>
          </a:xfrm>
          <a:prstGeom prst="rect">
            <a:avLst/>
          </a:prstGeom>
        </p:spPr>
      </p:pic>
      <p:pic>
        <p:nvPicPr>
          <p:cNvPr id="5" name="Picture 4" descr="JLab_logo_text_white_b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sp>
        <p:nvSpPr>
          <p:cNvPr id="6" name="Footer Placeholder 5"/>
          <p:cNvSpPr>
            <a:spLocks noGrp="1"/>
          </p:cNvSpPr>
          <p:nvPr>
            <p:ph type="ftr" sz="quarter" idx="11"/>
          </p:nvPr>
        </p:nvSpPr>
        <p:spPr/>
        <p:txBody>
          <a:bodyPr/>
          <a:lstStyle/>
          <a:p>
            <a:r>
              <a:rPr lang="en-US" smtClean="0"/>
              <a:t>WEA2CO04</a:t>
            </a:r>
            <a:endParaRPr lang="en-US"/>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1042720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err="1" smtClean="0"/>
              <a:t>Vlasov</a:t>
            </a:r>
            <a:r>
              <a:rPr lang="en-US" sz="3600" i="1" dirty="0" smtClean="0"/>
              <a:t> formalism</a:t>
            </a:r>
            <a:endParaRPr lang="en-US" sz="3600" i="1" dirty="0"/>
          </a:p>
        </p:txBody>
      </p:sp>
      <p:sp>
        <p:nvSpPr>
          <p:cNvPr id="71" name="Content Placeholder 70"/>
          <p:cNvSpPr>
            <a:spLocks noGrp="1"/>
          </p:cNvSpPr>
          <p:nvPr>
            <p:ph idx="1"/>
          </p:nvPr>
        </p:nvSpPr>
        <p:spPr>
          <a:xfrm>
            <a:off x="457200" y="1600200"/>
            <a:ext cx="8229600" cy="4756150"/>
          </a:xfrm>
        </p:spPr>
        <p:txBody>
          <a:bodyPr>
            <a:normAutofit/>
          </a:bodyPr>
          <a:lstStyle/>
          <a:p>
            <a:r>
              <a:rPr lang="en-US" sz="2000" dirty="0"/>
              <a:t>Theory is not new</a:t>
            </a:r>
          </a:p>
          <a:p>
            <a:pPr lvl="1"/>
            <a:r>
              <a:rPr lang="en-US" sz="1800" dirty="0" err="1"/>
              <a:t>Heifets</a:t>
            </a:r>
            <a:r>
              <a:rPr lang="en-US" sz="1800" dirty="0"/>
              <a:t>, </a:t>
            </a:r>
            <a:r>
              <a:rPr lang="en-US" sz="1800" dirty="0" err="1"/>
              <a:t>Stupakov</a:t>
            </a:r>
            <a:r>
              <a:rPr lang="en-US" sz="1800" dirty="0"/>
              <a:t>, and </a:t>
            </a:r>
            <a:r>
              <a:rPr lang="en-US" sz="1800" dirty="0" err="1"/>
              <a:t>Krinsky</a:t>
            </a:r>
            <a:r>
              <a:rPr lang="en-US" sz="1800" dirty="0"/>
              <a:t>, PRST-AB </a:t>
            </a:r>
            <a:r>
              <a:rPr lang="en-US" sz="1800" b="1" dirty="0"/>
              <a:t>5</a:t>
            </a:r>
            <a:r>
              <a:rPr lang="en-US" sz="1800" dirty="0"/>
              <a:t>, 064401 (2002)</a:t>
            </a:r>
          </a:p>
          <a:p>
            <a:pPr lvl="1"/>
            <a:r>
              <a:rPr lang="en-US" sz="1800" dirty="0"/>
              <a:t>Huang and Kim, PRST-AB </a:t>
            </a:r>
            <a:r>
              <a:rPr lang="en-US" sz="1800" b="1" dirty="0"/>
              <a:t>5</a:t>
            </a:r>
            <a:r>
              <a:rPr lang="en-US" sz="1800" dirty="0"/>
              <a:t>, 074401 (2002</a:t>
            </a:r>
            <a:r>
              <a:rPr lang="en-US" sz="1800" dirty="0" smtClean="0"/>
              <a:t>)</a:t>
            </a:r>
            <a:endParaRPr lang="en-US" sz="2000" dirty="0" smtClean="0"/>
          </a:p>
          <a:p>
            <a:r>
              <a:rPr lang="en-US" sz="2000" dirty="0" smtClean="0"/>
              <a:t>We extend to more general case of transverse coupled beams</a:t>
            </a:r>
          </a:p>
        </p:txBody>
      </p:sp>
      <p:sp>
        <p:nvSpPr>
          <p:cNvPr id="75" name="Footer Placeholder 74"/>
          <p:cNvSpPr>
            <a:spLocks noGrp="1"/>
          </p:cNvSpPr>
          <p:nvPr>
            <p:ph type="ftr" sz="quarter" idx="11"/>
          </p:nvPr>
        </p:nvSpPr>
        <p:spPr/>
        <p:txBody>
          <a:bodyPr/>
          <a:lstStyle/>
          <a:p>
            <a:r>
              <a:rPr lang="en-US" smtClean="0"/>
              <a:t>WEA2CO04</a:t>
            </a:r>
            <a:endParaRPr lang="en-US" dirty="0"/>
          </a:p>
        </p:txBody>
      </p:sp>
      <p:pic>
        <p:nvPicPr>
          <p:cNvPr id="24" name="Picture 23"/>
          <p:cNvPicPr>
            <a:picLocks noChangeAspect="1"/>
          </p:cNvPicPr>
          <p:nvPr/>
        </p:nvPicPr>
        <p:blipFill>
          <a:blip r:embed="rId2"/>
          <a:stretch>
            <a:fillRect/>
          </a:stretch>
        </p:blipFill>
        <p:spPr>
          <a:xfrm>
            <a:off x="0" y="0"/>
            <a:ext cx="1706880" cy="365760"/>
          </a:xfrm>
          <a:prstGeom prst="rect">
            <a:avLst/>
          </a:prstGeom>
        </p:spPr>
      </p:pic>
      <p:pic>
        <p:nvPicPr>
          <p:cNvPr id="25" name="Picture 24" descr="JLab_logo_text_white_b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sp>
        <p:nvSpPr>
          <p:cNvPr id="11" name="Slide Number Placeholder 10"/>
          <p:cNvSpPr>
            <a:spLocks noGrp="1"/>
          </p:cNvSpPr>
          <p:nvPr>
            <p:ph type="sldNum" sz="quarter" idx="12"/>
          </p:nvPr>
        </p:nvSpPr>
        <p:spPr/>
        <p:txBody>
          <a:bodyPr/>
          <a:lstStyle/>
          <a:p>
            <a:r>
              <a:rPr lang="en-US" dirty="0" smtClean="0"/>
              <a:t>6</a:t>
            </a:r>
            <a:endParaRPr lang="en-US" dirty="0"/>
          </a:p>
        </p:txBody>
      </p:sp>
    </p:spTree>
    <p:extLst>
      <p:ext uri="{BB962C8B-B14F-4D97-AF65-F5344CB8AC3E}">
        <p14:creationId xmlns:p14="http://schemas.microsoft.com/office/powerpoint/2010/main" val="23303061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err="1" smtClean="0"/>
              <a:t>Vlasov</a:t>
            </a:r>
            <a:r>
              <a:rPr lang="en-US" sz="3600" i="1" dirty="0" smtClean="0"/>
              <a:t> formalism</a:t>
            </a:r>
            <a:endParaRPr lang="en-US" sz="3600" i="1" dirty="0"/>
          </a:p>
        </p:txBody>
      </p:sp>
      <p:sp>
        <p:nvSpPr>
          <p:cNvPr id="71" name="Content Placeholder 70"/>
          <p:cNvSpPr>
            <a:spLocks noGrp="1"/>
          </p:cNvSpPr>
          <p:nvPr>
            <p:ph idx="1"/>
          </p:nvPr>
        </p:nvSpPr>
        <p:spPr>
          <a:xfrm>
            <a:off x="457200" y="1600200"/>
            <a:ext cx="8229600" cy="4756150"/>
          </a:xfrm>
        </p:spPr>
        <p:txBody>
          <a:bodyPr>
            <a:normAutofit/>
          </a:bodyPr>
          <a:lstStyle/>
          <a:p>
            <a:r>
              <a:rPr lang="en-US" sz="2000" dirty="0" smtClean="0"/>
              <a:t>Model assumptions</a:t>
            </a:r>
          </a:p>
          <a:p>
            <a:r>
              <a:rPr lang="en-US" sz="2000" u="sng" dirty="0" smtClean="0"/>
              <a:t>Beam dynamics: </a:t>
            </a:r>
          </a:p>
          <a:p>
            <a:pPr lvl="1"/>
            <a:r>
              <a:rPr lang="en-US" sz="1800" b="1" dirty="0" smtClean="0"/>
              <a:t>coasting</a:t>
            </a:r>
            <a:r>
              <a:rPr lang="en-US" sz="1800" dirty="0" smtClean="0"/>
              <a:t> beam approximation</a:t>
            </a:r>
          </a:p>
          <a:p>
            <a:pPr lvl="1"/>
            <a:r>
              <a:rPr lang="en-US" sz="1800" b="1" dirty="0" smtClean="0"/>
              <a:t>linear</a:t>
            </a:r>
            <a:r>
              <a:rPr lang="en-US" sz="1800" dirty="0" smtClean="0"/>
              <a:t> beam transport                                         where</a:t>
            </a:r>
          </a:p>
          <a:p>
            <a:pPr lvl="1"/>
            <a:endParaRPr lang="en-US" sz="1800" dirty="0" smtClean="0"/>
          </a:p>
        </p:txBody>
      </p:sp>
      <p:sp>
        <p:nvSpPr>
          <p:cNvPr id="75" name="Footer Placeholder 74"/>
          <p:cNvSpPr>
            <a:spLocks noGrp="1"/>
          </p:cNvSpPr>
          <p:nvPr>
            <p:ph type="ftr" sz="quarter" idx="11"/>
          </p:nvPr>
        </p:nvSpPr>
        <p:spPr/>
        <p:txBody>
          <a:bodyPr/>
          <a:lstStyle/>
          <a:p>
            <a:r>
              <a:rPr lang="en-US" smtClean="0"/>
              <a:t>WEA2CO04</a:t>
            </a:r>
            <a:endParaRPr lang="en-US" dirty="0"/>
          </a:p>
        </p:txBody>
      </p:sp>
      <p:pic>
        <p:nvPicPr>
          <p:cNvPr id="24" name="Picture 23"/>
          <p:cNvPicPr>
            <a:picLocks noChangeAspect="1"/>
          </p:cNvPicPr>
          <p:nvPr/>
        </p:nvPicPr>
        <p:blipFill>
          <a:blip r:embed="rId4"/>
          <a:stretch>
            <a:fillRect/>
          </a:stretch>
        </p:blipFill>
        <p:spPr>
          <a:xfrm>
            <a:off x="0" y="0"/>
            <a:ext cx="1706880" cy="365760"/>
          </a:xfrm>
          <a:prstGeom prst="rect">
            <a:avLst/>
          </a:prstGeom>
        </p:spPr>
      </p:pic>
      <p:pic>
        <p:nvPicPr>
          <p:cNvPr id="25" name="Picture 24" descr="JLab_logo_text_white_bw.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pic>
        <p:nvPicPr>
          <p:cNvPr id="7" name="Picture 6" descr="TP_tmp.png"/>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3417888" y="2733265"/>
            <a:ext cx="1955800" cy="27940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6" name="Picture 5" descr="TP_tmp.png"/>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146497" y="2733265"/>
            <a:ext cx="2235200" cy="279400"/>
          </a:xfrm>
          <a:prstGeom prst="rect">
            <a:avLst/>
          </a:prstGeom>
        </p:spPr>
      </p:pic>
      <p:sp>
        <p:nvSpPr>
          <p:cNvPr id="11" name="Slide Number Placeholder 10"/>
          <p:cNvSpPr>
            <a:spLocks noGrp="1"/>
          </p:cNvSpPr>
          <p:nvPr>
            <p:ph type="sldNum" sz="quarter" idx="12"/>
          </p:nvPr>
        </p:nvSpPr>
        <p:spPr/>
        <p:txBody>
          <a:bodyPr/>
          <a:lstStyle/>
          <a:p>
            <a:r>
              <a:rPr lang="en-US" dirty="0" smtClean="0"/>
              <a:t>6</a:t>
            </a:r>
            <a:endParaRPr lang="en-US" dirty="0"/>
          </a:p>
        </p:txBody>
      </p:sp>
    </p:spTree>
    <p:extLst>
      <p:ext uri="{BB962C8B-B14F-4D97-AF65-F5344CB8AC3E}">
        <p14:creationId xmlns:p14="http://schemas.microsoft.com/office/powerpoint/2010/main" val="41779693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err="1" smtClean="0"/>
              <a:t>Vlasov</a:t>
            </a:r>
            <a:r>
              <a:rPr lang="en-US" sz="3600" i="1" dirty="0" smtClean="0"/>
              <a:t> formalism</a:t>
            </a:r>
            <a:endParaRPr lang="en-US" sz="3600" i="1" dirty="0"/>
          </a:p>
        </p:txBody>
      </p:sp>
      <p:sp>
        <p:nvSpPr>
          <p:cNvPr id="71" name="Content Placeholder 70"/>
          <p:cNvSpPr>
            <a:spLocks noGrp="1"/>
          </p:cNvSpPr>
          <p:nvPr>
            <p:ph idx="1"/>
          </p:nvPr>
        </p:nvSpPr>
        <p:spPr>
          <a:xfrm>
            <a:off x="457200" y="1600200"/>
            <a:ext cx="8229600" cy="4756150"/>
          </a:xfrm>
        </p:spPr>
        <p:txBody>
          <a:bodyPr>
            <a:normAutofit/>
          </a:bodyPr>
          <a:lstStyle/>
          <a:p>
            <a:r>
              <a:rPr lang="en-US" sz="2000" dirty="0" smtClean="0"/>
              <a:t>Model assumptions</a:t>
            </a:r>
          </a:p>
          <a:p>
            <a:r>
              <a:rPr lang="en-US" sz="2000" u="sng" dirty="0" smtClean="0"/>
              <a:t>Beam dynamics: </a:t>
            </a:r>
          </a:p>
          <a:p>
            <a:pPr lvl="1"/>
            <a:r>
              <a:rPr lang="en-US" sz="1800" b="1" dirty="0" smtClean="0"/>
              <a:t>coasting</a:t>
            </a:r>
            <a:r>
              <a:rPr lang="en-US" sz="1800" dirty="0" smtClean="0"/>
              <a:t> beam approximation</a:t>
            </a:r>
          </a:p>
          <a:p>
            <a:pPr lvl="1"/>
            <a:r>
              <a:rPr lang="en-US" sz="1800" b="1" dirty="0" smtClean="0"/>
              <a:t>linear</a:t>
            </a:r>
            <a:r>
              <a:rPr lang="en-US" sz="1800" dirty="0" smtClean="0"/>
              <a:t> beam transport                                         where</a:t>
            </a:r>
          </a:p>
          <a:p>
            <a:r>
              <a:rPr lang="en-US" sz="2000" u="sng" dirty="0" smtClean="0"/>
              <a:t>Electrodynamics: </a:t>
            </a:r>
          </a:p>
          <a:p>
            <a:pPr lvl="1"/>
            <a:r>
              <a:rPr lang="en-US" sz="1800" b="1" dirty="0" smtClean="0"/>
              <a:t>1-D CSR</a:t>
            </a:r>
            <a:r>
              <a:rPr lang="en-US" sz="1800" dirty="0" smtClean="0"/>
              <a:t>: assume </a:t>
            </a:r>
            <a:r>
              <a:rPr lang="en-US" sz="1800" dirty="0" err="1" smtClean="0"/>
              <a:t>Derbenev</a:t>
            </a:r>
            <a:r>
              <a:rPr lang="en-US" sz="1800" dirty="0" smtClean="0"/>
              <a:t> ratio is small</a:t>
            </a:r>
            <a:endParaRPr lang="en-US" sz="1800" b="1" dirty="0" smtClean="0"/>
          </a:p>
          <a:p>
            <a:pPr lvl="1"/>
            <a:r>
              <a:rPr lang="en-US" sz="1800" dirty="0"/>
              <a:t>Note: this assumption can be violated for typical magnetized beam</a:t>
            </a:r>
          </a:p>
          <a:p>
            <a:pPr lvl="1"/>
            <a:endParaRPr lang="en-US" sz="1800" dirty="0" smtClean="0"/>
          </a:p>
        </p:txBody>
      </p:sp>
      <p:sp>
        <p:nvSpPr>
          <p:cNvPr id="75" name="Footer Placeholder 74"/>
          <p:cNvSpPr>
            <a:spLocks noGrp="1"/>
          </p:cNvSpPr>
          <p:nvPr>
            <p:ph type="ftr" sz="quarter" idx="11"/>
          </p:nvPr>
        </p:nvSpPr>
        <p:spPr/>
        <p:txBody>
          <a:bodyPr/>
          <a:lstStyle/>
          <a:p>
            <a:r>
              <a:rPr lang="en-US" smtClean="0"/>
              <a:t>WEA2CO04</a:t>
            </a:r>
            <a:endParaRPr lang="en-US" dirty="0"/>
          </a:p>
        </p:txBody>
      </p:sp>
      <p:pic>
        <p:nvPicPr>
          <p:cNvPr id="24" name="Picture 23"/>
          <p:cNvPicPr>
            <a:picLocks noChangeAspect="1"/>
          </p:cNvPicPr>
          <p:nvPr/>
        </p:nvPicPr>
        <p:blipFill>
          <a:blip r:embed="rId5"/>
          <a:stretch>
            <a:fillRect/>
          </a:stretch>
        </p:blipFill>
        <p:spPr>
          <a:xfrm>
            <a:off x="0" y="0"/>
            <a:ext cx="1706880" cy="365760"/>
          </a:xfrm>
          <a:prstGeom prst="rect">
            <a:avLst/>
          </a:prstGeom>
        </p:spPr>
      </p:pic>
      <p:pic>
        <p:nvPicPr>
          <p:cNvPr id="25" name="Picture 24" descr="JLab_logo_text_white_bw.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pic>
        <p:nvPicPr>
          <p:cNvPr id="7" name="Picture 6" descr="TP_tmp.png"/>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bwMode="auto">
          <a:xfrm>
            <a:off x="3417888" y="2733265"/>
            <a:ext cx="1955800" cy="27940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8" name="Picture 7"/>
          <p:cNvPicPr>
            <a:picLocks noChangeAspect="1"/>
          </p:cNvPicPr>
          <p:nvPr/>
        </p:nvPicPr>
        <p:blipFill>
          <a:blip r:embed="rId8"/>
          <a:stretch>
            <a:fillRect/>
          </a:stretch>
        </p:blipFill>
        <p:spPr>
          <a:xfrm>
            <a:off x="1295400" y="4105324"/>
            <a:ext cx="3657600" cy="2238451"/>
          </a:xfrm>
          <a:prstGeom prst="rect">
            <a:avLst/>
          </a:prstGeom>
          <a:ln>
            <a:solidFill>
              <a:srgbClr val="000000"/>
            </a:solidFill>
          </a:ln>
        </p:spPr>
      </p:pic>
      <p:pic>
        <p:nvPicPr>
          <p:cNvPr id="9" name="Picture 8" descr="TP_tmp.png"/>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bwMode="auto">
          <a:xfrm>
            <a:off x="5252417" y="4866615"/>
            <a:ext cx="2011680" cy="52478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0" name="TextBox 9"/>
          <p:cNvSpPr txBox="1"/>
          <p:nvPr/>
        </p:nvSpPr>
        <p:spPr>
          <a:xfrm>
            <a:off x="19258" y="6550223"/>
            <a:ext cx="4617320" cy="307777"/>
          </a:xfrm>
          <a:prstGeom prst="rect">
            <a:avLst/>
          </a:prstGeom>
          <a:noFill/>
        </p:spPr>
        <p:txBody>
          <a:bodyPr wrap="none" rtlCol="0">
            <a:spAutoFit/>
          </a:bodyPr>
          <a:lstStyle/>
          <a:p>
            <a:r>
              <a:rPr lang="en-US" sz="1400" dirty="0" smtClean="0"/>
              <a:t>A. </a:t>
            </a:r>
            <a:r>
              <a:rPr lang="en-US" sz="1400" dirty="0" err="1" smtClean="0"/>
              <a:t>Seryi</a:t>
            </a:r>
            <a:r>
              <a:rPr lang="en-US" sz="1400" dirty="0" smtClean="0"/>
              <a:t>, Unifying Physics of Accelerators, Lasers and Plasmas</a:t>
            </a:r>
            <a:endParaRPr lang="en-US" sz="1400" dirty="0"/>
          </a:p>
        </p:txBody>
      </p:sp>
      <p:pic>
        <p:nvPicPr>
          <p:cNvPr id="6" name="Picture 5" descr="TP_tmp.png"/>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6146497" y="2733265"/>
            <a:ext cx="2235200" cy="279400"/>
          </a:xfrm>
          <a:prstGeom prst="rect">
            <a:avLst/>
          </a:prstGeom>
        </p:spPr>
      </p:pic>
      <p:sp>
        <p:nvSpPr>
          <p:cNvPr id="3" name="Slide Number Placeholder 2"/>
          <p:cNvSpPr>
            <a:spLocks noGrp="1"/>
          </p:cNvSpPr>
          <p:nvPr>
            <p:ph type="sldNum" sz="quarter" idx="12"/>
          </p:nvPr>
        </p:nvSpPr>
        <p:spPr/>
        <p:txBody>
          <a:bodyPr/>
          <a:lstStyle/>
          <a:p>
            <a:r>
              <a:rPr lang="en-US" dirty="0" smtClean="0"/>
              <a:t>6</a:t>
            </a:r>
            <a:endParaRPr lang="en-US" dirty="0"/>
          </a:p>
        </p:txBody>
      </p:sp>
    </p:spTree>
    <p:extLst>
      <p:ext uri="{BB962C8B-B14F-4D97-AF65-F5344CB8AC3E}">
        <p14:creationId xmlns:p14="http://schemas.microsoft.com/office/powerpoint/2010/main" val="26749526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err="1"/>
              <a:t>Vlasov</a:t>
            </a:r>
            <a:r>
              <a:rPr lang="en-US" sz="3600" i="1" dirty="0"/>
              <a:t> formalism</a:t>
            </a:r>
            <a:endParaRPr lang="en-US" sz="3600" dirty="0"/>
          </a:p>
        </p:txBody>
      </p:sp>
      <p:sp>
        <p:nvSpPr>
          <p:cNvPr id="71" name="Content Placeholder 70"/>
          <p:cNvSpPr>
            <a:spLocks noGrp="1"/>
          </p:cNvSpPr>
          <p:nvPr>
            <p:ph idx="1"/>
          </p:nvPr>
        </p:nvSpPr>
        <p:spPr>
          <a:xfrm>
            <a:off x="457200" y="1600200"/>
            <a:ext cx="8229600" cy="4756150"/>
          </a:xfrm>
        </p:spPr>
        <p:txBody>
          <a:bodyPr>
            <a:normAutofit/>
          </a:bodyPr>
          <a:lstStyle/>
          <a:p>
            <a:r>
              <a:rPr lang="en-US" sz="2000" dirty="0" smtClean="0"/>
              <a:t>Define</a:t>
            </a:r>
          </a:p>
          <a:p>
            <a:r>
              <a:rPr lang="en-US" sz="2000" dirty="0" smtClean="0"/>
              <a:t>Phase space distribution function satisfies </a:t>
            </a:r>
            <a:r>
              <a:rPr lang="en-US" sz="2000" b="1" dirty="0" err="1" smtClean="0"/>
              <a:t>Vlasov</a:t>
            </a:r>
            <a:r>
              <a:rPr lang="en-US" sz="2000" dirty="0" smtClean="0"/>
              <a:t> equation</a:t>
            </a:r>
          </a:p>
        </p:txBody>
      </p:sp>
      <p:sp>
        <p:nvSpPr>
          <p:cNvPr id="75" name="Footer Placeholder 74"/>
          <p:cNvSpPr>
            <a:spLocks noGrp="1"/>
          </p:cNvSpPr>
          <p:nvPr>
            <p:ph type="ftr" sz="quarter" idx="11"/>
          </p:nvPr>
        </p:nvSpPr>
        <p:spPr/>
        <p:txBody>
          <a:bodyPr/>
          <a:lstStyle/>
          <a:p>
            <a:r>
              <a:rPr lang="en-US" smtClean="0"/>
              <a:t>WEA2CO04</a:t>
            </a:r>
            <a:endParaRPr lang="en-US" dirty="0"/>
          </a:p>
        </p:txBody>
      </p:sp>
      <p:pic>
        <p:nvPicPr>
          <p:cNvPr id="24" name="Picture 23"/>
          <p:cNvPicPr>
            <a:picLocks noChangeAspect="1"/>
          </p:cNvPicPr>
          <p:nvPr/>
        </p:nvPicPr>
        <p:blipFill>
          <a:blip r:embed="rId4"/>
          <a:stretch>
            <a:fillRect/>
          </a:stretch>
        </p:blipFill>
        <p:spPr>
          <a:xfrm>
            <a:off x="0" y="0"/>
            <a:ext cx="1706880" cy="365760"/>
          </a:xfrm>
          <a:prstGeom prst="rect">
            <a:avLst/>
          </a:prstGeom>
        </p:spPr>
      </p:pic>
      <p:pic>
        <p:nvPicPr>
          <p:cNvPr id="25" name="Picture 24" descr="JLab_logo_text_white_bw.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pic>
        <p:nvPicPr>
          <p:cNvPr id="8" name="Picture 7" descr="TP_tmp.png"/>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611920" y="1703097"/>
            <a:ext cx="2057400" cy="279400"/>
          </a:xfrm>
          <a:prstGeom prst="rect">
            <a:avLst/>
          </a:prstGeom>
        </p:spPr>
      </p:pic>
      <p:pic>
        <p:nvPicPr>
          <p:cNvPr id="4" name="Picture 3" descr="TP_tmp.png"/>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976975" y="1994367"/>
            <a:ext cx="1574800" cy="330200"/>
          </a:xfrm>
          <a:prstGeom prst="rect">
            <a:avLst/>
          </a:prstGeom>
        </p:spPr>
      </p:pic>
      <p:sp>
        <p:nvSpPr>
          <p:cNvPr id="5" name="Slide Number Placeholder 4"/>
          <p:cNvSpPr>
            <a:spLocks noGrp="1"/>
          </p:cNvSpPr>
          <p:nvPr>
            <p:ph type="sldNum" sz="quarter" idx="12"/>
          </p:nvPr>
        </p:nvSpPr>
        <p:spPr/>
        <p:txBody>
          <a:bodyPr/>
          <a:lstStyle/>
          <a:p>
            <a:r>
              <a:rPr lang="en-US" dirty="0" smtClean="0"/>
              <a:t>7</a:t>
            </a:r>
            <a:endParaRPr lang="en-US" dirty="0"/>
          </a:p>
        </p:txBody>
      </p:sp>
    </p:spTree>
    <p:extLst>
      <p:ext uri="{BB962C8B-B14F-4D97-AF65-F5344CB8AC3E}">
        <p14:creationId xmlns:p14="http://schemas.microsoft.com/office/powerpoint/2010/main" val="41298379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err="1"/>
              <a:t>Vlasov</a:t>
            </a:r>
            <a:r>
              <a:rPr lang="en-US" sz="3600" i="1" dirty="0"/>
              <a:t> formalism</a:t>
            </a:r>
            <a:endParaRPr lang="en-US" sz="3600" dirty="0"/>
          </a:p>
        </p:txBody>
      </p:sp>
      <p:sp>
        <p:nvSpPr>
          <p:cNvPr id="71" name="Content Placeholder 70"/>
          <p:cNvSpPr>
            <a:spLocks noGrp="1"/>
          </p:cNvSpPr>
          <p:nvPr>
            <p:ph idx="1"/>
          </p:nvPr>
        </p:nvSpPr>
        <p:spPr>
          <a:xfrm>
            <a:off x="457200" y="1600200"/>
            <a:ext cx="8229600" cy="4756150"/>
          </a:xfrm>
        </p:spPr>
        <p:txBody>
          <a:bodyPr>
            <a:normAutofit/>
          </a:bodyPr>
          <a:lstStyle/>
          <a:p>
            <a:r>
              <a:rPr lang="en-US" sz="2000" dirty="0" smtClean="0"/>
              <a:t>Define</a:t>
            </a:r>
          </a:p>
          <a:p>
            <a:r>
              <a:rPr lang="en-US" sz="2000" dirty="0" smtClean="0"/>
              <a:t>Phase space distribution function satisfies </a:t>
            </a:r>
            <a:r>
              <a:rPr lang="en-US" sz="2000" b="1" dirty="0" err="1" smtClean="0"/>
              <a:t>Vlasov</a:t>
            </a:r>
            <a:r>
              <a:rPr lang="en-US" sz="2000" dirty="0" smtClean="0"/>
              <a:t> equation</a:t>
            </a:r>
            <a:endParaRPr lang="en-US" sz="2000" i="1" dirty="0" smtClean="0"/>
          </a:p>
          <a:p>
            <a:r>
              <a:rPr lang="en-US" sz="2000" dirty="0" smtClean="0"/>
              <a:t>Formulate </a:t>
            </a:r>
            <a:r>
              <a:rPr lang="en-US" sz="2000" b="1" dirty="0" smtClean="0"/>
              <a:t>perturbed</a:t>
            </a:r>
            <a:r>
              <a:rPr lang="en-US" sz="2000" dirty="0" smtClean="0"/>
              <a:t> phase space distribution (to first order)</a:t>
            </a:r>
          </a:p>
          <a:p>
            <a:endParaRPr lang="en-US" sz="2000" dirty="0"/>
          </a:p>
          <a:p>
            <a:endParaRPr lang="en-US" sz="2000" dirty="0" smtClean="0"/>
          </a:p>
          <a:p>
            <a:endParaRPr lang="en-US" sz="2000" dirty="0"/>
          </a:p>
        </p:txBody>
      </p:sp>
      <p:sp>
        <p:nvSpPr>
          <p:cNvPr id="75" name="Footer Placeholder 74"/>
          <p:cNvSpPr>
            <a:spLocks noGrp="1"/>
          </p:cNvSpPr>
          <p:nvPr>
            <p:ph type="ftr" sz="quarter" idx="11"/>
          </p:nvPr>
        </p:nvSpPr>
        <p:spPr/>
        <p:txBody>
          <a:bodyPr/>
          <a:lstStyle/>
          <a:p>
            <a:r>
              <a:rPr lang="en-US" smtClean="0"/>
              <a:t>WEA2CO04</a:t>
            </a:r>
            <a:endParaRPr lang="en-US" dirty="0"/>
          </a:p>
        </p:txBody>
      </p:sp>
      <p:pic>
        <p:nvPicPr>
          <p:cNvPr id="24" name="Picture 23"/>
          <p:cNvPicPr>
            <a:picLocks noChangeAspect="1"/>
          </p:cNvPicPr>
          <p:nvPr/>
        </p:nvPicPr>
        <p:blipFill>
          <a:blip r:embed="rId5"/>
          <a:stretch>
            <a:fillRect/>
          </a:stretch>
        </p:blipFill>
        <p:spPr>
          <a:xfrm>
            <a:off x="0" y="0"/>
            <a:ext cx="1706880" cy="365760"/>
          </a:xfrm>
          <a:prstGeom prst="rect">
            <a:avLst/>
          </a:prstGeom>
        </p:spPr>
      </p:pic>
      <p:pic>
        <p:nvPicPr>
          <p:cNvPr id="25" name="Picture 24" descr="JLab_logo_text_white_bw.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pic>
        <p:nvPicPr>
          <p:cNvPr id="18" name="Picture 17" descr="TP_tmp.png"/>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bwMode="auto">
          <a:xfrm>
            <a:off x="891185" y="2784713"/>
            <a:ext cx="4089400" cy="889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8" name="Picture 7" descr="TP_tmp.png"/>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1611920" y="1703097"/>
            <a:ext cx="2057400" cy="279400"/>
          </a:xfrm>
          <a:prstGeom prst="rect">
            <a:avLst/>
          </a:prstGeom>
        </p:spPr>
      </p:pic>
      <p:pic>
        <p:nvPicPr>
          <p:cNvPr id="4" name="Picture 3" descr="TP_tmp.png"/>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6976975" y="1994367"/>
            <a:ext cx="1574800" cy="330200"/>
          </a:xfrm>
          <a:prstGeom prst="rect">
            <a:avLst/>
          </a:prstGeom>
        </p:spPr>
      </p:pic>
      <p:sp>
        <p:nvSpPr>
          <p:cNvPr id="3" name="Slide Number Placeholder 2"/>
          <p:cNvSpPr>
            <a:spLocks noGrp="1"/>
          </p:cNvSpPr>
          <p:nvPr>
            <p:ph type="sldNum" sz="quarter" idx="12"/>
          </p:nvPr>
        </p:nvSpPr>
        <p:spPr/>
        <p:txBody>
          <a:bodyPr/>
          <a:lstStyle/>
          <a:p>
            <a:r>
              <a:rPr lang="en-US" dirty="0" smtClean="0"/>
              <a:t>7</a:t>
            </a:r>
            <a:endParaRPr lang="en-US" dirty="0"/>
          </a:p>
        </p:txBody>
      </p:sp>
    </p:spTree>
    <p:extLst>
      <p:ext uri="{BB962C8B-B14F-4D97-AF65-F5344CB8AC3E}">
        <p14:creationId xmlns:p14="http://schemas.microsoft.com/office/powerpoint/2010/main" val="22735690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smtClean="0"/>
              <a:t>Outline</a:t>
            </a:r>
            <a:endParaRPr lang="en-US" sz="3600" i="1" dirty="0"/>
          </a:p>
        </p:txBody>
      </p:sp>
      <p:sp>
        <p:nvSpPr>
          <p:cNvPr id="3" name="Content Placeholder 2"/>
          <p:cNvSpPr>
            <a:spLocks noGrp="1"/>
          </p:cNvSpPr>
          <p:nvPr>
            <p:ph idx="1"/>
          </p:nvPr>
        </p:nvSpPr>
        <p:spPr/>
        <p:txBody>
          <a:bodyPr>
            <a:normAutofit/>
          </a:bodyPr>
          <a:lstStyle/>
          <a:p>
            <a:pPr>
              <a:buFont typeface="Wingdings" charset="2"/>
              <a:buChar char="q"/>
            </a:pPr>
            <a:r>
              <a:rPr lang="en-US" sz="2000" dirty="0" smtClean="0"/>
              <a:t>Introduction: micro-bunching instability (MBI)</a:t>
            </a:r>
          </a:p>
          <a:p>
            <a:pPr>
              <a:buFont typeface="Wingdings" charset="2"/>
              <a:buChar char="q"/>
            </a:pPr>
            <a:r>
              <a:rPr lang="en-US" sz="2000" dirty="0" smtClean="0"/>
              <a:t>Motivation: early design of JLEIC Circulator Cooling Ring</a:t>
            </a:r>
          </a:p>
          <a:p>
            <a:pPr>
              <a:buFont typeface="Wingdings" charset="2"/>
              <a:buChar char="q"/>
            </a:pPr>
            <a:r>
              <a:rPr lang="en-US" sz="2000" dirty="0" smtClean="0"/>
              <a:t>Theory of MBI for magnetized beams</a:t>
            </a:r>
          </a:p>
          <a:p>
            <a:pPr>
              <a:buFont typeface="Wingdings" charset="2"/>
              <a:buChar char="q"/>
            </a:pPr>
            <a:r>
              <a:rPr lang="en-US" sz="2000" dirty="0" smtClean="0"/>
              <a:t>Example</a:t>
            </a:r>
          </a:p>
          <a:p>
            <a:pPr>
              <a:buFont typeface="Wingdings" charset="2"/>
              <a:buChar char="q"/>
            </a:pPr>
            <a:r>
              <a:rPr lang="en-US" sz="2000" dirty="0" smtClean="0"/>
              <a:t>Summary and Possible future work</a:t>
            </a:r>
          </a:p>
        </p:txBody>
      </p:sp>
      <p:pic>
        <p:nvPicPr>
          <p:cNvPr id="4" name="Picture 3"/>
          <p:cNvPicPr>
            <a:picLocks noChangeAspect="1"/>
          </p:cNvPicPr>
          <p:nvPr/>
        </p:nvPicPr>
        <p:blipFill>
          <a:blip r:embed="rId2"/>
          <a:stretch>
            <a:fillRect/>
          </a:stretch>
        </p:blipFill>
        <p:spPr>
          <a:xfrm>
            <a:off x="0" y="0"/>
            <a:ext cx="1706880" cy="365760"/>
          </a:xfrm>
          <a:prstGeom prst="rect">
            <a:avLst/>
          </a:prstGeom>
        </p:spPr>
      </p:pic>
      <p:pic>
        <p:nvPicPr>
          <p:cNvPr id="5" name="Picture 4" descr="JLab_logo_text_white_b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sp>
        <p:nvSpPr>
          <p:cNvPr id="6" name="Footer Placeholder 5"/>
          <p:cNvSpPr>
            <a:spLocks noGrp="1"/>
          </p:cNvSpPr>
          <p:nvPr>
            <p:ph type="ftr" sz="quarter" idx="11"/>
          </p:nvPr>
        </p:nvSpPr>
        <p:spPr/>
        <p:txBody>
          <a:bodyPr/>
          <a:lstStyle/>
          <a:p>
            <a:r>
              <a:rPr lang="en-US" smtClean="0"/>
              <a:t>WEA2CO04</a:t>
            </a:r>
            <a:endParaRPr lang="en-US"/>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298977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err="1"/>
              <a:t>Vlasov</a:t>
            </a:r>
            <a:r>
              <a:rPr lang="en-US" sz="3600" i="1" dirty="0"/>
              <a:t> formalism</a:t>
            </a:r>
            <a:endParaRPr lang="en-US" sz="3600" dirty="0"/>
          </a:p>
        </p:txBody>
      </p:sp>
      <p:sp>
        <p:nvSpPr>
          <p:cNvPr id="71" name="Content Placeholder 70"/>
          <p:cNvSpPr>
            <a:spLocks noGrp="1"/>
          </p:cNvSpPr>
          <p:nvPr>
            <p:ph idx="1"/>
          </p:nvPr>
        </p:nvSpPr>
        <p:spPr>
          <a:xfrm>
            <a:off x="457200" y="1600200"/>
            <a:ext cx="8229600" cy="4756150"/>
          </a:xfrm>
        </p:spPr>
        <p:txBody>
          <a:bodyPr>
            <a:normAutofit/>
          </a:bodyPr>
          <a:lstStyle/>
          <a:p>
            <a:r>
              <a:rPr lang="en-US" sz="2000" dirty="0" smtClean="0"/>
              <a:t>Define</a:t>
            </a:r>
          </a:p>
          <a:p>
            <a:r>
              <a:rPr lang="en-US" sz="2000" dirty="0" smtClean="0"/>
              <a:t>Phase space distribution function satisfies </a:t>
            </a:r>
            <a:r>
              <a:rPr lang="en-US" sz="2000" b="1" dirty="0" err="1" smtClean="0"/>
              <a:t>Vlasov</a:t>
            </a:r>
            <a:r>
              <a:rPr lang="en-US" sz="2000" dirty="0" smtClean="0"/>
              <a:t> equation</a:t>
            </a:r>
          </a:p>
          <a:p>
            <a:r>
              <a:rPr lang="en-US" sz="2000" dirty="0"/>
              <a:t>Formulate </a:t>
            </a:r>
            <a:r>
              <a:rPr lang="en-US" sz="2000" b="1" dirty="0"/>
              <a:t>perturbed</a:t>
            </a:r>
            <a:r>
              <a:rPr lang="en-US" sz="2000" dirty="0"/>
              <a:t> phase space distribution (to first order)</a:t>
            </a:r>
          </a:p>
          <a:p>
            <a:endParaRPr lang="en-US" sz="2000" dirty="0"/>
          </a:p>
          <a:p>
            <a:endParaRPr lang="en-US" sz="2000" dirty="0" smtClean="0"/>
          </a:p>
          <a:p>
            <a:endParaRPr lang="en-US" sz="2000" dirty="0"/>
          </a:p>
          <a:p>
            <a:r>
              <a:rPr lang="en-US" sz="2000" dirty="0" smtClean="0"/>
              <a:t>Micro-bunching can be quantified by</a:t>
            </a:r>
          </a:p>
          <a:p>
            <a:endParaRPr lang="en-US" sz="2000" dirty="0"/>
          </a:p>
          <a:p>
            <a:endParaRPr lang="en-US" sz="2000" dirty="0" smtClean="0"/>
          </a:p>
          <a:p>
            <a:r>
              <a:rPr lang="en-US" sz="2000" u="sng" dirty="0" smtClean="0"/>
              <a:t>Goal</a:t>
            </a:r>
            <a:r>
              <a:rPr lang="en-US" sz="2000" dirty="0" smtClean="0"/>
              <a:t>: obtain governing equation for  </a:t>
            </a:r>
          </a:p>
        </p:txBody>
      </p:sp>
      <p:sp>
        <p:nvSpPr>
          <p:cNvPr id="75" name="Footer Placeholder 74"/>
          <p:cNvSpPr>
            <a:spLocks noGrp="1"/>
          </p:cNvSpPr>
          <p:nvPr>
            <p:ph type="ftr" sz="quarter" idx="11"/>
          </p:nvPr>
        </p:nvSpPr>
        <p:spPr/>
        <p:txBody>
          <a:bodyPr/>
          <a:lstStyle/>
          <a:p>
            <a:r>
              <a:rPr lang="en-US" smtClean="0"/>
              <a:t>WEA2CO04</a:t>
            </a:r>
            <a:endParaRPr lang="en-US" dirty="0"/>
          </a:p>
        </p:txBody>
      </p:sp>
      <p:pic>
        <p:nvPicPr>
          <p:cNvPr id="24" name="Picture 23"/>
          <p:cNvPicPr>
            <a:picLocks noChangeAspect="1"/>
          </p:cNvPicPr>
          <p:nvPr/>
        </p:nvPicPr>
        <p:blipFill>
          <a:blip r:embed="rId7"/>
          <a:stretch>
            <a:fillRect/>
          </a:stretch>
        </p:blipFill>
        <p:spPr>
          <a:xfrm>
            <a:off x="0" y="0"/>
            <a:ext cx="1706880" cy="365760"/>
          </a:xfrm>
          <a:prstGeom prst="rect">
            <a:avLst/>
          </a:prstGeom>
        </p:spPr>
      </p:pic>
      <p:pic>
        <p:nvPicPr>
          <p:cNvPr id="25" name="Picture 24" descr="JLab_logo_text_white_bw.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pic>
        <p:nvPicPr>
          <p:cNvPr id="8" name="Picture 7" descr="TP_tmp.png"/>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1611920" y="1703097"/>
            <a:ext cx="2057400" cy="279400"/>
          </a:xfrm>
          <a:prstGeom prst="rect">
            <a:avLst/>
          </a:prstGeom>
        </p:spPr>
      </p:pic>
      <p:pic>
        <p:nvPicPr>
          <p:cNvPr id="5" name="Picture 4" descr="TP_tmp.png"/>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bwMode="auto">
          <a:xfrm>
            <a:off x="891185" y="4281278"/>
            <a:ext cx="4318000" cy="58420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6" name="Picture 25" descr="TP_tmp.png"/>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bwMode="auto">
          <a:xfrm>
            <a:off x="4665704" y="4983084"/>
            <a:ext cx="762000" cy="27940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4" name="Picture 3" descr="TP_tmp.png"/>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6976975" y="1994367"/>
            <a:ext cx="1574800" cy="330200"/>
          </a:xfrm>
          <a:prstGeom prst="rect">
            <a:avLst/>
          </a:prstGeom>
        </p:spPr>
      </p:pic>
      <p:sp>
        <p:nvSpPr>
          <p:cNvPr id="3" name="Slide Number Placeholder 2"/>
          <p:cNvSpPr>
            <a:spLocks noGrp="1"/>
          </p:cNvSpPr>
          <p:nvPr>
            <p:ph type="sldNum" sz="quarter" idx="12"/>
          </p:nvPr>
        </p:nvSpPr>
        <p:spPr/>
        <p:txBody>
          <a:bodyPr/>
          <a:lstStyle/>
          <a:p>
            <a:r>
              <a:rPr lang="en-US" dirty="0" smtClean="0"/>
              <a:t>7</a:t>
            </a:r>
            <a:endParaRPr lang="en-US" dirty="0"/>
          </a:p>
        </p:txBody>
      </p:sp>
      <p:pic>
        <p:nvPicPr>
          <p:cNvPr id="15" name="Picture 14" descr="TP_tmp.png"/>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bwMode="auto">
          <a:xfrm>
            <a:off x="891185" y="2784713"/>
            <a:ext cx="4089400" cy="889000"/>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9758875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err="1"/>
              <a:t>Vlasov</a:t>
            </a:r>
            <a:r>
              <a:rPr lang="en-US" sz="3600" i="1" dirty="0"/>
              <a:t> formalism</a:t>
            </a:r>
            <a:endParaRPr lang="en-US" sz="3600" dirty="0"/>
          </a:p>
        </p:txBody>
      </p:sp>
      <p:sp>
        <p:nvSpPr>
          <p:cNvPr id="71" name="Content Placeholder 70"/>
          <p:cNvSpPr>
            <a:spLocks noGrp="1"/>
          </p:cNvSpPr>
          <p:nvPr>
            <p:ph idx="1"/>
          </p:nvPr>
        </p:nvSpPr>
        <p:spPr>
          <a:xfrm>
            <a:off x="457200" y="1600200"/>
            <a:ext cx="8229600" cy="4756150"/>
          </a:xfrm>
        </p:spPr>
        <p:txBody>
          <a:bodyPr>
            <a:normAutofit/>
          </a:bodyPr>
          <a:lstStyle/>
          <a:p>
            <a:r>
              <a:rPr lang="en-US" sz="2000" dirty="0"/>
              <a:t>T</a:t>
            </a:r>
            <a:r>
              <a:rPr lang="en-US" sz="2000" dirty="0" smtClean="0"/>
              <a:t>o be more specific, given </a:t>
            </a:r>
            <a:r>
              <a:rPr lang="en-US" sz="2000" dirty="0"/>
              <a:t>an initial beam phase space distribution, </a:t>
            </a:r>
            <a:endParaRPr lang="en-US" sz="2000" dirty="0" smtClean="0"/>
          </a:p>
          <a:p>
            <a:endParaRPr lang="en-US" sz="2000" dirty="0"/>
          </a:p>
          <a:p>
            <a:endParaRPr lang="en-US" sz="2000" dirty="0" smtClean="0"/>
          </a:p>
          <a:p>
            <a:pPr marL="0" indent="0">
              <a:buNone/>
            </a:pPr>
            <a:r>
              <a:rPr lang="en-US" sz="2000" dirty="0" smtClean="0"/>
              <a:t>      with density modulation on top of </a:t>
            </a:r>
            <a:r>
              <a:rPr lang="en-US" sz="2000" i="1" dirty="0" smtClean="0"/>
              <a:t>z</a:t>
            </a:r>
            <a:r>
              <a:rPr lang="en-US" sz="2000" dirty="0" smtClean="0"/>
              <a:t>,</a:t>
            </a:r>
          </a:p>
          <a:p>
            <a:pPr marL="0" indent="0">
              <a:buNone/>
            </a:pPr>
            <a:endParaRPr lang="en-US" sz="2000" dirty="0"/>
          </a:p>
          <a:p>
            <a:pPr marL="0" indent="0">
              <a:buNone/>
            </a:pPr>
            <a:endParaRPr lang="en-US" sz="2000" dirty="0" smtClean="0"/>
          </a:p>
          <a:p>
            <a:pPr marL="0" indent="0">
              <a:buNone/>
            </a:pPr>
            <a:r>
              <a:rPr lang="en-US" sz="2000" dirty="0" smtClean="0"/>
              <a:t>      where the beam sigma matrix </a:t>
            </a:r>
            <a:endParaRPr lang="en-US" sz="2000" dirty="0"/>
          </a:p>
          <a:p>
            <a:endParaRPr lang="en-US" sz="2000" dirty="0" smtClean="0"/>
          </a:p>
        </p:txBody>
      </p:sp>
      <p:sp>
        <p:nvSpPr>
          <p:cNvPr id="75" name="Footer Placeholder 74"/>
          <p:cNvSpPr>
            <a:spLocks noGrp="1"/>
          </p:cNvSpPr>
          <p:nvPr>
            <p:ph type="ftr" sz="quarter" idx="11"/>
          </p:nvPr>
        </p:nvSpPr>
        <p:spPr/>
        <p:txBody>
          <a:bodyPr/>
          <a:lstStyle/>
          <a:p>
            <a:r>
              <a:rPr lang="en-US" smtClean="0"/>
              <a:t>WEA2CO04</a:t>
            </a:r>
            <a:endParaRPr lang="en-US" dirty="0"/>
          </a:p>
        </p:txBody>
      </p:sp>
      <p:pic>
        <p:nvPicPr>
          <p:cNvPr id="24" name="Picture 23"/>
          <p:cNvPicPr>
            <a:picLocks noChangeAspect="1"/>
          </p:cNvPicPr>
          <p:nvPr/>
        </p:nvPicPr>
        <p:blipFill>
          <a:blip r:embed="rId6"/>
          <a:stretch>
            <a:fillRect/>
          </a:stretch>
        </p:blipFill>
        <p:spPr>
          <a:xfrm>
            <a:off x="0" y="0"/>
            <a:ext cx="1706880" cy="365760"/>
          </a:xfrm>
          <a:prstGeom prst="rect">
            <a:avLst/>
          </a:prstGeom>
        </p:spPr>
      </p:pic>
      <p:pic>
        <p:nvPicPr>
          <p:cNvPr id="25" name="Picture 24" descr="JLab_logo_text_white_bw.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pic>
        <p:nvPicPr>
          <p:cNvPr id="14" name="Picture 13" descr="TP_tmp.png"/>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836278" y="3209957"/>
            <a:ext cx="3632200" cy="482600"/>
          </a:xfrm>
          <a:prstGeom prst="rect">
            <a:avLst/>
          </a:prstGeom>
        </p:spPr>
      </p:pic>
      <p:pic>
        <p:nvPicPr>
          <p:cNvPr id="18" name="Picture 17" descr="TP_tmp.png"/>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bwMode="auto">
          <a:xfrm>
            <a:off x="823578" y="2089915"/>
            <a:ext cx="6680200" cy="50800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8" name="Picture 27" descr="TP_tmp.png"/>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bwMode="auto">
          <a:xfrm>
            <a:off x="823578" y="4304080"/>
            <a:ext cx="4038600" cy="124460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1" name="Picture 30" descr="TP_tmp.png"/>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7736790" y="2185638"/>
            <a:ext cx="1371600" cy="251138"/>
          </a:xfrm>
          <a:prstGeom prst="rect">
            <a:avLst/>
          </a:prstGeom>
        </p:spPr>
      </p:pic>
      <p:sp>
        <p:nvSpPr>
          <p:cNvPr id="64" name="Slide Number Placeholder 63"/>
          <p:cNvSpPr>
            <a:spLocks noGrp="1"/>
          </p:cNvSpPr>
          <p:nvPr>
            <p:ph type="sldNum" sz="quarter" idx="12"/>
          </p:nvPr>
        </p:nvSpPr>
        <p:spPr/>
        <p:txBody>
          <a:bodyPr/>
          <a:lstStyle/>
          <a:p>
            <a:r>
              <a:rPr lang="en-US" dirty="0" smtClean="0"/>
              <a:t>8</a:t>
            </a:r>
            <a:endParaRPr lang="en-US" dirty="0"/>
          </a:p>
        </p:txBody>
      </p:sp>
    </p:spTree>
    <p:extLst>
      <p:ext uri="{BB962C8B-B14F-4D97-AF65-F5344CB8AC3E}">
        <p14:creationId xmlns:p14="http://schemas.microsoft.com/office/powerpoint/2010/main" val="11449321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err="1"/>
              <a:t>Vlasov</a:t>
            </a:r>
            <a:r>
              <a:rPr lang="en-US" sz="3600" i="1" dirty="0"/>
              <a:t> formalism</a:t>
            </a:r>
            <a:endParaRPr lang="en-US" sz="3600" dirty="0"/>
          </a:p>
        </p:txBody>
      </p:sp>
      <p:sp>
        <p:nvSpPr>
          <p:cNvPr id="71" name="Content Placeholder 70"/>
          <p:cNvSpPr>
            <a:spLocks noGrp="1"/>
          </p:cNvSpPr>
          <p:nvPr>
            <p:ph idx="1"/>
          </p:nvPr>
        </p:nvSpPr>
        <p:spPr>
          <a:xfrm>
            <a:off x="457200" y="1424420"/>
            <a:ext cx="8229600" cy="5086240"/>
          </a:xfrm>
        </p:spPr>
        <p:txBody>
          <a:bodyPr>
            <a:normAutofit/>
          </a:bodyPr>
          <a:lstStyle/>
          <a:p>
            <a:r>
              <a:rPr lang="en-US" sz="2000" dirty="0" smtClean="0"/>
              <a:t>Remember we want to calculate </a:t>
            </a:r>
          </a:p>
          <a:p>
            <a:r>
              <a:rPr lang="en-US" sz="2000" dirty="0" smtClean="0"/>
              <a:t>When we proceed, </a:t>
            </a:r>
            <a:r>
              <a:rPr lang="en-US" sz="2000" dirty="0"/>
              <a:t>w</a:t>
            </a:r>
            <a:r>
              <a:rPr lang="en-US" sz="2000" dirty="0" smtClean="0"/>
              <a:t>e will encounter the integration</a:t>
            </a:r>
          </a:p>
          <a:p>
            <a:endParaRPr lang="en-US" sz="2000" dirty="0"/>
          </a:p>
          <a:p>
            <a:endParaRPr lang="en-US" sz="2000" dirty="0" smtClean="0"/>
          </a:p>
        </p:txBody>
      </p:sp>
      <p:sp>
        <p:nvSpPr>
          <p:cNvPr id="75" name="Footer Placeholder 74"/>
          <p:cNvSpPr>
            <a:spLocks noGrp="1"/>
          </p:cNvSpPr>
          <p:nvPr>
            <p:ph type="ftr" sz="quarter" idx="11"/>
          </p:nvPr>
        </p:nvSpPr>
        <p:spPr/>
        <p:txBody>
          <a:bodyPr/>
          <a:lstStyle/>
          <a:p>
            <a:r>
              <a:rPr lang="en-US" smtClean="0"/>
              <a:t>WEA2CO04</a:t>
            </a:r>
            <a:endParaRPr lang="en-US" dirty="0"/>
          </a:p>
        </p:txBody>
      </p:sp>
      <p:pic>
        <p:nvPicPr>
          <p:cNvPr id="24" name="Picture 23"/>
          <p:cNvPicPr>
            <a:picLocks noChangeAspect="1"/>
          </p:cNvPicPr>
          <p:nvPr/>
        </p:nvPicPr>
        <p:blipFill>
          <a:blip r:embed="rId5"/>
          <a:stretch>
            <a:fillRect/>
          </a:stretch>
        </p:blipFill>
        <p:spPr>
          <a:xfrm>
            <a:off x="0" y="0"/>
            <a:ext cx="1706880" cy="365760"/>
          </a:xfrm>
          <a:prstGeom prst="rect">
            <a:avLst/>
          </a:prstGeom>
        </p:spPr>
      </p:pic>
      <p:pic>
        <p:nvPicPr>
          <p:cNvPr id="25" name="Picture 24" descr="JLab_logo_text_white_bw.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pic>
        <p:nvPicPr>
          <p:cNvPr id="23" name="Picture 22" descr="TP_tmp.png"/>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bwMode="auto">
          <a:xfrm>
            <a:off x="4320529" y="1485293"/>
            <a:ext cx="4191000" cy="35560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9" name="Slide Number Placeholder 18"/>
          <p:cNvSpPr>
            <a:spLocks noGrp="1"/>
          </p:cNvSpPr>
          <p:nvPr>
            <p:ph type="sldNum" sz="quarter" idx="12"/>
          </p:nvPr>
        </p:nvSpPr>
        <p:spPr/>
        <p:txBody>
          <a:bodyPr/>
          <a:lstStyle/>
          <a:p>
            <a:r>
              <a:rPr lang="en-US" dirty="0" smtClean="0"/>
              <a:t>9</a:t>
            </a:r>
            <a:endParaRPr lang="en-US" dirty="0"/>
          </a:p>
        </p:txBody>
      </p:sp>
      <p:pic>
        <p:nvPicPr>
          <p:cNvPr id="8" name="Picture 7" descr="TP_tmp.png"/>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863600" y="2251406"/>
            <a:ext cx="5689600" cy="660400"/>
          </a:xfrm>
          <a:prstGeom prst="rect">
            <a:avLst/>
          </a:prstGeom>
        </p:spPr>
      </p:pic>
      <p:pic>
        <p:nvPicPr>
          <p:cNvPr id="10" name="Picture 9" descr="TP_tmp.png"/>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2983338" y="3187827"/>
            <a:ext cx="2946400" cy="635000"/>
          </a:xfrm>
          <a:prstGeom prst="rect">
            <a:avLst/>
          </a:prstGeom>
        </p:spPr>
      </p:pic>
      <p:sp>
        <p:nvSpPr>
          <p:cNvPr id="11" name="Rounded Rectangle 10"/>
          <p:cNvSpPr/>
          <p:nvPr/>
        </p:nvSpPr>
        <p:spPr>
          <a:xfrm>
            <a:off x="2809591" y="2251406"/>
            <a:ext cx="1808915" cy="365441"/>
          </a:xfrm>
          <a:prstGeom prst="roundRect">
            <a:avLst/>
          </a:prstGeom>
          <a:solidFill>
            <a:schemeClr val="accent3">
              <a:lumMod val="60000"/>
              <a:lumOff val="40000"/>
              <a:alpha val="1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0261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err="1"/>
              <a:t>Vlasov</a:t>
            </a:r>
            <a:r>
              <a:rPr lang="en-US" sz="3600" i="1" dirty="0"/>
              <a:t> formalism</a:t>
            </a:r>
            <a:endParaRPr lang="en-US" sz="3600" dirty="0"/>
          </a:p>
        </p:txBody>
      </p:sp>
      <p:sp>
        <p:nvSpPr>
          <p:cNvPr id="71" name="Content Placeholder 70"/>
          <p:cNvSpPr>
            <a:spLocks noGrp="1"/>
          </p:cNvSpPr>
          <p:nvPr>
            <p:ph idx="1"/>
          </p:nvPr>
        </p:nvSpPr>
        <p:spPr>
          <a:xfrm>
            <a:off x="457200" y="1424420"/>
            <a:ext cx="8229600" cy="5086240"/>
          </a:xfrm>
        </p:spPr>
        <p:txBody>
          <a:bodyPr>
            <a:normAutofit/>
          </a:bodyPr>
          <a:lstStyle/>
          <a:p>
            <a:r>
              <a:rPr lang="en-US" sz="2000" dirty="0" smtClean="0"/>
              <a:t>Remember we want to calculate </a:t>
            </a:r>
          </a:p>
          <a:p>
            <a:r>
              <a:rPr lang="en-US" sz="2000" dirty="0"/>
              <a:t>When we proceed, we will encounter the integration</a:t>
            </a:r>
          </a:p>
          <a:p>
            <a:endParaRPr lang="en-US" sz="2000" dirty="0"/>
          </a:p>
          <a:p>
            <a:endParaRPr lang="en-US" sz="2000" dirty="0" smtClean="0"/>
          </a:p>
          <a:p>
            <a:r>
              <a:rPr lang="en-US" sz="2000" dirty="0" smtClean="0"/>
              <a:t>Assume there exists diagonal matrix such that</a:t>
            </a:r>
          </a:p>
          <a:p>
            <a:pPr marL="0" indent="0">
              <a:buNone/>
            </a:pPr>
            <a:endParaRPr lang="en-US" sz="2000" dirty="0" smtClean="0"/>
          </a:p>
          <a:p>
            <a:pPr marL="0" indent="0">
              <a:buNone/>
            </a:pPr>
            <a:r>
              <a:rPr lang="en-US" sz="2000" dirty="0"/>
              <a:t> </a:t>
            </a:r>
            <a:r>
              <a:rPr lang="en-US" sz="2000" dirty="0" smtClean="0"/>
              <a:t>     </a:t>
            </a:r>
          </a:p>
          <a:p>
            <a:pPr marL="0" indent="0">
              <a:buNone/>
            </a:pPr>
            <a:r>
              <a:rPr lang="en-US" sz="2000" dirty="0"/>
              <a:t> </a:t>
            </a:r>
            <a:r>
              <a:rPr lang="en-US" sz="2000" dirty="0" smtClean="0"/>
              <a:t>     </a:t>
            </a:r>
          </a:p>
        </p:txBody>
      </p:sp>
      <p:sp>
        <p:nvSpPr>
          <p:cNvPr id="75" name="Footer Placeholder 74"/>
          <p:cNvSpPr>
            <a:spLocks noGrp="1"/>
          </p:cNvSpPr>
          <p:nvPr>
            <p:ph type="ftr" sz="quarter" idx="11"/>
          </p:nvPr>
        </p:nvSpPr>
        <p:spPr/>
        <p:txBody>
          <a:bodyPr/>
          <a:lstStyle/>
          <a:p>
            <a:r>
              <a:rPr lang="en-US" smtClean="0"/>
              <a:t>WEA2CO04</a:t>
            </a:r>
            <a:endParaRPr lang="en-US" dirty="0"/>
          </a:p>
        </p:txBody>
      </p:sp>
      <p:pic>
        <p:nvPicPr>
          <p:cNvPr id="24" name="Picture 23"/>
          <p:cNvPicPr>
            <a:picLocks noChangeAspect="1"/>
          </p:cNvPicPr>
          <p:nvPr/>
        </p:nvPicPr>
        <p:blipFill>
          <a:blip r:embed="rId5"/>
          <a:stretch>
            <a:fillRect/>
          </a:stretch>
        </p:blipFill>
        <p:spPr>
          <a:xfrm>
            <a:off x="0" y="0"/>
            <a:ext cx="1706880" cy="365760"/>
          </a:xfrm>
          <a:prstGeom prst="rect">
            <a:avLst/>
          </a:prstGeom>
        </p:spPr>
      </p:pic>
      <p:pic>
        <p:nvPicPr>
          <p:cNvPr id="25" name="Picture 24" descr="JLab_logo_text_white_bw.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pic>
        <p:nvPicPr>
          <p:cNvPr id="8" name="Picture 7" descr="TP_tmp.png"/>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920750" y="3403258"/>
            <a:ext cx="3302000" cy="355600"/>
          </a:xfrm>
          <a:prstGeom prst="rect">
            <a:avLst/>
          </a:prstGeom>
          <a:ln>
            <a:solidFill>
              <a:srgbClr val="000000"/>
            </a:solidFill>
          </a:ln>
        </p:spPr>
      </p:pic>
      <p:pic>
        <p:nvPicPr>
          <p:cNvPr id="23" name="Picture 22" descr="TP_tmp.png"/>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bwMode="auto">
          <a:xfrm>
            <a:off x="4320529" y="1485293"/>
            <a:ext cx="4191000" cy="35560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9" name="Slide Number Placeholder 18"/>
          <p:cNvSpPr>
            <a:spLocks noGrp="1"/>
          </p:cNvSpPr>
          <p:nvPr>
            <p:ph type="sldNum" sz="quarter" idx="12"/>
          </p:nvPr>
        </p:nvSpPr>
        <p:spPr/>
        <p:txBody>
          <a:bodyPr/>
          <a:lstStyle/>
          <a:p>
            <a:r>
              <a:rPr lang="en-US" dirty="0" smtClean="0"/>
              <a:t>9</a:t>
            </a:r>
            <a:endParaRPr lang="en-US" dirty="0"/>
          </a:p>
        </p:txBody>
      </p:sp>
      <p:pic>
        <p:nvPicPr>
          <p:cNvPr id="11" name="Picture 10" descr="TP_tmp.png"/>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863600" y="2251406"/>
            <a:ext cx="5689600" cy="660400"/>
          </a:xfrm>
          <a:prstGeom prst="rect">
            <a:avLst/>
          </a:prstGeom>
        </p:spPr>
      </p:pic>
      <p:sp>
        <p:nvSpPr>
          <p:cNvPr id="12" name="Rounded Rectangle 11"/>
          <p:cNvSpPr/>
          <p:nvPr/>
        </p:nvSpPr>
        <p:spPr>
          <a:xfrm>
            <a:off x="2809591" y="2251406"/>
            <a:ext cx="1808915" cy="365441"/>
          </a:xfrm>
          <a:prstGeom prst="roundRect">
            <a:avLst/>
          </a:prstGeom>
          <a:solidFill>
            <a:schemeClr val="accent3">
              <a:lumMod val="60000"/>
              <a:lumOff val="40000"/>
              <a:alpha val="1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230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err="1"/>
              <a:t>Vlasov</a:t>
            </a:r>
            <a:r>
              <a:rPr lang="en-US" sz="3600" i="1" dirty="0"/>
              <a:t> formalism</a:t>
            </a:r>
            <a:endParaRPr lang="en-US" sz="3600" dirty="0"/>
          </a:p>
        </p:txBody>
      </p:sp>
      <p:sp>
        <p:nvSpPr>
          <p:cNvPr id="71" name="Content Placeholder 70"/>
          <p:cNvSpPr>
            <a:spLocks noGrp="1"/>
          </p:cNvSpPr>
          <p:nvPr>
            <p:ph idx="1"/>
          </p:nvPr>
        </p:nvSpPr>
        <p:spPr>
          <a:xfrm>
            <a:off x="457200" y="1424420"/>
            <a:ext cx="8229600" cy="5086240"/>
          </a:xfrm>
        </p:spPr>
        <p:txBody>
          <a:bodyPr>
            <a:normAutofit/>
          </a:bodyPr>
          <a:lstStyle/>
          <a:p>
            <a:r>
              <a:rPr lang="en-US" sz="2000" dirty="0" smtClean="0"/>
              <a:t>Remember we want to calculate </a:t>
            </a:r>
          </a:p>
          <a:p>
            <a:r>
              <a:rPr lang="en-US" sz="2000" dirty="0"/>
              <a:t>When we proceed, we will encounter the integration</a:t>
            </a:r>
          </a:p>
          <a:p>
            <a:endParaRPr lang="en-US" sz="2000" dirty="0"/>
          </a:p>
          <a:p>
            <a:endParaRPr lang="en-US" sz="2000" dirty="0" smtClean="0"/>
          </a:p>
          <a:p>
            <a:r>
              <a:rPr lang="en-US" sz="2000" dirty="0" smtClean="0"/>
              <a:t>Assume there exists diagonal matrix such that</a:t>
            </a:r>
          </a:p>
          <a:p>
            <a:pPr marL="0" indent="0">
              <a:buNone/>
            </a:pPr>
            <a:endParaRPr lang="en-US" sz="2000" dirty="0" smtClean="0"/>
          </a:p>
          <a:p>
            <a:pPr marL="0" indent="0">
              <a:buNone/>
            </a:pPr>
            <a:r>
              <a:rPr lang="en-US" sz="2000" dirty="0"/>
              <a:t> </a:t>
            </a:r>
            <a:r>
              <a:rPr lang="en-US" sz="2000" dirty="0" smtClean="0"/>
              <a:t>     </a:t>
            </a:r>
          </a:p>
          <a:p>
            <a:pPr marL="0" indent="0">
              <a:buNone/>
            </a:pPr>
            <a:r>
              <a:rPr lang="en-US" sz="2000" dirty="0"/>
              <a:t> </a:t>
            </a:r>
            <a:r>
              <a:rPr lang="en-US" sz="2000" dirty="0" smtClean="0"/>
              <a:t>     where</a:t>
            </a:r>
          </a:p>
          <a:p>
            <a:endParaRPr lang="en-US" sz="2000" dirty="0" smtClean="0"/>
          </a:p>
          <a:p>
            <a:r>
              <a:rPr lang="en-US" sz="2000" dirty="0" smtClean="0"/>
              <a:t>Then</a:t>
            </a:r>
          </a:p>
        </p:txBody>
      </p:sp>
      <p:sp>
        <p:nvSpPr>
          <p:cNvPr id="75" name="Footer Placeholder 74"/>
          <p:cNvSpPr>
            <a:spLocks noGrp="1"/>
          </p:cNvSpPr>
          <p:nvPr>
            <p:ph type="ftr" sz="quarter" idx="11"/>
          </p:nvPr>
        </p:nvSpPr>
        <p:spPr/>
        <p:txBody>
          <a:bodyPr/>
          <a:lstStyle/>
          <a:p>
            <a:r>
              <a:rPr lang="en-US" smtClean="0"/>
              <a:t>WEA2CO04</a:t>
            </a:r>
            <a:endParaRPr lang="en-US" dirty="0"/>
          </a:p>
        </p:txBody>
      </p:sp>
      <p:pic>
        <p:nvPicPr>
          <p:cNvPr id="24" name="Picture 23"/>
          <p:cNvPicPr>
            <a:picLocks noChangeAspect="1"/>
          </p:cNvPicPr>
          <p:nvPr/>
        </p:nvPicPr>
        <p:blipFill>
          <a:blip r:embed="rId10"/>
          <a:stretch>
            <a:fillRect/>
          </a:stretch>
        </p:blipFill>
        <p:spPr>
          <a:xfrm>
            <a:off x="0" y="0"/>
            <a:ext cx="1706880" cy="365760"/>
          </a:xfrm>
          <a:prstGeom prst="rect">
            <a:avLst/>
          </a:prstGeom>
        </p:spPr>
      </p:pic>
      <p:pic>
        <p:nvPicPr>
          <p:cNvPr id="25" name="Picture 24" descr="JLab_logo_text_white_bw.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pic>
        <p:nvPicPr>
          <p:cNvPr id="8" name="Picture 7" descr="TP_tmp.png"/>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920750" y="3403258"/>
            <a:ext cx="3302000" cy="355600"/>
          </a:xfrm>
          <a:prstGeom prst="rect">
            <a:avLst/>
          </a:prstGeom>
          <a:ln>
            <a:solidFill>
              <a:srgbClr val="000000"/>
            </a:solidFill>
          </a:ln>
        </p:spPr>
      </p:pic>
      <p:pic>
        <p:nvPicPr>
          <p:cNvPr id="13" name="Picture 12" descr="TP_tmp.png"/>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1633608" y="3966080"/>
            <a:ext cx="2209800" cy="279400"/>
          </a:xfrm>
          <a:prstGeom prst="rect">
            <a:avLst/>
          </a:prstGeom>
        </p:spPr>
      </p:pic>
      <p:pic>
        <p:nvPicPr>
          <p:cNvPr id="14" name="Picture 13" descr="TP_tmp.png"/>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3961199" y="4309656"/>
            <a:ext cx="2590800" cy="304800"/>
          </a:xfrm>
          <a:prstGeom prst="rect">
            <a:avLst/>
          </a:prstGeom>
        </p:spPr>
      </p:pic>
      <p:pic>
        <p:nvPicPr>
          <p:cNvPr id="10" name="Picture 9" descr="TP_tmp.png"/>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1633608" y="4346926"/>
            <a:ext cx="1549400" cy="279400"/>
          </a:xfrm>
          <a:prstGeom prst="rect">
            <a:avLst/>
          </a:prstGeom>
        </p:spPr>
      </p:pic>
      <p:pic>
        <p:nvPicPr>
          <p:cNvPr id="16" name="Picture 15" descr="TP_tmp.png"/>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bwMode="auto">
          <a:xfrm>
            <a:off x="920750" y="5102265"/>
            <a:ext cx="4826000" cy="63500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8" name="Picture 17" descr="TP_tmp.png"/>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1208146" y="5765840"/>
            <a:ext cx="4953000" cy="635000"/>
          </a:xfrm>
          <a:prstGeom prst="rect">
            <a:avLst/>
          </a:prstGeom>
        </p:spPr>
      </p:pic>
      <p:pic>
        <p:nvPicPr>
          <p:cNvPr id="23" name="Picture 22" descr="TP_tmp.png"/>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bwMode="auto">
          <a:xfrm>
            <a:off x="4320529" y="1485293"/>
            <a:ext cx="4191000" cy="35560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9" name="Slide Number Placeholder 18"/>
          <p:cNvSpPr>
            <a:spLocks noGrp="1"/>
          </p:cNvSpPr>
          <p:nvPr>
            <p:ph type="sldNum" sz="quarter" idx="12"/>
          </p:nvPr>
        </p:nvSpPr>
        <p:spPr/>
        <p:txBody>
          <a:bodyPr/>
          <a:lstStyle/>
          <a:p>
            <a:r>
              <a:rPr lang="en-US" dirty="0" smtClean="0"/>
              <a:t>9</a:t>
            </a:r>
            <a:endParaRPr lang="en-US" dirty="0"/>
          </a:p>
        </p:txBody>
      </p:sp>
      <p:sp>
        <p:nvSpPr>
          <p:cNvPr id="3" name="TextBox 2"/>
          <p:cNvSpPr txBox="1"/>
          <p:nvPr/>
        </p:nvSpPr>
        <p:spPr>
          <a:xfrm>
            <a:off x="6514331" y="3298630"/>
            <a:ext cx="2524887" cy="646331"/>
          </a:xfrm>
          <a:prstGeom prst="rect">
            <a:avLst/>
          </a:prstGeom>
          <a:noFill/>
          <a:ln>
            <a:solidFill>
              <a:schemeClr val="tx1"/>
            </a:solidFill>
          </a:ln>
        </p:spPr>
        <p:txBody>
          <a:bodyPr wrap="none" rtlCol="0">
            <a:spAutoFit/>
          </a:bodyPr>
          <a:lstStyle/>
          <a:p>
            <a:r>
              <a:rPr lang="en-US" dirty="0" smtClean="0"/>
              <a:t>All dynamics information </a:t>
            </a:r>
          </a:p>
          <a:p>
            <a:r>
              <a:rPr lang="en-US" dirty="0" smtClean="0"/>
              <a:t>is contained in </a:t>
            </a:r>
            <a:r>
              <a:rPr lang="en-US" i="1" dirty="0" smtClean="0"/>
              <a:t>D</a:t>
            </a:r>
            <a:r>
              <a:rPr lang="en-US" dirty="0" smtClean="0"/>
              <a:t>.</a:t>
            </a:r>
            <a:endParaRPr lang="en-US" dirty="0"/>
          </a:p>
        </p:txBody>
      </p:sp>
      <p:sp>
        <p:nvSpPr>
          <p:cNvPr id="17" name="TextBox 16"/>
          <p:cNvSpPr txBox="1"/>
          <p:nvPr/>
        </p:nvSpPr>
        <p:spPr>
          <a:xfrm>
            <a:off x="6201219" y="4651812"/>
            <a:ext cx="2837999" cy="923330"/>
          </a:xfrm>
          <a:prstGeom prst="rect">
            <a:avLst/>
          </a:prstGeom>
          <a:noFill/>
          <a:ln>
            <a:solidFill>
              <a:schemeClr val="tx1"/>
            </a:solidFill>
          </a:ln>
        </p:spPr>
        <p:txBody>
          <a:bodyPr wrap="none" rtlCol="0">
            <a:spAutoFit/>
          </a:bodyPr>
          <a:lstStyle/>
          <a:p>
            <a:r>
              <a:rPr lang="en-US" dirty="0" smtClean="0"/>
              <a:t>Courant-Snyder parameters</a:t>
            </a:r>
          </a:p>
          <a:p>
            <a:r>
              <a:rPr lang="en-US" dirty="0" smtClean="0"/>
              <a:t>for the (coupled) system are</a:t>
            </a:r>
          </a:p>
          <a:p>
            <a:r>
              <a:rPr lang="en-US" dirty="0" smtClean="0"/>
              <a:t>contained in </a:t>
            </a:r>
            <a:r>
              <a:rPr lang="en-US" b="1" dirty="0" smtClean="0"/>
              <a:t>V</a:t>
            </a:r>
            <a:r>
              <a:rPr lang="en-US" dirty="0" smtClean="0"/>
              <a:t>.</a:t>
            </a:r>
            <a:endParaRPr lang="en-US" dirty="0"/>
          </a:p>
        </p:txBody>
      </p:sp>
      <p:pic>
        <p:nvPicPr>
          <p:cNvPr id="20" name="Picture 19" descr="TP_tmp.png"/>
          <p:cNvPicPr>
            <a:picLocks noChangeAspect="1"/>
          </p:cNvPicPr>
          <p:nvPr>
            <p:custDataLst>
              <p:tags r:id="rId8"/>
            </p:custDataLst>
          </p:nvPr>
        </p:nvPicPr>
        <p:blipFill>
          <a:blip r:embed="rId19">
            <a:extLst>
              <a:ext uri="{28A0092B-C50C-407E-A947-70E740481C1C}">
                <a14:useLocalDpi xmlns:a14="http://schemas.microsoft.com/office/drawing/2010/main" val="0"/>
              </a:ext>
            </a:extLst>
          </a:blip>
          <a:stretch>
            <a:fillRect/>
          </a:stretch>
        </p:blipFill>
        <p:spPr>
          <a:xfrm>
            <a:off x="863600" y="2251406"/>
            <a:ext cx="5689600" cy="660400"/>
          </a:xfrm>
          <a:prstGeom prst="rect">
            <a:avLst/>
          </a:prstGeom>
        </p:spPr>
      </p:pic>
      <p:sp>
        <p:nvSpPr>
          <p:cNvPr id="21" name="Rounded Rectangle 20"/>
          <p:cNvSpPr/>
          <p:nvPr/>
        </p:nvSpPr>
        <p:spPr>
          <a:xfrm>
            <a:off x="6337617" y="2251406"/>
            <a:ext cx="215584" cy="365441"/>
          </a:xfrm>
          <a:prstGeom prst="roundRect">
            <a:avLst/>
          </a:prstGeom>
          <a:solidFill>
            <a:schemeClr val="accent3">
              <a:lumMod val="60000"/>
              <a:lumOff val="40000"/>
              <a:alpha val="1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68605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ontent Placeholder 70"/>
          <p:cNvSpPr>
            <a:spLocks noGrp="1"/>
          </p:cNvSpPr>
          <p:nvPr>
            <p:ph idx="1"/>
          </p:nvPr>
        </p:nvSpPr>
        <p:spPr>
          <a:xfrm>
            <a:off x="457200" y="1417638"/>
            <a:ext cx="8229600" cy="4855622"/>
          </a:xfrm>
        </p:spPr>
        <p:txBody>
          <a:bodyPr>
            <a:normAutofit/>
          </a:bodyPr>
          <a:lstStyle/>
          <a:p>
            <a:r>
              <a:rPr lang="en-US" sz="2000" dirty="0" smtClean="0"/>
              <a:t>Putting all together,</a:t>
            </a:r>
          </a:p>
          <a:p>
            <a:endParaRPr lang="en-US" sz="2000" dirty="0"/>
          </a:p>
          <a:p>
            <a:endParaRPr lang="en-US" sz="2000" dirty="0" smtClean="0"/>
          </a:p>
          <a:p>
            <a:pPr marL="0" indent="0">
              <a:buNone/>
            </a:pPr>
            <a:r>
              <a:rPr lang="en-US" sz="2000" dirty="0" smtClean="0"/>
              <a:t>      </a:t>
            </a:r>
          </a:p>
          <a:p>
            <a:pPr marL="0" indent="0">
              <a:buNone/>
            </a:pPr>
            <a:r>
              <a:rPr lang="en-US" sz="2000" dirty="0"/>
              <a:t> </a:t>
            </a:r>
            <a:r>
              <a:rPr lang="en-US" sz="2000" dirty="0" smtClean="0"/>
              <a:t>     </a:t>
            </a:r>
          </a:p>
          <a:p>
            <a:pPr marL="0" indent="0">
              <a:buNone/>
            </a:pPr>
            <a:r>
              <a:rPr lang="en-US" sz="2000" dirty="0"/>
              <a:t> </a:t>
            </a:r>
            <a:r>
              <a:rPr lang="en-US" sz="2000" dirty="0" smtClean="0"/>
              <a:t>     where</a:t>
            </a:r>
            <a:endParaRPr lang="en-US" sz="2000" dirty="0"/>
          </a:p>
          <a:p>
            <a:endParaRPr lang="en-US" sz="2000" dirty="0" smtClean="0"/>
          </a:p>
        </p:txBody>
      </p:sp>
      <p:pic>
        <p:nvPicPr>
          <p:cNvPr id="20" name="Picture 19" descr="TP_tmp.png"/>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bwMode="auto">
          <a:xfrm>
            <a:off x="963979" y="2138254"/>
            <a:ext cx="5003800" cy="889000"/>
          </a:xfrm>
          <a:prstGeom prst="rect">
            <a:avLst/>
          </a:prstGeom>
          <a:noFill/>
          <a:ln w="28575" cmpd="sng">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 name="Title 1"/>
          <p:cNvSpPr>
            <a:spLocks noGrp="1"/>
          </p:cNvSpPr>
          <p:nvPr>
            <p:ph type="title"/>
          </p:nvPr>
        </p:nvSpPr>
        <p:spPr/>
        <p:txBody>
          <a:bodyPr>
            <a:normAutofit/>
          </a:bodyPr>
          <a:lstStyle/>
          <a:p>
            <a:r>
              <a:rPr lang="en-US" sz="3600" i="1" dirty="0" err="1"/>
              <a:t>Vlasov</a:t>
            </a:r>
            <a:r>
              <a:rPr lang="en-US" sz="3600" i="1" dirty="0"/>
              <a:t> formalism</a:t>
            </a:r>
            <a:endParaRPr lang="en-US" sz="3600" dirty="0"/>
          </a:p>
        </p:txBody>
      </p:sp>
      <p:sp>
        <p:nvSpPr>
          <p:cNvPr id="75" name="Footer Placeholder 74"/>
          <p:cNvSpPr>
            <a:spLocks noGrp="1"/>
          </p:cNvSpPr>
          <p:nvPr>
            <p:ph type="ftr" sz="quarter" idx="11"/>
          </p:nvPr>
        </p:nvSpPr>
        <p:spPr/>
        <p:txBody>
          <a:bodyPr/>
          <a:lstStyle/>
          <a:p>
            <a:r>
              <a:rPr lang="en-US" smtClean="0"/>
              <a:t>WEA2CO04</a:t>
            </a:r>
            <a:endParaRPr lang="en-US" dirty="0"/>
          </a:p>
        </p:txBody>
      </p:sp>
      <p:pic>
        <p:nvPicPr>
          <p:cNvPr id="24" name="Picture 23"/>
          <p:cNvPicPr>
            <a:picLocks noChangeAspect="1"/>
          </p:cNvPicPr>
          <p:nvPr/>
        </p:nvPicPr>
        <p:blipFill>
          <a:blip r:embed="rId10"/>
          <a:stretch>
            <a:fillRect/>
          </a:stretch>
        </p:blipFill>
        <p:spPr>
          <a:xfrm>
            <a:off x="0" y="0"/>
            <a:ext cx="1706880" cy="365760"/>
          </a:xfrm>
          <a:prstGeom prst="rect">
            <a:avLst/>
          </a:prstGeom>
        </p:spPr>
      </p:pic>
      <p:pic>
        <p:nvPicPr>
          <p:cNvPr id="25" name="Picture 24" descr="JLab_logo_text_white_bw.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pic>
        <p:nvPicPr>
          <p:cNvPr id="23" name="Picture 22" descr="TP_tmp.png"/>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1652413" y="3346830"/>
            <a:ext cx="3429000" cy="279400"/>
          </a:xfrm>
          <a:prstGeom prst="rect">
            <a:avLst/>
          </a:prstGeom>
        </p:spPr>
      </p:pic>
      <p:pic>
        <p:nvPicPr>
          <p:cNvPr id="3" name="Picture 2" descr="TP_tmp.png"/>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bwMode="auto">
          <a:xfrm>
            <a:off x="913179" y="3805063"/>
            <a:ext cx="6273800" cy="60960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0" name="Rectangle 29"/>
          <p:cNvSpPr/>
          <p:nvPr/>
        </p:nvSpPr>
        <p:spPr>
          <a:xfrm>
            <a:off x="870240" y="2085113"/>
            <a:ext cx="5192499" cy="977751"/>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descr="TP_tmp.png"/>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bwMode="auto">
          <a:xfrm>
            <a:off x="963979" y="4577595"/>
            <a:ext cx="6868633" cy="91440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4" name="Picture 33" descr="TP_tmp.png"/>
          <p:cNvPicPr>
            <a:picLocks noChangeAspect="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963979" y="5752516"/>
            <a:ext cx="5740400" cy="279400"/>
          </a:xfrm>
          <a:prstGeom prst="rect">
            <a:avLst/>
          </a:prstGeom>
        </p:spPr>
      </p:pic>
      <p:pic>
        <p:nvPicPr>
          <p:cNvPr id="37" name="Picture 36" descr="TP_tmp.png"/>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bwMode="auto">
          <a:xfrm>
            <a:off x="6704379" y="2286000"/>
            <a:ext cx="1447800" cy="48260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9" name="Picture 38" descr="TP_tmp.png"/>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963979" y="6215686"/>
            <a:ext cx="3149600" cy="330200"/>
          </a:xfrm>
          <a:prstGeom prst="rect">
            <a:avLst/>
          </a:prstGeom>
        </p:spPr>
      </p:pic>
      <p:sp>
        <p:nvSpPr>
          <p:cNvPr id="40" name="Slide Number Placeholder 39"/>
          <p:cNvSpPr>
            <a:spLocks noGrp="1"/>
          </p:cNvSpPr>
          <p:nvPr>
            <p:ph type="sldNum" sz="quarter" idx="12"/>
          </p:nvPr>
        </p:nvSpPr>
        <p:spPr/>
        <p:txBody>
          <a:bodyPr/>
          <a:lstStyle/>
          <a:p>
            <a:r>
              <a:rPr lang="en-US" dirty="0" smtClean="0"/>
              <a:t>10</a:t>
            </a:r>
          </a:p>
        </p:txBody>
      </p:sp>
    </p:spTree>
    <p:extLst>
      <p:ext uri="{BB962C8B-B14F-4D97-AF65-F5344CB8AC3E}">
        <p14:creationId xmlns:p14="http://schemas.microsoft.com/office/powerpoint/2010/main" val="12944022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smtClean="0"/>
              <a:t>Outline</a:t>
            </a:r>
            <a:endParaRPr lang="en-US" sz="3600" i="1" dirty="0"/>
          </a:p>
        </p:txBody>
      </p:sp>
      <p:sp>
        <p:nvSpPr>
          <p:cNvPr id="3" name="Content Placeholder 2"/>
          <p:cNvSpPr>
            <a:spLocks noGrp="1"/>
          </p:cNvSpPr>
          <p:nvPr>
            <p:ph idx="1"/>
          </p:nvPr>
        </p:nvSpPr>
        <p:spPr/>
        <p:txBody>
          <a:bodyPr>
            <a:normAutofit/>
          </a:bodyPr>
          <a:lstStyle/>
          <a:p>
            <a:pPr>
              <a:buFont typeface="Wingdings" charset="2"/>
              <a:buChar char="q"/>
            </a:pPr>
            <a:r>
              <a:rPr lang="en-US" sz="2000" dirty="0" smtClean="0">
                <a:solidFill>
                  <a:srgbClr val="A6A6A6"/>
                </a:solidFill>
              </a:rPr>
              <a:t>Introduction: micro-bunching instability (MBI)</a:t>
            </a:r>
          </a:p>
          <a:p>
            <a:pPr>
              <a:buFont typeface="Wingdings" charset="2"/>
              <a:buChar char="q"/>
            </a:pPr>
            <a:r>
              <a:rPr lang="en-US" sz="2000" dirty="0" smtClean="0">
                <a:solidFill>
                  <a:srgbClr val="A6A6A6"/>
                </a:solidFill>
              </a:rPr>
              <a:t>Motivation: early design of JLEIC Circulator Cooling Ring</a:t>
            </a:r>
          </a:p>
          <a:p>
            <a:pPr>
              <a:buFont typeface="Wingdings" charset="2"/>
              <a:buChar char="q"/>
            </a:pPr>
            <a:r>
              <a:rPr lang="en-US" sz="2000" dirty="0" smtClean="0">
                <a:solidFill>
                  <a:srgbClr val="A6A6A6"/>
                </a:solidFill>
              </a:rPr>
              <a:t>Theory of MBI for magnetized beams</a:t>
            </a:r>
          </a:p>
          <a:p>
            <a:pPr>
              <a:buFont typeface="Wingdings" charset="2"/>
              <a:buChar char="q"/>
            </a:pPr>
            <a:r>
              <a:rPr lang="en-US" sz="2000" dirty="0" smtClean="0"/>
              <a:t>Example</a:t>
            </a:r>
          </a:p>
          <a:p>
            <a:pPr>
              <a:buFont typeface="Wingdings" charset="2"/>
              <a:buChar char="q"/>
            </a:pPr>
            <a:r>
              <a:rPr lang="en-US" sz="2000" dirty="0">
                <a:solidFill>
                  <a:srgbClr val="A6A6A6"/>
                </a:solidFill>
              </a:rPr>
              <a:t>Summary and Possible future work</a:t>
            </a:r>
          </a:p>
        </p:txBody>
      </p:sp>
      <p:pic>
        <p:nvPicPr>
          <p:cNvPr id="4" name="Picture 3"/>
          <p:cNvPicPr>
            <a:picLocks noChangeAspect="1"/>
          </p:cNvPicPr>
          <p:nvPr/>
        </p:nvPicPr>
        <p:blipFill>
          <a:blip r:embed="rId2"/>
          <a:stretch>
            <a:fillRect/>
          </a:stretch>
        </p:blipFill>
        <p:spPr>
          <a:xfrm>
            <a:off x="0" y="0"/>
            <a:ext cx="1706880" cy="365760"/>
          </a:xfrm>
          <a:prstGeom prst="rect">
            <a:avLst/>
          </a:prstGeom>
        </p:spPr>
      </p:pic>
      <p:pic>
        <p:nvPicPr>
          <p:cNvPr id="5" name="Picture 4" descr="JLab_logo_text_white_b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sp>
        <p:nvSpPr>
          <p:cNvPr id="6" name="Footer Placeholder 5"/>
          <p:cNvSpPr>
            <a:spLocks noGrp="1"/>
          </p:cNvSpPr>
          <p:nvPr>
            <p:ph type="ftr" sz="quarter" idx="11"/>
          </p:nvPr>
        </p:nvSpPr>
        <p:spPr/>
        <p:txBody>
          <a:bodyPr/>
          <a:lstStyle/>
          <a:p>
            <a:r>
              <a:rPr lang="en-US" smtClean="0"/>
              <a:t>WEA2CO04</a:t>
            </a:r>
            <a:endParaRPr lang="en-US"/>
          </a:p>
        </p:txBody>
      </p:sp>
      <p:pic>
        <p:nvPicPr>
          <p:cNvPr id="7" name="Picture 6"/>
          <p:cNvPicPr>
            <a:picLocks noChangeAspect="1"/>
          </p:cNvPicPr>
          <p:nvPr/>
        </p:nvPicPr>
        <p:blipFill>
          <a:blip r:embed="rId4"/>
          <a:stretch>
            <a:fillRect/>
          </a:stretch>
        </p:blipFill>
        <p:spPr>
          <a:xfrm>
            <a:off x="1360291" y="3972534"/>
            <a:ext cx="6400800" cy="2383816"/>
          </a:xfrm>
          <a:prstGeom prst="rect">
            <a:avLst/>
          </a:prstGeom>
          <a:ln w="28575" cmpd="sng">
            <a:solidFill>
              <a:srgbClr val="000000"/>
            </a:solidFill>
          </a:ln>
        </p:spPr>
      </p:pic>
      <p:sp>
        <p:nvSpPr>
          <p:cNvPr id="9" name="TextBox 8"/>
          <p:cNvSpPr txBox="1"/>
          <p:nvPr/>
        </p:nvSpPr>
        <p:spPr>
          <a:xfrm>
            <a:off x="1289071" y="3603202"/>
            <a:ext cx="6632945" cy="353943"/>
          </a:xfrm>
          <a:prstGeom prst="rect">
            <a:avLst/>
          </a:prstGeom>
          <a:noFill/>
        </p:spPr>
        <p:txBody>
          <a:bodyPr wrap="none" rtlCol="0">
            <a:spAutoFit/>
          </a:bodyPr>
          <a:lstStyle/>
          <a:p>
            <a:r>
              <a:rPr lang="en-US" sz="1700" b="1" dirty="0" smtClean="0"/>
              <a:t>ERL </a:t>
            </a:r>
            <a:r>
              <a:rPr lang="en-US" sz="1700" b="1" dirty="0"/>
              <a:t>c</a:t>
            </a:r>
            <a:r>
              <a:rPr lang="en-US" sz="1700" b="1" dirty="0" smtClean="0"/>
              <a:t>ooler design [</a:t>
            </a:r>
            <a:r>
              <a:rPr lang="en-US" sz="1700" b="1" dirty="0"/>
              <a:t>S. Benson, JLEIC Collaboration Meeting, Spring </a:t>
            </a:r>
            <a:r>
              <a:rPr lang="en-US" sz="1700" b="1" dirty="0" smtClean="0"/>
              <a:t>2016]</a:t>
            </a:r>
            <a:endParaRPr lang="en-US" sz="1700" b="1" dirty="0"/>
          </a:p>
        </p:txBody>
      </p:sp>
      <p:sp>
        <p:nvSpPr>
          <p:cNvPr id="10" name="Slide Number Placeholder 9"/>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2949424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35000"/>
          </a:blip>
          <a:stretch>
            <a:fillRect/>
          </a:stretch>
        </p:blipFill>
        <p:spPr>
          <a:xfrm>
            <a:off x="0" y="1417638"/>
            <a:ext cx="9144000" cy="3768169"/>
          </a:xfrm>
          <a:prstGeom prst="rect">
            <a:avLst/>
          </a:prstGeom>
        </p:spPr>
      </p:pic>
      <p:sp>
        <p:nvSpPr>
          <p:cNvPr id="2" name="Title 1"/>
          <p:cNvSpPr>
            <a:spLocks noGrp="1"/>
          </p:cNvSpPr>
          <p:nvPr>
            <p:ph type="title"/>
          </p:nvPr>
        </p:nvSpPr>
        <p:spPr/>
        <p:txBody>
          <a:bodyPr>
            <a:normAutofit/>
          </a:bodyPr>
          <a:lstStyle/>
          <a:p>
            <a:r>
              <a:rPr lang="en-US" sz="3600" i="1" dirty="0" smtClean="0"/>
              <a:t>Example</a:t>
            </a:r>
            <a:endParaRPr lang="en-US" sz="3600" i="1" dirty="0"/>
          </a:p>
        </p:txBody>
      </p:sp>
      <p:sp>
        <p:nvSpPr>
          <p:cNvPr id="71" name="Content Placeholder 70"/>
          <p:cNvSpPr>
            <a:spLocks noGrp="1"/>
          </p:cNvSpPr>
          <p:nvPr>
            <p:ph idx="1"/>
          </p:nvPr>
        </p:nvSpPr>
        <p:spPr>
          <a:xfrm>
            <a:off x="457200" y="1600200"/>
            <a:ext cx="8229600" cy="4756150"/>
          </a:xfrm>
        </p:spPr>
        <p:txBody>
          <a:bodyPr>
            <a:normAutofit/>
          </a:bodyPr>
          <a:lstStyle/>
          <a:p>
            <a:r>
              <a:rPr lang="en-US" sz="2000" dirty="0" smtClean="0"/>
              <a:t>achromatic</a:t>
            </a:r>
          </a:p>
          <a:p>
            <a:r>
              <a:rPr lang="en-US" sz="2000" dirty="0" smtClean="0"/>
              <a:t>24 dipoles; 16 inward bending, 8 outward bending</a:t>
            </a:r>
          </a:p>
          <a:p>
            <a:r>
              <a:rPr lang="en-US" sz="2000" dirty="0" smtClean="0"/>
              <a:t>½-indexed dipoles to preserve beam axial symmetry</a:t>
            </a:r>
          </a:p>
          <a:p>
            <a:r>
              <a:rPr lang="en-US" sz="2000" dirty="0" smtClean="0"/>
              <a:t>combined-function dipole to focus/defocus the beam</a:t>
            </a:r>
          </a:p>
        </p:txBody>
      </p:sp>
      <p:sp>
        <p:nvSpPr>
          <p:cNvPr id="75" name="Footer Placeholder 74"/>
          <p:cNvSpPr>
            <a:spLocks noGrp="1"/>
          </p:cNvSpPr>
          <p:nvPr>
            <p:ph type="ftr" sz="quarter" idx="11"/>
          </p:nvPr>
        </p:nvSpPr>
        <p:spPr/>
        <p:txBody>
          <a:bodyPr/>
          <a:lstStyle/>
          <a:p>
            <a:r>
              <a:rPr lang="en-US" smtClean="0"/>
              <a:t>WEA2CO04</a:t>
            </a:r>
            <a:endParaRPr lang="en-US" dirty="0"/>
          </a:p>
        </p:txBody>
      </p:sp>
      <p:pic>
        <p:nvPicPr>
          <p:cNvPr id="24" name="Picture 23"/>
          <p:cNvPicPr>
            <a:picLocks noChangeAspect="1"/>
          </p:cNvPicPr>
          <p:nvPr/>
        </p:nvPicPr>
        <p:blipFill>
          <a:blip r:embed="rId3"/>
          <a:stretch>
            <a:fillRect/>
          </a:stretch>
        </p:blipFill>
        <p:spPr>
          <a:xfrm>
            <a:off x="0" y="0"/>
            <a:ext cx="1706880" cy="365760"/>
          </a:xfrm>
          <a:prstGeom prst="rect">
            <a:avLst/>
          </a:prstGeom>
        </p:spPr>
      </p:pic>
      <p:pic>
        <p:nvPicPr>
          <p:cNvPr id="25" name="Picture 24" descr="JLab_logo_text_white_bw.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cxnSp>
        <p:nvCxnSpPr>
          <p:cNvPr id="9" name="Straight Arrow Connector 8"/>
          <p:cNvCxnSpPr/>
          <p:nvPr/>
        </p:nvCxnSpPr>
        <p:spPr>
          <a:xfrm flipH="1" flipV="1">
            <a:off x="8760072" y="3773197"/>
            <a:ext cx="301492" cy="62276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2123293000"/>
              </p:ext>
            </p:extLst>
          </p:nvPr>
        </p:nvGraphicFramePr>
        <p:xfrm>
          <a:off x="1159601" y="3826886"/>
          <a:ext cx="6887259" cy="2966720"/>
        </p:xfrm>
        <a:graphic>
          <a:graphicData uri="http://schemas.openxmlformats.org/drawingml/2006/table">
            <a:tbl>
              <a:tblPr firstRow="1" bandRow="1">
                <a:tableStyleId>{5C22544A-7EE6-4342-B048-85BDC9FD1C3A}</a:tableStyleId>
              </a:tblPr>
              <a:tblGrid>
                <a:gridCol w="4187253"/>
                <a:gridCol w="1430430"/>
                <a:gridCol w="1269576"/>
              </a:tblGrid>
              <a:tr h="370840">
                <a:tc>
                  <a:txBody>
                    <a:bodyPr/>
                    <a:lstStyle/>
                    <a:p>
                      <a:r>
                        <a:rPr lang="en-US" dirty="0" smtClean="0"/>
                        <a:t>Name</a:t>
                      </a:r>
                      <a:endParaRPr lang="en-US" dirty="0"/>
                    </a:p>
                  </a:txBody>
                  <a:tcPr/>
                </a:tc>
                <a:tc>
                  <a:txBody>
                    <a:bodyPr/>
                    <a:lstStyle/>
                    <a:p>
                      <a:r>
                        <a:rPr lang="en-US" dirty="0" smtClean="0"/>
                        <a:t>Value</a:t>
                      </a:r>
                      <a:endParaRPr lang="en-US" dirty="0"/>
                    </a:p>
                  </a:txBody>
                  <a:tcPr/>
                </a:tc>
                <a:tc>
                  <a:txBody>
                    <a:bodyPr/>
                    <a:lstStyle/>
                    <a:p>
                      <a:r>
                        <a:rPr lang="en-US" dirty="0" smtClean="0"/>
                        <a:t>Unit</a:t>
                      </a:r>
                      <a:endParaRPr lang="en-US" dirty="0"/>
                    </a:p>
                  </a:txBody>
                  <a:tcPr/>
                </a:tc>
              </a:tr>
              <a:tr h="370840">
                <a:tc>
                  <a:txBody>
                    <a:bodyPr/>
                    <a:lstStyle/>
                    <a:p>
                      <a:r>
                        <a:rPr lang="en-US" dirty="0" smtClean="0"/>
                        <a:t>Energy</a:t>
                      </a:r>
                      <a:endParaRPr lang="en-US" dirty="0"/>
                    </a:p>
                  </a:txBody>
                  <a:tcPr/>
                </a:tc>
                <a:tc>
                  <a:txBody>
                    <a:bodyPr/>
                    <a:lstStyle/>
                    <a:p>
                      <a:r>
                        <a:rPr lang="en-US" dirty="0" smtClean="0"/>
                        <a:t>55</a:t>
                      </a:r>
                      <a:endParaRPr lang="en-US" dirty="0"/>
                    </a:p>
                  </a:txBody>
                  <a:tcPr/>
                </a:tc>
                <a:tc>
                  <a:txBody>
                    <a:bodyPr/>
                    <a:lstStyle/>
                    <a:p>
                      <a:r>
                        <a:rPr lang="en-US" dirty="0" smtClean="0"/>
                        <a:t>MeV</a:t>
                      </a:r>
                      <a:endParaRPr lang="en-US" dirty="0"/>
                    </a:p>
                  </a:txBody>
                  <a:tcPr/>
                </a:tc>
              </a:tr>
              <a:tr h="370840">
                <a:tc>
                  <a:txBody>
                    <a:bodyPr/>
                    <a:lstStyle/>
                    <a:p>
                      <a:r>
                        <a:rPr lang="en-US" dirty="0" smtClean="0"/>
                        <a:t>Sliced </a:t>
                      </a:r>
                      <a:r>
                        <a:rPr lang="en-US" dirty="0" err="1" smtClean="0"/>
                        <a:t>rms</a:t>
                      </a:r>
                      <a:r>
                        <a:rPr lang="en-US" dirty="0" smtClean="0"/>
                        <a:t> energy spread</a:t>
                      </a:r>
                      <a:endParaRPr lang="en-US" dirty="0"/>
                    </a:p>
                  </a:txBody>
                  <a:tcPr/>
                </a:tc>
                <a:tc>
                  <a:txBody>
                    <a:bodyPr/>
                    <a:lstStyle/>
                    <a:p>
                      <a:r>
                        <a:rPr lang="en-US" dirty="0" smtClean="0"/>
                        <a:t>1.5 × 10</a:t>
                      </a:r>
                      <a:r>
                        <a:rPr lang="en-US" baseline="30000" dirty="0" smtClean="0"/>
                        <a:t>-4</a:t>
                      </a:r>
                      <a:endParaRPr lang="en-US" baseline="30000" dirty="0"/>
                    </a:p>
                  </a:txBody>
                  <a:tcPr/>
                </a:tc>
                <a:tc>
                  <a:txBody>
                    <a:bodyPr/>
                    <a:lstStyle/>
                    <a:p>
                      <a:endParaRPr lang="en-US" dirty="0"/>
                    </a:p>
                  </a:txBody>
                  <a:tcPr/>
                </a:tc>
              </a:tr>
              <a:tr h="370840">
                <a:tc>
                  <a:txBody>
                    <a:bodyPr/>
                    <a:lstStyle/>
                    <a:p>
                      <a:r>
                        <a:rPr lang="en-US" dirty="0" smtClean="0"/>
                        <a:t>Chirp, </a:t>
                      </a:r>
                      <a:r>
                        <a:rPr lang="en-US" i="1" dirty="0" smtClean="0"/>
                        <a:t>h</a:t>
                      </a:r>
                      <a:endParaRPr lang="en-US" i="1" dirty="0"/>
                    </a:p>
                  </a:txBody>
                  <a:tcPr/>
                </a:tc>
                <a:tc>
                  <a:txBody>
                    <a:bodyPr/>
                    <a:lstStyle/>
                    <a:p>
                      <a:r>
                        <a:rPr lang="en-US" dirty="0" smtClean="0"/>
                        <a:t>4.645</a:t>
                      </a:r>
                      <a:endParaRPr lang="en-US" dirty="0"/>
                    </a:p>
                  </a:txBody>
                  <a:tcPr/>
                </a:tc>
                <a:tc>
                  <a:txBody>
                    <a:bodyPr/>
                    <a:lstStyle/>
                    <a:p>
                      <a:r>
                        <a:rPr lang="en-US" dirty="0" smtClean="0"/>
                        <a:t>m</a:t>
                      </a:r>
                      <a:r>
                        <a:rPr lang="en-US" baseline="30000" dirty="0" smtClean="0"/>
                        <a:t>-1</a:t>
                      </a:r>
                      <a:endParaRPr lang="en-US" baseline="30000" dirty="0"/>
                    </a:p>
                  </a:txBody>
                  <a:tcPr/>
                </a:tc>
              </a:tr>
              <a:tr h="370840">
                <a:tc>
                  <a:txBody>
                    <a:bodyPr/>
                    <a:lstStyle/>
                    <a:p>
                      <a:r>
                        <a:rPr lang="en-US" i="0" dirty="0" smtClean="0"/>
                        <a:t>Bunch charge</a:t>
                      </a:r>
                      <a:endParaRPr lang="en-US" i="0" dirty="0"/>
                    </a:p>
                  </a:txBody>
                  <a:tcPr/>
                </a:tc>
                <a:tc>
                  <a:txBody>
                    <a:bodyPr/>
                    <a:lstStyle/>
                    <a:p>
                      <a:r>
                        <a:rPr lang="en-US" i="0" dirty="0" smtClean="0"/>
                        <a:t>420</a:t>
                      </a:r>
                      <a:endParaRPr lang="en-US" i="0" dirty="0"/>
                    </a:p>
                  </a:txBody>
                  <a:tcPr/>
                </a:tc>
                <a:tc>
                  <a:txBody>
                    <a:bodyPr/>
                    <a:lstStyle/>
                    <a:p>
                      <a:r>
                        <a:rPr lang="en-US" i="0" baseline="0" dirty="0" err="1" smtClean="0"/>
                        <a:t>pC</a:t>
                      </a:r>
                      <a:endParaRPr lang="en-US" i="0" baseline="0" dirty="0"/>
                    </a:p>
                  </a:txBody>
                  <a:tcPr/>
                </a:tc>
              </a:tr>
              <a:tr h="370840">
                <a:tc>
                  <a:txBody>
                    <a:bodyPr/>
                    <a:lstStyle/>
                    <a:p>
                      <a:r>
                        <a:rPr lang="en-US" baseline="0" dirty="0" smtClean="0"/>
                        <a:t>Initial/final bunch (peak) current</a:t>
                      </a:r>
                      <a:endParaRPr lang="en-US" dirty="0"/>
                    </a:p>
                  </a:txBody>
                  <a:tcPr/>
                </a:tc>
                <a:tc>
                  <a:txBody>
                    <a:bodyPr/>
                    <a:lstStyle/>
                    <a:p>
                      <a:r>
                        <a:rPr lang="en-US" dirty="0" smtClean="0"/>
                        <a:t>22.5/6.3</a:t>
                      </a:r>
                      <a:endParaRPr lang="en-US" dirty="0"/>
                    </a:p>
                  </a:txBody>
                  <a:tcPr/>
                </a:tc>
                <a:tc>
                  <a:txBody>
                    <a:bodyPr/>
                    <a:lstStyle/>
                    <a:p>
                      <a:r>
                        <a:rPr lang="en-US" dirty="0" smtClean="0"/>
                        <a:t>A</a:t>
                      </a:r>
                      <a:endParaRPr lang="en-US" dirty="0"/>
                    </a:p>
                  </a:txBody>
                  <a:tcPr/>
                </a:tc>
              </a:tr>
              <a:tr h="370840">
                <a:tc>
                  <a:txBody>
                    <a:bodyPr/>
                    <a:lstStyle/>
                    <a:p>
                      <a:r>
                        <a:rPr lang="en-US" dirty="0" smtClean="0"/>
                        <a:t>Compression/Decompression</a:t>
                      </a:r>
                      <a:r>
                        <a:rPr lang="en-US" baseline="0" dirty="0" smtClean="0"/>
                        <a:t> factor</a:t>
                      </a:r>
                      <a:endParaRPr lang="en-US" dirty="0"/>
                    </a:p>
                  </a:txBody>
                  <a:tcPr/>
                </a:tc>
                <a:tc>
                  <a:txBody>
                    <a:bodyPr/>
                    <a:lstStyle/>
                    <a:p>
                      <a:r>
                        <a:rPr lang="en-US" dirty="0" smtClean="0"/>
                        <a:t>0.28/3.57</a:t>
                      </a:r>
                      <a:endParaRPr lang="en-US" dirty="0"/>
                    </a:p>
                  </a:txBody>
                  <a:tcPr/>
                </a:tc>
                <a:tc>
                  <a:txBody>
                    <a:bodyPr/>
                    <a:lstStyle/>
                    <a:p>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4-D geometric </a:t>
                      </a:r>
                      <a:r>
                        <a:rPr lang="en-US" dirty="0" err="1" smtClean="0"/>
                        <a:t>emittance</a:t>
                      </a:r>
                      <a:r>
                        <a:rPr lang="en-US" dirty="0" smtClean="0"/>
                        <a:t> ε</a:t>
                      </a:r>
                      <a:r>
                        <a:rPr lang="en-US" baseline="-25000" dirty="0" smtClean="0"/>
                        <a:t>4D</a:t>
                      </a:r>
                    </a:p>
                  </a:txBody>
                  <a:tcPr/>
                </a:tc>
                <a:tc>
                  <a:txBody>
                    <a:bodyPr/>
                    <a:lstStyle/>
                    <a:p>
                      <a:r>
                        <a:rPr lang="en-US" baseline="0" dirty="0" smtClean="0"/>
                        <a:t>1.11 × 10</a:t>
                      </a:r>
                      <a:r>
                        <a:rPr lang="en-US" baseline="30000" dirty="0" smtClean="0"/>
                        <a:t>-5</a:t>
                      </a:r>
                      <a:endParaRPr lang="en-US" baseline="30000" dirty="0"/>
                    </a:p>
                  </a:txBody>
                  <a:tcPr/>
                </a:tc>
                <a:tc>
                  <a:txBody>
                    <a:bodyPr/>
                    <a:lstStyle/>
                    <a:p>
                      <a:r>
                        <a:rPr lang="en-US" dirty="0" smtClean="0"/>
                        <a:t>cm</a:t>
                      </a:r>
                      <a:endParaRPr lang="en-US" baseline="30000" dirty="0"/>
                    </a:p>
                  </a:txBody>
                  <a:tcPr/>
                </a:tc>
              </a:tr>
            </a:tbl>
          </a:graphicData>
        </a:graphic>
      </p:graphicFrame>
      <p:sp>
        <p:nvSpPr>
          <p:cNvPr id="3" name="Slide Number Placeholder 2"/>
          <p:cNvSpPr>
            <a:spLocks noGrp="1"/>
          </p:cNvSpPr>
          <p:nvPr>
            <p:ph type="sldNum" sz="quarter" idx="12"/>
          </p:nvPr>
        </p:nvSpPr>
        <p:spPr/>
        <p:txBody>
          <a:bodyPr/>
          <a:lstStyle/>
          <a:p>
            <a:r>
              <a:rPr lang="en-US" dirty="0" smtClean="0"/>
              <a:t>11</a:t>
            </a:r>
            <a:endParaRPr lang="en-US" dirty="0"/>
          </a:p>
        </p:txBody>
      </p:sp>
    </p:spTree>
    <p:extLst>
      <p:ext uri="{BB962C8B-B14F-4D97-AF65-F5344CB8AC3E}">
        <p14:creationId xmlns:p14="http://schemas.microsoft.com/office/powerpoint/2010/main" val="23303061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smtClean="0"/>
              <a:t>Particle tracking</a:t>
            </a:r>
            <a:endParaRPr lang="en-US" sz="3600" i="1" dirty="0"/>
          </a:p>
        </p:txBody>
      </p:sp>
      <p:sp>
        <p:nvSpPr>
          <p:cNvPr id="4" name="Slide Number Placeholder 3"/>
          <p:cNvSpPr>
            <a:spLocks noGrp="1"/>
          </p:cNvSpPr>
          <p:nvPr>
            <p:ph type="sldNum" sz="quarter" idx="12"/>
          </p:nvPr>
        </p:nvSpPr>
        <p:spPr/>
        <p:txBody>
          <a:bodyPr/>
          <a:lstStyle/>
          <a:p>
            <a:r>
              <a:rPr lang="en-US" dirty="0" smtClean="0"/>
              <a:t>12</a:t>
            </a:r>
            <a:endParaRPr lang="en-US" dirty="0"/>
          </a:p>
        </p:txBody>
      </p:sp>
      <p:pic>
        <p:nvPicPr>
          <p:cNvPr id="5" name="Picture 4"/>
          <p:cNvPicPr>
            <a:picLocks noChangeAspect="1"/>
          </p:cNvPicPr>
          <p:nvPr/>
        </p:nvPicPr>
        <p:blipFill>
          <a:blip r:embed="rId2">
            <a:alphaModFix amt="39000"/>
          </a:blip>
          <a:stretch>
            <a:fillRect/>
          </a:stretch>
        </p:blipFill>
        <p:spPr>
          <a:xfrm>
            <a:off x="0" y="1417638"/>
            <a:ext cx="9144000" cy="3768169"/>
          </a:xfrm>
          <a:prstGeom prst="rect">
            <a:avLst/>
          </a:prstGeom>
        </p:spPr>
      </p:pic>
      <p:cxnSp>
        <p:nvCxnSpPr>
          <p:cNvPr id="6" name="Straight Arrow Connector 5"/>
          <p:cNvCxnSpPr/>
          <p:nvPr/>
        </p:nvCxnSpPr>
        <p:spPr>
          <a:xfrm flipH="1" flipV="1">
            <a:off x="8760072" y="3773197"/>
            <a:ext cx="301492" cy="62276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3" name="Picture 2" descr="FIG0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081" y="2746626"/>
            <a:ext cx="5486400" cy="4111374"/>
          </a:xfrm>
          <a:prstGeom prst="rect">
            <a:avLst/>
          </a:prstGeom>
          <a:ln>
            <a:solidFill>
              <a:srgbClr val="000000"/>
            </a:solidFill>
          </a:ln>
        </p:spPr>
      </p:pic>
      <p:pic>
        <p:nvPicPr>
          <p:cNvPr id="7" name="Picture 6"/>
          <p:cNvPicPr>
            <a:picLocks noChangeAspect="1"/>
          </p:cNvPicPr>
          <p:nvPr/>
        </p:nvPicPr>
        <p:blipFill>
          <a:blip r:embed="rId4"/>
          <a:stretch>
            <a:fillRect/>
          </a:stretch>
        </p:blipFill>
        <p:spPr>
          <a:xfrm>
            <a:off x="0" y="0"/>
            <a:ext cx="1706880" cy="365760"/>
          </a:xfrm>
          <a:prstGeom prst="rect">
            <a:avLst/>
          </a:prstGeom>
        </p:spPr>
      </p:pic>
      <p:pic>
        <p:nvPicPr>
          <p:cNvPr id="8" name="Picture 7" descr="JLab_logo_text_white_bw.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sp>
        <p:nvSpPr>
          <p:cNvPr id="9" name="Footer Placeholder 8"/>
          <p:cNvSpPr>
            <a:spLocks noGrp="1"/>
          </p:cNvSpPr>
          <p:nvPr>
            <p:ph type="ftr" sz="quarter" idx="11"/>
          </p:nvPr>
        </p:nvSpPr>
        <p:spPr/>
        <p:txBody>
          <a:bodyPr/>
          <a:lstStyle/>
          <a:p>
            <a:r>
              <a:rPr lang="en-US" smtClean="0"/>
              <a:t>WEA2CO04</a:t>
            </a:r>
            <a:endParaRPr lang="en-US"/>
          </a:p>
        </p:txBody>
      </p:sp>
      <p:sp>
        <p:nvSpPr>
          <p:cNvPr id="10" name="Content Placeholder 70"/>
          <p:cNvSpPr>
            <a:spLocks noGrp="1"/>
          </p:cNvSpPr>
          <p:nvPr>
            <p:ph idx="1"/>
          </p:nvPr>
        </p:nvSpPr>
        <p:spPr>
          <a:xfrm>
            <a:off x="457200" y="1600200"/>
            <a:ext cx="8229600" cy="4756150"/>
          </a:xfrm>
        </p:spPr>
        <p:txBody>
          <a:bodyPr>
            <a:normAutofit/>
          </a:bodyPr>
          <a:lstStyle/>
          <a:p>
            <a:r>
              <a:rPr lang="en-US" sz="2000" dirty="0" smtClean="0"/>
              <a:t>achromatic</a:t>
            </a:r>
          </a:p>
          <a:p>
            <a:r>
              <a:rPr lang="en-US" sz="2000" dirty="0" smtClean="0"/>
              <a:t>24 dipoles; 16 inward bending, 8 outward bending</a:t>
            </a:r>
          </a:p>
          <a:p>
            <a:r>
              <a:rPr lang="en-US" sz="2000" dirty="0" smtClean="0"/>
              <a:t>½-indexed dipoles to preserve beam axial symmetry</a:t>
            </a:r>
          </a:p>
          <a:p>
            <a:r>
              <a:rPr lang="en-US" sz="2000" dirty="0" smtClean="0"/>
              <a:t>combined-function dipole to focus/defocus the beam</a:t>
            </a:r>
          </a:p>
        </p:txBody>
      </p:sp>
    </p:spTree>
    <p:extLst>
      <p:ext uri="{BB962C8B-B14F-4D97-AF65-F5344CB8AC3E}">
        <p14:creationId xmlns:p14="http://schemas.microsoft.com/office/powerpoint/2010/main" val="163361905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alphaModFix amt="39000"/>
          </a:blip>
          <a:stretch>
            <a:fillRect/>
          </a:stretch>
        </p:blipFill>
        <p:spPr>
          <a:xfrm>
            <a:off x="0" y="1417638"/>
            <a:ext cx="9144000" cy="3768169"/>
          </a:xfrm>
          <a:prstGeom prst="rect">
            <a:avLst/>
          </a:prstGeom>
        </p:spPr>
      </p:pic>
      <p:sp>
        <p:nvSpPr>
          <p:cNvPr id="2" name="Title 1"/>
          <p:cNvSpPr>
            <a:spLocks noGrp="1"/>
          </p:cNvSpPr>
          <p:nvPr>
            <p:ph type="title"/>
          </p:nvPr>
        </p:nvSpPr>
        <p:spPr/>
        <p:txBody>
          <a:bodyPr>
            <a:normAutofit/>
          </a:bodyPr>
          <a:lstStyle/>
          <a:p>
            <a:r>
              <a:rPr lang="en-US" sz="3600" i="1" dirty="0"/>
              <a:t>Particle tracking</a:t>
            </a:r>
          </a:p>
        </p:txBody>
      </p:sp>
      <p:sp>
        <p:nvSpPr>
          <p:cNvPr id="4" name="Slide Number Placeholder 3"/>
          <p:cNvSpPr>
            <a:spLocks noGrp="1"/>
          </p:cNvSpPr>
          <p:nvPr>
            <p:ph type="sldNum" sz="quarter" idx="12"/>
          </p:nvPr>
        </p:nvSpPr>
        <p:spPr/>
        <p:txBody>
          <a:bodyPr/>
          <a:lstStyle/>
          <a:p>
            <a:r>
              <a:rPr lang="en-US" dirty="0" smtClean="0"/>
              <a:t>12</a:t>
            </a:r>
            <a:endParaRPr lang="en-US" dirty="0"/>
          </a:p>
        </p:txBody>
      </p:sp>
      <p:cxnSp>
        <p:nvCxnSpPr>
          <p:cNvPr id="6" name="Straight Arrow Connector 5"/>
          <p:cNvCxnSpPr/>
          <p:nvPr/>
        </p:nvCxnSpPr>
        <p:spPr>
          <a:xfrm flipH="1" flipV="1">
            <a:off x="8760072" y="3773197"/>
            <a:ext cx="301492" cy="62276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3" name="Picture 2" descr="ARC_smallR56.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936" y="2743200"/>
            <a:ext cx="5486400" cy="4108862"/>
          </a:xfrm>
          <a:prstGeom prst="rect">
            <a:avLst/>
          </a:prstGeom>
          <a:ln>
            <a:solidFill>
              <a:srgbClr val="000000"/>
            </a:solidFill>
          </a:ln>
        </p:spPr>
      </p:pic>
      <p:pic>
        <p:nvPicPr>
          <p:cNvPr id="7" name="Picture 6" descr="FIG005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3936" y="2743200"/>
            <a:ext cx="5486400" cy="4111374"/>
          </a:xfrm>
          <a:prstGeom prst="rect">
            <a:avLst/>
          </a:prstGeom>
          <a:ln>
            <a:solidFill>
              <a:srgbClr val="000000"/>
            </a:solidFill>
          </a:ln>
        </p:spPr>
      </p:pic>
      <p:pic>
        <p:nvPicPr>
          <p:cNvPr id="8" name="Picture 7"/>
          <p:cNvPicPr>
            <a:picLocks noChangeAspect="1"/>
          </p:cNvPicPr>
          <p:nvPr/>
        </p:nvPicPr>
        <p:blipFill>
          <a:blip r:embed="rId5"/>
          <a:stretch>
            <a:fillRect/>
          </a:stretch>
        </p:blipFill>
        <p:spPr>
          <a:xfrm>
            <a:off x="0" y="0"/>
            <a:ext cx="1706880" cy="365760"/>
          </a:xfrm>
          <a:prstGeom prst="rect">
            <a:avLst/>
          </a:prstGeom>
        </p:spPr>
      </p:pic>
      <p:pic>
        <p:nvPicPr>
          <p:cNvPr id="9" name="Picture 8" descr="JLab_logo_text_white_bw.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sp>
        <p:nvSpPr>
          <p:cNvPr id="10" name="Footer Placeholder 9"/>
          <p:cNvSpPr>
            <a:spLocks noGrp="1"/>
          </p:cNvSpPr>
          <p:nvPr>
            <p:ph type="ftr" sz="quarter" idx="11"/>
          </p:nvPr>
        </p:nvSpPr>
        <p:spPr/>
        <p:txBody>
          <a:bodyPr/>
          <a:lstStyle/>
          <a:p>
            <a:r>
              <a:rPr lang="en-US" smtClean="0"/>
              <a:t>WEA2CO04</a:t>
            </a:r>
            <a:endParaRPr lang="en-US"/>
          </a:p>
        </p:txBody>
      </p:sp>
      <p:sp>
        <p:nvSpPr>
          <p:cNvPr id="12" name="Content Placeholder 70"/>
          <p:cNvSpPr>
            <a:spLocks noGrp="1"/>
          </p:cNvSpPr>
          <p:nvPr>
            <p:ph idx="1"/>
          </p:nvPr>
        </p:nvSpPr>
        <p:spPr>
          <a:xfrm>
            <a:off x="457200" y="1600200"/>
            <a:ext cx="8229600" cy="4756150"/>
          </a:xfrm>
        </p:spPr>
        <p:txBody>
          <a:bodyPr>
            <a:normAutofit/>
          </a:bodyPr>
          <a:lstStyle/>
          <a:p>
            <a:r>
              <a:rPr lang="en-US" sz="2000" dirty="0" smtClean="0"/>
              <a:t>achromatic</a:t>
            </a:r>
          </a:p>
          <a:p>
            <a:r>
              <a:rPr lang="en-US" sz="2000" dirty="0" smtClean="0"/>
              <a:t>24 dipoles; 16 inward bending, 8 outward bending</a:t>
            </a:r>
          </a:p>
          <a:p>
            <a:r>
              <a:rPr lang="en-US" sz="2000" dirty="0" smtClean="0"/>
              <a:t>½-indexed dipoles to preserve beam axial symmetry</a:t>
            </a:r>
          </a:p>
          <a:p>
            <a:r>
              <a:rPr lang="en-US" sz="2000" dirty="0" smtClean="0"/>
              <a:t>combined-function dipole to focus/defocus the beam</a:t>
            </a:r>
          </a:p>
        </p:txBody>
      </p:sp>
    </p:spTree>
    <p:extLst>
      <p:ext uri="{BB962C8B-B14F-4D97-AF65-F5344CB8AC3E}">
        <p14:creationId xmlns:p14="http://schemas.microsoft.com/office/powerpoint/2010/main" val="2246466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28999"/>
                                          </p:stCondLst>
                                        </p:cTn>
                                        <p:tgtEl>
                                          <p:spTgt spid="3"/>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28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smtClean="0"/>
              <a:t>Outline</a:t>
            </a:r>
            <a:endParaRPr lang="en-US" sz="3600" i="1" dirty="0"/>
          </a:p>
        </p:txBody>
      </p:sp>
      <p:sp>
        <p:nvSpPr>
          <p:cNvPr id="3" name="Content Placeholder 2"/>
          <p:cNvSpPr>
            <a:spLocks noGrp="1"/>
          </p:cNvSpPr>
          <p:nvPr>
            <p:ph idx="1"/>
          </p:nvPr>
        </p:nvSpPr>
        <p:spPr/>
        <p:txBody>
          <a:bodyPr>
            <a:normAutofit/>
          </a:bodyPr>
          <a:lstStyle/>
          <a:p>
            <a:pPr>
              <a:buFont typeface="Wingdings" charset="2"/>
              <a:buChar char="q"/>
            </a:pPr>
            <a:r>
              <a:rPr lang="en-US" sz="2000" dirty="0" smtClean="0"/>
              <a:t>Introduction: micro-bunching instability (MBI)</a:t>
            </a:r>
          </a:p>
          <a:p>
            <a:pPr>
              <a:buFont typeface="Wingdings" charset="2"/>
              <a:buChar char="q"/>
            </a:pPr>
            <a:r>
              <a:rPr lang="en-US" sz="2000" dirty="0" smtClean="0">
                <a:solidFill>
                  <a:schemeClr val="bg1">
                    <a:lumMod val="65000"/>
                  </a:schemeClr>
                </a:solidFill>
              </a:rPr>
              <a:t>Motivation: early design of JLEIC Circulator Cooling Ring</a:t>
            </a:r>
          </a:p>
          <a:p>
            <a:pPr>
              <a:buFont typeface="Wingdings" charset="2"/>
              <a:buChar char="q"/>
            </a:pPr>
            <a:r>
              <a:rPr lang="en-US" sz="2000" dirty="0" smtClean="0">
                <a:solidFill>
                  <a:schemeClr val="bg1">
                    <a:lumMod val="65000"/>
                  </a:schemeClr>
                </a:solidFill>
              </a:rPr>
              <a:t>Theory of MBI for magnetized beams</a:t>
            </a:r>
          </a:p>
          <a:p>
            <a:pPr>
              <a:buFont typeface="Wingdings" charset="2"/>
              <a:buChar char="q"/>
            </a:pPr>
            <a:r>
              <a:rPr lang="en-US" sz="2000" dirty="0" smtClean="0">
                <a:solidFill>
                  <a:schemeClr val="bg1">
                    <a:lumMod val="65000"/>
                  </a:schemeClr>
                </a:solidFill>
              </a:rPr>
              <a:t>Example</a:t>
            </a:r>
          </a:p>
          <a:p>
            <a:pPr>
              <a:buFont typeface="Wingdings" charset="2"/>
              <a:buChar char="q"/>
            </a:pPr>
            <a:r>
              <a:rPr lang="en-US" sz="2000" dirty="0">
                <a:solidFill>
                  <a:srgbClr val="A6A6A6"/>
                </a:solidFill>
              </a:rPr>
              <a:t>Summary and Possible future work</a:t>
            </a:r>
          </a:p>
        </p:txBody>
      </p:sp>
      <p:pic>
        <p:nvPicPr>
          <p:cNvPr id="4" name="Picture 3"/>
          <p:cNvPicPr>
            <a:picLocks noChangeAspect="1"/>
          </p:cNvPicPr>
          <p:nvPr/>
        </p:nvPicPr>
        <p:blipFill>
          <a:blip r:embed="rId2"/>
          <a:stretch>
            <a:fillRect/>
          </a:stretch>
        </p:blipFill>
        <p:spPr>
          <a:xfrm>
            <a:off x="0" y="0"/>
            <a:ext cx="1706880" cy="365760"/>
          </a:xfrm>
          <a:prstGeom prst="rect">
            <a:avLst/>
          </a:prstGeom>
        </p:spPr>
      </p:pic>
      <p:pic>
        <p:nvPicPr>
          <p:cNvPr id="5" name="Picture 4" descr="JLab_logo_text_white_b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sp>
        <p:nvSpPr>
          <p:cNvPr id="6" name="Footer Placeholder 5"/>
          <p:cNvSpPr>
            <a:spLocks noGrp="1"/>
          </p:cNvSpPr>
          <p:nvPr>
            <p:ph type="ftr" sz="quarter" idx="11"/>
          </p:nvPr>
        </p:nvSpPr>
        <p:spPr/>
        <p:txBody>
          <a:bodyPr/>
          <a:lstStyle/>
          <a:p>
            <a:r>
              <a:rPr lang="en-US" smtClean="0"/>
              <a:t>WEA2CO04</a:t>
            </a:r>
            <a:endParaRPr lang="en-US"/>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83388083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err="1" smtClean="0"/>
              <a:t>Vlasov</a:t>
            </a:r>
            <a:r>
              <a:rPr lang="en-US" sz="3600" i="1" dirty="0"/>
              <a:t> </a:t>
            </a:r>
            <a:r>
              <a:rPr lang="en-US" sz="3600" i="1" dirty="0" smtClean="0"/>
              <a:t>simulation</a:t>
            </a:r>
            <a:endParaRPr lang="en-US" sz="3600" dirty="0"/>
          </a:p>
        </p:txBody>
      </p:sp>
      <p:sp>
        <p:nvSpPr>
          <p:cNvPr id="75" name="Footer Placeholder 74"/>
          <p:cNvSpPr>
            <a:spLocks noGrp="1"/>
          </p:cNvSpPr>
          <p:nvPr>
            <p:ph type="ftr" sz="quarter" idx="11"/>
          </p:nvPr>
        </p:nvSpPr>
        <p:spPr/>
        <p:txBody>
          <a:bodyPr/>
          <a:lstStyle/>
          <a:p>
            <a:r>
              <a:rPr lang="en-US" smtClean="0"/>
              <a:t>WEA2CO04</a:t>
            </a:r>
            <a:endParaRPr lang="en-US" dirty="0"/>
          </a:p>
        </p:txBody>
      </p:sp>
      <p:pic>
        <p:nvPicPr>
          <p:cNvPr id="24" name="Picture 23"/>
          <p:cNvPicPr>
            <a:picLocks noChangeAspect="1"/>
          </p:cNvPicPr>
          <p:nvPr/>
        </p:nvPicPr>
        <p:blipFill>
          <a:blip r:embed="rId2"/>
          <a:stretch>
            <a:fillRect/>
          </a:stretch>
        </p:blipFill>
        <p:spPr>
          <a:xfrm>
            <a:off x="0" y="0"/>
            <a:ext cx="1706880" cy="365760"/>
          </a:xfrm>
          <a:prstGeom prst="rect">
            <a:avLst/>
          </a:prstGeom>
        </p:spPr>
      </p:pic>
      <p:pic>
        <p:nvPicPr>
          <p:cNvPr id="25" name="Picture 24" descr="JLab_logo_text_white_b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pic>
        <p:nvPicPr>
          <p:cNvPr id="10" name="Picture 9" descr="G(s)_lambda=300um_dpp=1.5e-4_w_ss_CSR_w_ELEGANT_22.5A.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7775" y="1699758"/>
            <a:ext cx="4572000" cy="2494116"/>
          </a:xfrm>
          <a:prstGeom prst="rect">
            <a:avLst/>
          </a:prstGeom>
        </p:spPr>
      </p:pic>
      <p:pic>
        <p:nvPicPr>
          <p:cNvPr id="11" name="Picture 10" descr="Gf_dpp=1.5e-4_w_ss_CSR_22.5A_w_ini_dmod_w_ELEGANT.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7775" y="4285462"/>
            <a:ext cx="4572000" cy="2492330"/>
          </a:xfrm>
          <a:prstGeom prst="rect">
            <a:avLst/>
          </a:prstGeom>
        </p:spPr>
      </p:pic>
      <p:sp>
        <p:nvSpPr>
          <p:cNvPr id="3" name="Rectangle 2"/>
          <p:cNvSpPr/>
          <p:nvPr/>
        </p:nvSpPr>
        <p:spPr>
          <a:xfrm>
            <a:off x="4674359" y="1961422"/>
            <a:ext cx="1235459" cy="369332"/>
          </a:xfrm>
          <a:prstGeom prst="rect">
            <a:avLst/>
          </a:prstGeom>
        </p:spPr>
        <p:txBody>
          <a:bodyPr wrap="none">
            <a:spAutoFit/>
          </a:bodyPr>
          <a:lstStyle/>
          <a:p>
            <a:r>
              <a:rPr lang="en-US" i="1" dirty="0" err="1"/>
              <a:t>λ</a:t>
            </a:r>
            <a:r>
              <a:rPr lang="en-US" dirty="0"/>
              <a:t> = 300 </a:t>
            </a:r>
            <a:r>
              <a:rPr lang="en-US" i="1" dirty="0" err="1"/>
              <a:t>μ</a:t>
            </a:r>
            <a:r>
              <a:rPr lang="en-US" dirty="0" err="1"/>
              <a:t>m</a:t>
            </a:r>
            <a:endParaRPr lang="en-US" dirty="0"/>
          </a:p>
        </p:txBody>
      </p:sp>
      <p:sp>
        <p:nvSpPr>
          <p:cNvPr id="4" name="Slide Number Placeholder 3"/>
          <p:cNvSpPr>
            <a:spLocks noGrp="1"/>
          </p:cNvSpPr>
          <p:nvPr>
            <p:ph type="sldNum" sz="quarter" idx="12"/>
          </p:nvPr>
        </p:nvSpPr>
        <p:spPr/>
        <p:txBody>
          <a:bodyPr/>
          <a:lstStyle/>
          <a:p>
            <a:r>
              <a:rPr lang="en-US" dirty="0" smtClean="0"/>
              <a:t>13</a:t>
            </a:r>
            <a:endParaRPr lang="en-US" dirty="0"/>
          </a:p>
        </p:txBody>
      </p:sp>
      <p:pic>
        <p:nvPicPr>
          <p:cNvPr id="7" name="Picture 6"/>
          <p:cNvPicPr>
            <a:picLocks noChangeAspect="1"/>
          </p:cNvPicPr>
          <p:nvPr/>
        </p:nvPicPr>
        <p:blipFill>
          <a:blip r:embed="rId6">
            <a:alphaModFix amt="18000"/>
          </a:blip>
          <a:stretch>
            <a:fillRect/>
          </a:stretch>
        </p:blipFill>
        <p:spPr>
          <a:xfrm>
            <a:off x="0" y="1455363"/>
            <a:ext cx="9144000" cy="3768169"/>
          </a:xfrm>
          <a:prstGeom prst="rect">
            <a:avLst/>
          </a:prstGeom>
        </p:spPr>
      </p:pic>
    </p:spTree>
    <p:extLst>
      <p:ext uri="{BB962C8B-B14F-4D97-AF65-F5344CB8AC3E}">
        <p14:creationId xmlns:p14="http://schemas.microsoft.com/office/powerpoint/2010/main" val="233030613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smtClean="0"/>
              <a:t>Discussion</a:t>
            </a:r>
            <a:endParaRPr lang="en-US" sz="3600" dirty="0"/>
          </a:p>
        </p:txBody>
      </p:sp>
      <p:sp>
        <p:nvSpPr>
          <p:cNvPr id="71" name="Content Placeholder 70"/>
          <p:cNvSpPr>
            <a:spLocks noGrp="1"/>
          </p:cNvSpPr>
          <p:nvPr>
            <p:ph idx="1"/>
          </p:nvPr>
        </p:nvSpPr>
        <p:spPr>
          <a:xfrm>
            <a:off x="457200" y="1600200"/>
            <a:ext cx="8229600" cy="4756150"/>
          </a:xfrm>
        </p:spPr>
        <p:txBody>
          <a:bodyPr>
            <a:normAutofit/>
          </a:bodyPr>
          <a:lstStyle/>
          <a:p>
            <a:r>
              <a:rPr lang="en-US" sz="2000" dirty="0" smtClean="0"/>
              <a:t>Smearing effect due to </a:t>
            </a:r>
            <a:r>
              <a:rPr lang="en-US" sz="2000" i="1" dirty="0" smtClean="0"/>
              <a:t>R</a:t>
            </a:r>
            <a:r>
              <a:rPr lang="en-US" sz="2000" baseline="-25000" dirty="0" smtClean="0"/>
              <a:t>51</a:t>
            </a:r>
          </a:p>
          <a:p>
            <a:r>
              <a:rPr lang="en-US" sz="2000" dirty="0"/>
              <a:t>Effective phase mixing when</a:t>
            </a:r>
          </a:p>
          <a:p>
            <a:endParaRPr lang="en-US" sz="2000" dirty="0" smtClean="0"/>
          </a:p>
        </p:txBody>
      </p:sp>
      <p:sp>
        <p:nvSpPr>
          <p:cNvPr id="75" name="Footer Placeholder 74"/>
          <p:cNvSpPr>
            <a:spLocks noGrp="1"/>
          </p:cNvSpPr>
          <p:nvPr>
            <p:ph type="ftr" sz="quarter" idx="11"/>
          </p:nvPr>
        </p:nvSpPr>
        <p:spPr/>
        <p:txBody>
          <a:bodyPr/>
          <a:lstStyle/>
          <a:p>
            <a:r>
              <a:rPr lang="en-US" smtClean="0"/>
              <a:t>WEA2CO04</a:t>
            </a:r>
            <a:endParaRPr lang="en-US" dirty="0"/>
          </a:p>
        </p:txBody>
      </p:sp>
      <p:pic>
        <p:nvPicPr>
          <p:cNvPr id="24" name="Picture 23"/>
          <p:cNvPicPr>
            <a:picLocks noChangeAspect="1"/>
          </p:cNvPicPr>
          <p:nvPr/>
        </p:nvPicPr>
        <p:blipFill>
          <a:blip r:embed="rId6"/>
          <a:stretch>
            <a:fillRect/>
          </a:stretch>
        </p:blipFill>
        <p:spPr>
          <a:xfrm>
            <a:off x="0" y="0"/>
            <a:ext cx="1706880" cy="365760"/>
          </a:xfrm>
          <a:prstGeom prst="rect">
            <a:avLst/>
          </a:prstGeom>
        </p:spPr>
      </p:pic>
      <p:pic>
        <p:nvPicPr>
          <p:cNvPr id="25" name="Picture 24" descr="JLab_logo_text_white_bw.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pic>
        <p:nvPicPr>
          <p:cNvPr id="5" name="Picture 4" descr="FIG0001.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2770632"/>
            <a:ext cx="4114800" cy="3083530"/>
          </a:xfrm>
          <a:prstGeom prst="rect">
            <a:avLst/>
          </a:prstGeom>
          <a:ln>
            <a:solidFill>
              <a:srgbClr val="000000"/>
            </a:solidFill>
          </a:ln>
        </p:spPr>
      </p:pic>
      <p:pic>
        <p:nvPicPr>
          <p:cNvPr id="6" name="Picture 5" descr="FIG000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9837" y="2770632"/>
            <a:ext cx="4114800" cy="3083530"/>
          </a:xfrm>
          <a:prstGeom prst="rect">
            <a:avLst/>
          </a:prstGeom>
          <a:ln>
            <a:solidFill>
              <a:srgbClr val="000000"/>
            </a:solidFill>
          </a:ln>
        </p:spPr>
      </p:pic>
      <p:pic>
        <p:nvPicPr>
          <p:cNvPr id="14" name="Picture 13" descr="TP_tmp.png"/>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3880600" y="2080315"/>
            <a:ext cx="1168400" cy="254000"/>
          </a:xfrm>
          <a:prstGeom prst="rect">
            <a:avLst/>
          </a:prstGeom>
        </p:spPr>
      </p:pic>
      <p:pic>
        <p:nvPicPr>
          <p:cNvPr id="15" name="Picture 14" descr="TP_tmp.png"/>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1706880" y="2464585"/>
            <a:ext cx="1651000" cy="254000"/>
          </a:xfrm>
          <a:prstGeom prst="rect">
            <a:avLst/>
          </a:prstGeom>
        </p:spPr>
      </p:pic>
      <p:pic>
        <p:nvPicPr>
          <p:cNvPr id="16" name="Picture 15" descr="TP_tmp.png"/>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bwMode="auto">
          <a:xfrm>
            <a:off x="5880873" y="2446517"/>
            <a:ext cx="1778000" cy="25400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7" name="Picture 16" descr="TP_tmp.png"/>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4128585" y="3913479"/>
            <a:ext cx="1117600" cy="254000"/>
          </a:xfrm>
          <a:prstGeom prst="rect">
            <a:avLst/>
          </a:prstGeom>
        </p:spPr>
      </p:pic>
      <p:sp>
        <p:nvSpPr>
          <p:cNvPr id="10" name="Slide Number Placeholder 9"/>
          <p:cNvSpPr>
            <a:spLocks noGrp="1"/>
          </p:cNvSpPr>
          <p:nvPr>
            <p:ph type="sldNum" sz="quarter" idx="12"/>
          </p:nvPr>
        </p:nvSpPr>
        <p:spPr/>
        <p:txBody>
          <a:bodyPr/>
          <a:lstStyle/>
          <a:p>
            <a:r>
              <a:rPr lang="en-US" dirty="0" smtClean="0"/>
              <a:t>14</a:t>
            </a:r>
            <a:endParaRPr lang="en-US" dirty="0"/>
          </a:p>
        </p:txBody>
      </p:sp>
    </p:spTree>
    <p:extLst>
      <p:ext uri="{BB962C8B-B14F-4D97-AF65-F5344CB8AC3E}">
        <p14:creationId xmlns:p14="http://schemas.microsoft.com/office/powerpoint/2010/main" val="23303061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smtClean="0"/>
              <a:t>Discussion</a:t>
            </a:r>
            <a:endParaRPr lang="en-US" sz="3600" dirty="0"/>
          </a:p>
        </p:txBody>
      </p:sp>
      <p:sp>
        <p:nvSpPr>
          <p:cNvPr id="71" name="Content Placeholder 70"/>
          <p:cNvSpPr>
            <a:spLocks noGrp="1"/>
          </p:cNvSpPr>
          <p:nvPr>
            <p:ph idx="1"/>
          </p:nvPr>
        </p:nvSpPr>
        <p:spPr>
          <a:xfrm>
            <a:off x="457200" y="1600199"/>
            <a:ext cx="8229600" cy="5257801"/>
          </a:xfrm>
        </p:spPr>
        <p:txBody>
          <a:bodyPr>
            <a:normAutofit/>
          </a:bodyPr>
          <a:lstStyle/>
          <a:p>
            <a:r>
              <a:rPr lang="en-US" sz="2000" dirty="0" smtClean="0"/>
              <a:t>Smearing effect due to </a:t>
            </a:r>
            <a:r>
              <a:rPr lang="en-US" sz="2000" i="1" dirty="0" smtClean="0"/>
              <a:t>R</a:t>
            </a:r>
            <a:r>
              <a:rPr lang="en-US" sz="2000" baseline="-25000" dirty="0" smtClean="0"/>
              <a:t>51</a:t>
            </a:r>
          </a:p>
          <a:p>
            <a:r>
              <a:rPr lang="en-US" sz="2000" dirty="0" smtClean="0"/>
              <a:t>Effective phase mixing when</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Our Example:</a:t>
            </a:r>
          </a:p>
          <a:p>
            <a:r>
              <a:rPr lang="en-US" sz="2000" dirty="0" smtClean="0"/>
              <a:t>Early design of CCR: </a:t>
            </a:r>
          </a:p>
        </p:txBody>
      </p:sp>
      <p:sp>
        <p:nvSpPr>
          <p:cNvPr id="75" name="Footer Placeholder 74"/>
          <p:cNvSpPr>
            <a:spLocks noGrp="1"/>
          </p:cNvSpPr>
          <p:nvPr>
            <p:ph type="ftr" sz="quarter" idx="11"/>
          </p:nvPr>
        </p:nvSpPr>
        <p:spPr/>
        <p:txBody>
          <a:bodyPr/>
          <a:lstStyle/>
          <a:p>
            <a:r>
              <a:rPr lang="en-US" smtClean="0"/>
              <a:t>WEA2CO04</a:t>
            </a:r>
            <a:endParaRPr lang="en-US" dirty="0"/>
          </a:p>
        </p:txBody>
      </p:sp>
      <p:pic>
        <p:nvPicPr>
          <p:cNvPr id="24" name="Picture 23"/>
          <p:cNvPicPr>
            <a:picLocks noChangeAspect="1"/>
          </p:cNvPicPr>
          <p:nvPr/>
        </p:nvPicPr>
        <p:blipFill>
          <a:blip r:embed="rId8"/>
          <a:stretch>
            <a:fillRect/>
          </a:stretch>
        </p:blipFill>
        <p:spPr>
          <a:xfrm>
            <a:off x="0" y="0"/>
            <a:ext cx="1706880" cy="365760"/>
          </a:xfrm>
          <a:prstGeom prst="rect">
            <a:avLst/>
          </a:prstGeom>
        </p:spPr>
      </p:pic>
      <p:pic>
        <p:nvPicPr>
          <p:cNvPr id="25" name="Picture 24" descr="JLab_logo_text_white_bw.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pic>
        <p:nvPicPr>
          <p:cNvPr id="3" name="Picture 2" descr="1dipole_small_size.gi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 y="2769446"/>
            <a:ext cx="4114800" cy="3081647"/>
          </a:xfrm>
          <a:prstGeom prst="rect">
            <a:avLst/>
          </a:prstGeom>
          <a:ln>
            <a:solidFill>
              <a:srgbClr val="000000"/>
            </a:solidFill>
          </a:ln>
        </p:spPr>
      </p:pic>
      <p:pic>
        <p:nvPicPr>
          <p:cNvPr id="4" name="Picture 3" descr="1dipole_large_size.gi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87385" y="2769446"/>
            <a:ext cx="4114800" cy="3081647"/>
          </a:xfrm>
          <a:prstGeom prst="rect">
            <a:avLst/>
          </a:prstGeom>
          <a:ln>
            <a:solidFill>
              <a:srgbClr val="000000"/>
            </a:solidFill>
          </a:ln>
        </p:spPr>
      </p:pic>
      <p:pic>
        <p:nvPicPr>
          <p:cNvPr id="7" name="Picture 6" descr="TP_tmp.png"/>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3880600" y="2080315"/>
            <a:ext cx="1168400" cy="254000"/>
          </a:xfrm>
          <a:prstGeom prst="rect">
            <a:avLst/>
          </a:prstGeom>
        </p:spPr>
      </p:pic>
      <p:pic>
        <p:nvPicPr>
          <p:cNvPr id="10" name="Picture 9" descr="TP_tmp.png"/>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1706880" y="2464585"/>
            <a:ext cx="1651000" cy="254000"/>
          </a:xfrm>
          <a:prstGeom prst="rect">
            <a:avLst/>
          </a:prstGeom>
        </p:spPr>
      </p:pic>
      <p:pic>
        <p:nvPicPr>
          <p:cNvPr id="11" name="Picture 10" descr="TP_tmp.png"/>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bwMode="auto">
          <a:xfrm>
            <a:off x="5880873" y="2446517"/>
            <a:ext cx="1778000" cy="25400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4" name="Picture 13" descr="TP_tmp.png"/>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4128585" y="3913479"/>
            <a:ext cx="1117600" cy="254000"/>
          </a:xfrm>
          <a:prstGeom prst="rect">
            <a:avLst/>
          </a:prstGeom>
        </p:spPr>
      </p:pic>
      <p:sp>
        <p:nvSpPr>
          <p:cNvPr id="16" name="Slide Number Placeholder 15"/>
          <p:cNvSpPr>
            <a:spLocks noGrp="1"/>
          </p:cNvSpPr>
          <p:nvPr>
            <p:ph type="sldNum" sz="quarter" idx="12"/>
          </p:nvPr>
        </p:nvSpPr>
        <p:spPr/>
        <p:txBody>
          <a:bodyPr/>
          <a:lstStyle/>
          <a:p>
            <a:r>
              <a:rPr lang="en-US" dirty="0" smtClean="0"/>
              <a:t>14</a:t>
            </a:r>
            <a:endParaRPr lang="en-US" dirty="0"/>
          </a:p>
        </p:txBody>
      </p:sp>
      <p:pic>
        <p:nvPicPr>
          <p:cNvPr id="8" name="Picture 7" descr="TP_tmp.png"/>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bwMode="auto">
          <a:xfrm>
            <a:off x="2363414" y="6084595"/>
            <a:ext cx="2895600" cy="25400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Picture 8" descr="TP_tmp.png"/>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2989241" y="6431865"/>
            <a:ext cx="2667000" cy="254000"/>
          </a:xfrm>
          <a:prstGeom prst="rect">
            <a:avLst/>
          </a:prstGeom>
        </p:spPr>
      </p:pic>
    </p:spTree>
    <p:extLst>
      <p:ext uri="{BB962C8B-B14F-4D97-AF65-F5344CB8AC3E}">
        <p14:creationId xmlns:p14="http://schemas.microsoft.com/office/powerpoint/2010/main" val="162805623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smtClean="0"/>
              <a:t>Outline</a:t>
            </a:r>
            <a:endParaRPr lang="en-US" sz="3600" i="1" dirty="0"/>
          </a:p>
        </p:txBody>
      </p:sp>
      <p:sp>
        <p:nvSpPr>
          <p:cNvPr id="3" name="Content Placeholder 2"/>
          <p:cNvSpPr>
            <a:spLocks noGrp="1"/>
          </p:cNvSpPr>
          <p:nvPr>
            <p:ph idx="1"/>
          </p:nvPr>
        </p:nvSpPr>
        <p:spPr/>
        <p:txBody>
          <a:bodyPr>
            <a:normAutofit/>
          </a:bodyPr>
          <a:lstStyle/>
          <a:p>
            <a:pPr>
              <a:buFont typeface="Wingdings" charset="2"/>
              <a:buChar char="q"/>
            </a:pPr>
            <a:r>
              <a:rPr lang="en-US" sz="2000" dirty="0" smtClean="0">
                <a:solidFill>
                  <a:srgbClr val="A6A6A6"/>
                </a:solidFill>
              </a:rPr>
              <a:t>Introduction: micro-bunching instability (MBI)</a:t>
            </a:r>
          </a:p>
          <a:p>
            <a:pPr>
              <a:buFont typeface="Wingdings" charset="2"/>
              <a:buChar char="q"/>
            </a:pPr>
            <a:r>
              <a:rPr lang="en-US" sz="2000" dirty="0" smtClean="0">
                <a:solidFill>
                  <a:srgbClr val="A6A6A6"/>
                </a:solidFill>
              </a:rPr>
              <a:t>Motivation: early design of JLEIC Circulator Cooling Ring</a:t>
            </a:r>
          </a:p>
          <a:p>
            <a:pPr>
              <a:buFont typeface="Wingdings" charset="2"/>
              <a:buChar char="q"/>
            </a:pPr>
            <a:r>
              <a:rPr lang="en-US" sz="2000" dirty="0" smtClean="0">
                <a:solidFill>
                  <a:srgbClr val="A6A6A6"/>
                </a:solidFill>
              </a:rPr>
              <a:t>Theory of MBI for magnetized beams</a:t>
            </a:r>
          </a:p>
          <a:p>
            <a:pPr>
              <a:buFont typeface="Wingdings" charset="2"/>
              <a:buChar char="q"/>
            </a:pPr>
            <a:r>
              <a:rPr lang="en-US" sz="2000" dirty="0" smtClean="0">
                <a:solidFill>
                  <a:srgbClr val="A6A6A6"/>
                </a:solidFill>
              </a:rPr>
              <a:t>Example</a:t>
            </a:r>
          </a:p>
          <a:p>
            <a:pPr>
              <a:buFont typeface="Wingdings" charset="2"/>
              <a:buChar char="q"/>
            </a:pPr>
            <a:r>
              <a:rPr lang="en-US" sz="2000" dirty="0"/>
              <a:t>Summary and Possible future work</a:t>
            </a:r>
          </a:p>
        </p:txBody>
      </p:sp>
      <p:pic>
        <p:nvPicPr>
          <p:cNvPr id="4" name="Picture 3"/>
          <p:cNvPicPr>
            <a:picLocks noChangeAspect="1"/>
          </p:cNvPicPr>
          <p:nvPr/>
        </p:nvPicPr>
        <p:blipFill>
          <a:blip r:embed="rId2"/>
          <a:stretch>
            <a:fillRect/>
          </a:stretch>
        </p:blipFill>
        <p:spPr>
          <a:xfrm>
            <a:off x="0" y="0"/>
            <a:ext cx="1706880" cy="365760"/>
          </a:xfrm>
          <a:prstGeom prst="rect">
            <a:avLst/>
          </a:prstGeom>
        </p:spPr>
      </p:pic>
      <p:pic>
        <p:nvPicPr>
          <p:cNvPr id="5" name="Picture 4" descr="JLab_logo_text_white_b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sp>
        <p:nvSpPr>
          <p:cNvPr id="6" name="Footer Placeholder 5"/>
          <p:cNvSpPr>
            <a:spLocks noGrp="1"/>
          </p:cNvSpPr>
          <p:nvPr>
            <p:ph type="ftr" sz="quarter" idx="11"/>
          </p:nvPr>
        </p:nvSpPr>
        <p:spPr/>
        <p:txBody>
          <a:bodyPr/>
          <a:lstStyle/>
          <a:p>
            <a:r>
              <a:rPr lang="en-US" smtClean="0"/>
              <a:t>WEA2CO04</a:t>
            </a:r>
            <a:endParaRPr lang="en-US"/>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62958725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smtClean="0"/>
              <a:t>Summary and </a:t>
            </a:r>
            <a:r>
              <a:rPr lang="en-US" sz="3600" i="1" dirty="0"/>
              <a:t>P</a:t>
            </a:r>
            <a:r>
              <a:rPr lang="en-US" sz="3600" i="1" dirty="0" smtClean="0"/>
              <a:t>ossible future work</a:t>
            </a:r>
            <a:endParaRPr lang="en-US" sz="3600" i="1" dirty="0"/>
          </a:p>
        </p:txBody>
      </p:sp>
      <p:sp>
        <p:nvSpPr>
          <p:cNvPr id="3" name="Content Placeholder 2"/>
          <p:cNvSpPr>
            <a:spLocks noGrp="1"/>
          </p:cNvSpPr>
          <p:nvPr>
            <p:ph idx="1"/>
          </p:nvPr>
        </p:nvSpPr>
        <p:spPr>
          <a:xfrm>
            <a:off x="457200" y="1600200"/>
            <a:ext cx="8599262" cy="4756150"/>
          </a:xfrm>
        </p:spPr>
        <p:txBody>
          <a:bodyPr>
            <a:normAutofit/>
          </a:bodyPr>
          <a:lstStyle/>
          <a:p>
            <a:pPr>
              <a:buFont typeface="Wingdings" charset="2"/>
              <a:buChar char="ü"/>
            </a:pPr>
            <a:r>
              <a:rPr lang="en-US" sz="2200" b="1" dirty="0" smtClean="0"/>
              <a:t>Extend</a:t>
            </a:r>
            <a:r>
              <a:rPr lang="en-US" sz="2200" dirty="0" smtClean="0"/>
              <a:t> </a:t>
            </a:r>
            <a:r>
              <a:rPr lang="en-US" sz="2200" dirty="0" err="1" smtClean="0"/>
              <a:t>Vlasov</a:t>
            </a:r>
            <a:r>
              <a:rPr lang="en-US" sz="2200" dirty="0" smtClean="0"/>
              <a:t> approach to micro-bunching for magnetized beams</a:t>
            </a:r>
          </a:p>
          <a:p>
            <a:pPr>
              <a:buFont typeface="Wingdings" charset="2"/>
              <a:buChar char="ü"/>
            </a:pPr>
            <a:r>
              <a:rPr lang="en-US" sz="2200" b="1" dirty="0" smtClean="0"/>
              <a:t>Demonstrate</a:t>
            </a:r>
            <a:r>
              <a:rPr lang="en-US" sz="2200" dirty="0" smtClean="0"/>
              <a:t> MBI gains for a magnetized-beam transport arc</a:t>
            </a:r>
          </a:p>
          <a:p>
            <a:pPr>
              <a:buFont typeface="Wingdings" charset="2"/>
              <a:buChar char="ü"/>
            </a:pPr>
            <a:r>
              <a:rPr lang="en-US" sz="2200" dirty="0" smtClean="0"/>
              <a:t>Results </a:t>
            </a:r>
            <a:r>
              <a:rPr lang="en-US" sz="2200" b="1" dirty="0" smtClean="0"/>
              <a:t>benchmarked</a:t>
            </a:r>
            <a:r>
              <a:rPr lang="en-US" sz="2200" dirty="0" smtClean="0"/>
              <a:t> against particle tracking simulation</a:t>
            </a:r>
          </a:p>
          <a:p>
            <a:pPr>
              <a:buFont typeface="Wingdings" charset="2"/>
              <a:buChar char="ü"/>
            </a:pPr>
            <a:r>
              <a:rPr lang="en-US" sz="2200" dirty="0" smtClean="0"/>
              <a:t>The arc design does </a:t>
            </a:r>
            <a:r>
              <a:rPr lang="en-US" sz="2200" b="1" dirty="0" smtClean="0"/>
              <a:t>not</a:t>
            </a:r>
            <a:r>
              <a:rPr lang="en-US" sz="2200" dirty="0" smtClean="0"/>
              <a:t> show MBI gain growth (gain ≈ 1)</a:t>
            </a:r>
          </a:p>
          <a:p>
            <a:pPr>
              <a:buFont typeface="Wingdings" charset="2"/>
              <a:buChar char="ü"/>
            </a:pPr>
            <a:r>
              <a:rPr lang="en-US" sz="2200" dirty="0" smtClean="0"/>
              <a:t>Larger beam size provides effective suppression of MBI</a:t>
            </a:r>
          </a:p>
          <a:p>
            <a:pPr>
              <a:buFont typeface="Wingdings" charset="2"/>
              <a:buChar char="ü"/>
            </a:pPr>
            <a:endParaRPr lang="en-US" sz="2200" dirty="0" smtClean="0"/>
          </a:p>
          <a:p>
            <a:pPr>
              <a:buFont typeface="Wingdings" charset="2"/>
              <a:buChar char="Ø"/>
            </a:pPr>
            <a:r>
              <a:rPr lang="en-US" sz="2200" dirty="0">
                <a:solidFill>
                  <a:schemeClr val="bg1">
                    <a:lumMod val="50000"/>
                  </a:schemeClr>
                </a:solidFill>
              </a:rPr>
              <a:t>Parametric dependencies of MBI for magnetized beams, e.g. angular </a:t>
            </a:r>
            <a:r>
              <a:rPr lang="en-US" sz="2200" dirty="0" smtClean="0">
                <a:solidFill>
                  <a:schemeClr val="bg1">
                    <a:lumMod val="50000"/>
                  </a:schemeClr>
                </a:solidFill>
              </a:rPr>
              <a:t>momentum</a:t>
            </a:r>
          </a:p>
          <a:p>
            <a:pPr>
              <a:buFont typeface="Wingdings" charset="2"/>
              <a:buChar char="Ø"/>
            </a:pPr>
            <a:r>
              <a:rPr lang="en-US" sz="2200" dirty="0" smtClean="0">
                <a:solidFill>
                  <a:schemeClr val="bg1">
                    <a:lumMod val="50000"/>
                  </a:schemeClr>
                </a:solidFill>
              </a:rPr>
              <a:t>More aspects of MBI under study (see </a:t>
            </a:r>
            <a:r>
              <a:rPr lang="en-US" sz="2200" dirty="0">
                <a:solidFill>
                  <a:schemeClr val="bg1">
                    <a:lumMod val="50000"/>
                  </a:schemeClr>
                </a:solidFill>
              </a:rPr>
              <a:t>also </a:t>
            </a:r>
            <a:r>
              <a:rPr lang="en-US" sz="2200" dirty="0" smtClean="0">
                <a:solidFill>
                  <a:schemeClr val="bg1">
                    <a:lumMod val="50000"/>
                  </a:schemeClr>
                </a:solidFill>
              </a:rPr>
              <a:t>THPOA35)</a:t>
            </a:r>
          </a:p>
          <a:p>
            <a:pPr>
              <a:buFont typeface="Wingdings" charset="2"/>
              <a:buChar char="Ø"/>
            </a:pPr>
            <a:r>
              <a:rPr lang="en-US" sz="2200" dirty="0" smtClean="0">
                <a:solidFill>
                  <a:schemeClr val="bg1">
                    <a:lumMod val="50000"/>
                  </a:schemeClr>
                </a:solidFill>
              </a:rPr>
              <a:t>More complete analysis can be done when full-ring lattice is available</a:t>
            </a:r>
          </a:p>
          <a:p>
            <a:pPr>
              <a:buFont typeface="Wingdings" charset="2"/>
              <a:buChar char="Ø"/>
            </a:pPr>
            <a:r>
              <a:rPr lang="en-US" sz="2200" dirty="0" smtClean="0">
                <a:solidFill>
                  <a:schemeClr val="bg1">
                    <a:lumMod val="50000"/>
                  </a:schemeClr>
                </a:solidFill>
              </a:rPr>
              <a:t>Extend the formalism to nonlinear beam transport</a:t>
            </a:r>
            <a:endParaRPr lang="en-US" sz="2200" dirty="0">
              <a:solidFill>
                <a:schemeClr val="bg1">
                  <a:lumMod val="50000"/>
                </a:schemeClr>
              </a:solidFill>
            </a:endParaRPr>
          </a:p>
        </p:txBody>
      </p:sp>
      <p:pic>
        <p:nvPicPr>
          <p:cNvPr id="4" name="Picture 3"/>
          <p:cNvPicPr>
            <a:picLocks noChangeAspect="1"/>
          </p:cNvPicPr>
          <p:nvPr/>
        </p:nvPicPr>
        <p:blipFill>
          <a:blip r:embed="rId2"/>
          <a:stretch>
            <a:fillRect/>
          </a:stretch>
        </p:blipFill>
        <p:spPr>
          <a:xfrm>
            <a:off x="0" y="0"/>
            <a:ext cx="1706880" cy="365760"/>
          </a:xfrm>
          <a:prstGeom prst="rect">
            <a:avLst/>
          </a:prstGeom>
        </p:spPr>
      </p:pic>
      <p:pic>
        <p:nvPicPr>
          <p:cNvPr id="5" name="Picture 4" descr="JLab_logo_text_white_b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sp>
        <p:nvSpPr>
          <p:cNvPr id="6" name="Footer Placeholder 5"/>
          <p:cNvSpPr>
            <a:spLocks noGrp="1"/>
          </p:cNvSpPr>
          <p:nvPr>
            <p:ph type="ftr" sz="quarter" idx="11"/>
          </p:nvPr>
        </p:nvSpPr>
        <p:spPr/>
        <p:txBody>
          <a:bodyPr/>
          <a:lstStyle/>
          <a:p>
            <a:r>
              <a:rPr lang="en-US" smtClean="0"/>
              <a:t>WEA2CO04</a:t>
            </a:r>
            <a:endParaRPr lang="en-US"/>
          </a:p>
        </p:txBody>
      </p:sp>
      <p:sp>
        <p:nvSpPr>
          <p:cNvPr id="7" name="Slide Number Placeholder 6"/>
          <p:cNvSpPr>
            <a:spLocks noGrp="1"/>
          </p:cNvSpPr>
          <p:nvPr>
            <p:ph type="sldNum" sz="quarter" idx="12"/>
          </p:nvPr>
        </p:nvSpPr>
        <p:spPr/>
        <p:txBody>
          <a:bodyPr/>
          <a:lstStyle/>
          <a:p>
            <a:r>
              <a:rPr lang="en-US" dirty="0" smtClean="0"/>
              <a:t>15</a:t>
            </a:r>
            <a:endParaRPr lang="en-US" dirty="0"/>
          </a:p>
        </p:txBody>
      </p:sp>
    </p:spTree>
    <p:extLst>
      <p:ext uri="{BB962C8B-B14F-4D97-AF65-F5344CB8AC3E}">
        <p14:creationId xmlns:p14="http://schemas.microsoft.com/office/powerpoint/2010/main" val="162989774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09008"/>
            <a:ext cx="7772400" cy="2421271"/>
          </a:xfrm>
        </p:spPr>
        <p:txBody>
          <a:bodyPr/>
          <a:lstStyle/>
          <a:p>
            <a:r>
              <a:rPr lang="en-US" i="1" dirty="0" smtClean="0"/>
              <a:t>Thank you for your attention</a:t>
            </a:r>
            <a:endParaRPr lang="en-US" i="1" dirty="0"/>
          </a:p>
        </p:txBody>
      </p:sp>
      <p:pic>
        <p:nvPicPr>
          <p:cNvPr id="6" name="Picture 5"/>
          <p:cNvPicPr>
            <a:picLocks noChangeAspect="1"/>
          </p:cNvPicPr>
          <p:nvPr/>
        </p:nvPicPr>
        <p:blipFill>
          <a:blip r:embed="rId2"/>
          <a:stretch>
            <a:fillRect/>
          </a:stretch>
        </p:blipFill>
        <p:spPr>
          <a:xfrm>
            <a:off x="0" y="0"/>
            <a:ext cx="1706880" cy="365760"/>
          </a:xfrm>
          <a:prstGeom prst="rect">
            <a:avLst/>
          </a:prstGeom>
        </p:spPr>
      </p:pic>
      <p:pic>
        <p:nvPicPr>
          <p:cNvPr id="7" name="Picture 6" descr="JLab_logo_text_white_b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sp>
        <p:nvSpPr>
          <p:cNvPr id="2" name="Footer Placeholder 1"/>
          <p:cNvSpPr>
            <a:spLocks noGrp="1"/>
          </p:cNvSpPr>
          <p:nvPr>
            <p:ph type="ftr" sz="quarter" idx="11"/>
          </p:nvPr>
        </p:nvSpPr>
        <p:spPr/>
        <p:txBody>
          <a:bodyPr/>
          <a:lstStyle/>
          <a:p>
            <a:r>
              <a:rPr lang="en-US" smtClean="0"/>
              <a:t>WEA2CO04</a:t>
            </a:r>
            <a:endParaRPr lang="en-US"/>
          </a:p>
        </p:txBody>
      </p:sp>
      <p:sp>
        <p:nvSpPr>
          <p:cNvPr id="3" name="Slide Number Placeholder 2"/>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72831611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smtClean="0"/>
              <a:t>Acknowledgements</a:t>
            </a:r>
            <a:endParaRPr lang="en-US" sz="3600" i="1" dirty="0"/>
          </a:p>
        </p:txBody>
      </p:sp>
      <p:sp>
        <p:nvSpPr>
          <p:cNvPr id="3" name="Content Placeholder 2"/>
          <p:cNvSpPr>
            <a:spLocks noGrp="1"/>
          </p:cNvSpPr>
          <p:nvPr>
            <p:ph idx="1"/>
          </p:nvPr>
        </p:nvSpPr>
        <p:spPr/>
        <p:txBody>
          <a:bodyPr>
            <a:normAutofit/>
          </a:bodyPr>
          <a:lstStyle/>
          <a:p>
            <a:r>
              <a:rPr lang="en-US" sz="2000" dirty="0" smtClean="0"/>
              <a:t>Thanks to my advisors, co-authors for their kind support, insights, discussion and stimulation:</a:t>
            </a:r>
          </a:p>
          <a:p>
            <a:pPr lvl="1"/>
            <a:r>
              <a:rPr lang="en-US" sz="1600" dirty="0" err="1" smtClean="0"/>
              <a:t>Rui</a:t>
            </a:r>
            <a:r>
              <a:rPr lang="en-US" sz="1600" dirty="0" smtClean="0"/>
              <a:t> Li (</a:t>
            </a:r>
            <a:r>
              <a:rPr lang="en-US" sz="1600" dirty="0" err="1" smtClean="0"/>
              <a:t>JLab</a:t>
            </a:r>
            <a:r>
              <a:rPr lang="en-US" sz="1600" dirty="0" smtClean="0"/>
              <a:t>) and Mark Pitt (Virginia Tech)</a:t>
            </a:r>
          </a:p>
          <a:p>
            <a:pPr lvl="1"/>
            <a:r>
              <a:rPr lang="en-US" sz="1600" dirty="0" smtClean="0"/>
              <a:t>Steve Benson, </a:t>
            </a:r>
            <a:r>
              <a:rPr lang="en-US" sz="1600" dirty="0" err="1" smtClean="0"/>
              <a:t>Slava</a:t>
            </a:r>
            <a:r>
              <a:rPr lang="en-US" sz="1600" dirty="0" smtClean="0"/>
              <a:t> </a:t>
            </a:r>
            <a:r>
              <a:rPr lang="en-US" sz="1600" dirty="0" err="1" smtClean="0"/>
              <a:t>Derbenev</a:t>
            </a:r>
            <a:r>
              <a:rPr lang="en-US" sz="1600" dirty="0" smtClean="0"/>
              <a:t>, Dave Douglas, Chris Tennant, He Zhang, </a:t>
            </a:r>
            <a:r>
              <a:rPr lang="en-US" sz="1600" dirty="0" err="1" smtClean="0"/>
              <a:t>Yuhong</a:t>
            </a:r>
            <a:r>
              <a:rPr lang="en-US" sz="1600" dirty="0" smtClean="0"/>
              <a:t> Zhang (</a:t>
            </a:r>
            <a:r>
              <a:rPr lang="en-US" sz="1600" dirty="0" err="1" smtClean="0"/>
              <a:t>JLab</a:t>
            </a:r>
            <a:r>
              <a:rPr lang="en-US" sz="1600" dirty="0" smtClean="0"/>
              <a:t>)</a:t>
            </a:r>
            <a:endParaRPr lang="en-US" sz="2000" dirty="0" smtClean="0"/>
          </a:p>
          <a:p>
            <a:r>
              <a:rPr lang="en-US" sz="2000" dirty="0" smtClean="0"/>
              <a:t>Thanks to NAPAC’16 graduate student travel funds</a:t>
            </a:r>
          </a:p>
          <a:p>
            <a:r>
              <a:rPr lang="en-US" sz="2000" dirty="0" smtClean="0"/>
              <a:t>This material is based on work supported by the U.S. Department of Energy, Office of Science, Office of Nuclear Physics under contract DE-AC05-06OR23177.</a:t>
            </a:r>
          </a:p>
          <a:p>
            <a:endParaRPr lang="en-US" sz="1800" dirty="0"/>
          </a:p>
        </p:txBody>
      </p:sp>
      <p:pic>
        <p:nvPicPr>
          <p:cNvPr id="4" name="Picture 3"/>
          <p:cNvPicPr>
            <a:picLocks noChangeAspect="1"/>
          </p:cNvPicPr>
          <p:nvPr/>
        </p:nvPicPr>
        <p:blipFill>
          <a:blip r:embed="rId2"/>
          <a:stretch>
            <a:fillRect/>
          </a:stretch>
        </p:blipFill>
        <p:spPr>
          <a:xfrm>
            <a:off x="0" y="0"/>
            <a:ext cx="1706880" cy="365760"/>
          </a:xfrm>
          <a:prstGeom prst="rect">
            <a:avLst/>
          </a:prstGeom>
        </p:spPr>
      </p:pic>
      <p:pic>
        <p:nvPicPr>
          <p:cNvPr id="5" name="Picture 4" descr="JLab_logo_text_white_b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pic>
        <p:nvPicPr>
          <p:cNvPr id="6" name="Picture 5"/>
          <p:cNvPicPr>
            <a:picLocks noChangeAspect="1"/>
          </p:cNvPicPr>
          <p:nvPr/>
        </p:nvPicPr>
        <p:blipFill>
          <a:blip r:embed="rId4"/>
          <a:stretch>
            <a:fillRect/>
          </a:stretch>
        </p:blipFill>
        <p:spPr>
          <a:xfrm>
            <a:off x="8030261" y="5486400"/>
            <a:ext cx="1113739" cy="1371600"/>
          </a:xfrm>
          <a:prstGeom prst="rect">
            <a:avLst/>
          </a:prstGeom>
        </p:spPr>
      </p:pic>
      <p:sp>
        <p:nvSpPr>
          <p:cNvPr id="7" name="Footer Placeholder 6"/>
          <p:cNvSpPr>
            <a:spLocks noGrp="1"/>
          </p:cNvSpPr>
          <p:nvPr>
            <p:ph type="ftr" sz="quarter" idx="11"/>
          </p:nvPr>
        </p:nvSpPr>
        <p:spPr/>
        <p:txBody>
          <a:bodyPr/>
          <a:lstStyle/>
          <a:p>
            <a:r>
              <a:rPr lang="en-US" smtClean="0"/>
              <a:t>WEA2CO04</a:t>
            </a:r>
            <a:endParaRPr lang="en-US"/>
          </a:p>
        </p:txBody>
      </p:sp>
      <p:sp>
        <p:nvSpPr>
          <p:cNvPr id="8" name="Slide Number Placeholder 7"/>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2989774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BACKUP SLIDES</a:t>
            </a:r>
            <a:endParaRPr lang="en-US" dirty="0"/>
          </a:p>
        </p:txBody>
      </p:sp>
      <p:sp>
        <p:nvSpPr>
          <p:cNvPr id="4" name="Text Placeholder 3"/>
          <p:cNvSpPr>
            <a:spLocks noGrp="1"/>
          </p:cNvSpPr>
          <p:nvPr>
            <p:ph type="body" idx="1"/>
          </p:nvPr>
        </p:nvSpPr>
        <p:spPr/>
        <p:txBody>
          <a:bodyPr/>
          <a:lstStyle/>
          <a:p>
            <a:endParaRPr lang="en-US"/>
          </a:p>
        </p:txBody>
      </p:sp>
      <p:sp>
        <p:nvSpPr>
          <p:cNvPr id="75" name="Footer Placeholder 74"/>
          <p:cNvSpPr>
            <a:spLocks noGrp="1"/>
          </p:cNvSpPr>
          <p:nvPr>
            <p:ph type="ftr" sz="quarter" idx="11"/>
          </p:nvPr>
        </p:nvSpPr>
        <p:spPr/>
        <p:txBody>
          <a:bodyPr/>
          <a:lstStyle/>
          <a:p>
            <a:r>
              <a:rPr lang="en-US" smtClean="0"/>
              <a:t>WEA2CO04</a:t>
            </a:r>
            <a:endParaRPr lang="en-US" dirty="0"/>
          </a:p>
        </p:txBody>
      </p:sp>
      <p:pic>
        <p:nvPicPr>
          <p:cNvPr id="24" name="Picture 23"/>
          <p:cNvPicPr>
            <a:picLocks noChangeAspect="1"/>
          </p:cNvPicPr>
          <p:nvPr/>
        </p:nvPicPr>
        <p:blipFill>
          <a:blip r:embed="rId2"/>
          <a:stretch>
            <a:fillRect/>
          </a:stretch>
        </p:blipFill>
        <p:spPr>
          <a:xfrm>
            <a:off x="0" y="0"/>
            <a:ext cx="1706880" cy="365760"/>
          </a:xfrm>
          <a:prstGeom prst="rect">
            <a:avLst/>
          </a:prstGeom>
        </p:spPr>
      </p:pic>
      <p:pic>
        <p:nvPicPr>
          <p:cNvPr id="25" name="Picture 24" descr="JLab_logo_text_white_b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33030613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err="1" smtClean="0"/>
              <a:t>Vlasov</a:t>
            </a:r>
            <a:r>
              <a:rPr lang="en-US" sz="3600" i="1" dirty="0"/>
              <a:t> </a:t>
            </a:r>
            <a:r>
              <a:rPr lang="en-US" sz="3600" i="1" dirty="0" smtClean="0"/>
              <a:t>simulation</a:t>
            </a:r>
            <a:endParaRPr lang="en-US" sz="3600" dirty="0"/>
          </a:p>
        </p:txBody>
      </p:sp>
      <p:sp>
        <p:nvSpPr>
          <p:cNvPr id="71" name="Content Placeholder 70"/>
          <p:cNvSpPr>
            <a:spLocks noGrp="1"/>
          </p:cNvSpPr>
          <p:nvPr>
            <p:ph idx="1"/>
          </p:nvPr>
        </p:nvSpPr>
        <p:spPr>
          <a:xfrm>
            <a:off x="457200" y="1600200"/>
            <a:ext cx="8229600" cy="4756150"/>
          </a:xfrm>
        </p:spPr>
        <p:txBody>
          <a:bodyPr>
            <a:normAutofit/>
          </a:bodyPr>
          <a:lstStyle/>
          <a:p>
            <a:endParaRPr lang="en-US" sz="2000" dirty="0" smtClean="0"/>
          </a:p>
        </p:txBody>
      </p:sp>
      <p:sp>
        <p:nvSpPr>
          <p:cNvPr id="75" name="Footer Placeholder 74"/>
          <p:cNvSpPr>
            <a:spLocks noGrp="1"/>
          </p:cNvSpPr>
          <p:nvPr>
            <p:ph type="ftr" sz="quarter" idx="11"/>
          </p:nvPr>
        </p:nvSpPr>
        <p:spPr/>
        <p:txBody>
          <a:bodyPr/>
          <a:lstStyle/>
          <a:p>
            <a:r>
              <a:rPr lang="en-US" smtClean="0"/>
              <a:t>WEA2CO04</a:t>
            </a:r>
            <a:endParaRPr lang="en-US" dirty="0"/>
          </a:p>
        </p:txBody>
      </p:sp>
      <p:pic>
        <p:nvPicPr>
          <p:cNvPr id="24" name="Picture 23"/>
          <p:cNvPicPr>
            <a:picLocks noChangeAspect="1"/>
          </p:cNvPicPr>
          <p:nvPr/>
        </p:nvPicPr>
        <p:blipFill>
          <a:blip r:embed="rId2"/>
          <a:stretch>
            <a:fillRect/>
          </a:stretch>
        </p:blipFill>
        <p:spPr>
          <a:xfrm>
            <a:off x="0" y="0"/>
            <a:ext cx="1706880" cy="365760"/>
          </a:xfrm>
          <a:prstGeom prst="rect">
            <a:avLst/>
          </a:prstGeom>
        </p:spPr>
      </p:pic>
      <p:pic>
        <p:nvPicPr>
          <p:cNvPr id="25" name="Picture 24" descr="JLab_logo_text_white_b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pic>
        <p:nvPicPr>
          <p:cNvPr id="8" name="Picture 7" descr="I_b_vs_s.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37483"/>
            <a:ext cx="4572000" cy="2494116"/>
          </a:xfrm>
          <a:prstGeom prst="rect">
            <a:avLst/>
          </a:prstGeom>
        </p:spPr>
      </p:pic>
      <p:pic>
        <p:nvPicPr>
          <p:cNvPr id="9" name="Picture 8" descr="Derbenev_ratio_lambda=300um.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4352659"/>
            <a:ext cx="4572000" cy="2494116"/>
          </a:xfrm>
          <a:prstGeom prst="rect">
            <a:avLst/>
          </a:prstGeom>
        </p:spPr>
      </p:pic>
      <p:pic>
        <p:nvPicPr>
          <p:cNvPr id="10" name="Picture 9" descr="G(s)_lambda=300um_dpp=1.5e-4_w_ss_CSR_w_ELEGANT_22.5A.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699758"/>
            <a:ext cx="4572000" cy="2494116"/>
          </a:xfrm>
          <a:prstGeom prst="rect">
            <a:avLst/>
          </a:prstGeom>
        </p:spPr>
      </p:pic>
      <p:pic>
        <p:nvPicPr>
          <p:cNvPr id="11" name="Picture 10" descr="Gf_dpp=1.5e-4_w_ss_CSR_22.5A_w_ini_dmod_w_ELEGANT.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354445"/>
            <a:ext cx="4572000" cy="2492330"/>
          </a:xfrm>
          <a:prstGeom prst="rect">
            <a:avLst/>
          </a:prstGeom>
        </p:spPr>
      </p:pic>
      <p:pic>
        <p:nvPicPr>
          <p:cNvPr id="7" name="Picture 6"/>
          <p:cNvPicPr>
            <a:picLocks noChangeAspect="1"/>
          </p:cNvPicPr>
          <p:nvPr/>
        </p:nvPicPr>
        <p:blipFill>
          <a:blip r:embed="rId8">
            <a:alphaModFix amt="18000"/>
          </a:blip>
          <a:stretch>
            <a:fillRect/>
          </a:stretch>
        </p:blipFill>
        <p:spPr>
          <a:xfrm>
            <a:off x="0" y="1455363"/>
            <a:ext cx="9144000" cy="3768169"/>
          </a:xfrm>
          <a:prstGeom prst="rect">
            <a:avLst/>
          </a:prstGeom>
        </p:spPr>
      </p:pic>
      <p:sp>
        <p:nvSpPr>
          <p:cNvPr id="3" name="Rectangle 2"/>
          <p:cNvSpPr/>
          <p:nvPr/>
        </p:nvSpPr>
        <p:spPr>
          <a:xfrm>
            <a:off x="7214351" y="1870332"/>
            <a:ext cx="1235459" cy="369332"/>
          </a:xfrm>
          <a:prstGeom prst="rect">
            <a:avLst/>
          </a:prstGeom>
        </p:spPr>
        <p:txBody>
          <a:bodyPr wrap="none">
            <a:spAutoFit/>
          </a:bodyPr>
          <a:lstStyle/>
          <a:p>
            <a:r>
              <a:rPr lang="en-US" i="1" dirty="0" err="1"/>
              <a:t>λ</a:t>
            </a:r>
            <a:r>
              <a:rPr lang="en-US" dirty="0"/>
              <a:t> = 300 </a:t>
            </a:r>
            <a:r>
              <a:rPr lang="en-US" i="1" dirty="0" err="1"/>
              <a:t>μ</a:t>
            </a:r>
            <a:r>
              <a:rPr lang="en-US" dirty="0" err="1"/>
              <a:t>m</a:t>
            </a:r>
            <a:endParaRPr lang="en-US" dirty="0"/>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60031740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smtClean="0"/>
              <a:t>Current dependence of maximal gain</a:t>
            </a:r>
            <a:endParaRPr lang="en-US" sz="3600" i="1" dirty="0"/>
          </a:p>
        </p:txBody>
      </p:sp>
      <p:sp>
        <p:nvSpPr>
          <p:cNvPr id="71" name="Content Placeholder 70"/>
          <p:cNvSpPr>
            <a:spLocks noGrp="1"/>
          </p:cNvSpPr>
          <p:nvPr>
            <p:ph idx="1"/>
          </p:nvPr>
        </p:nvSpPr>
        <p:spPr>
          <a:xfrm>
            <a:off x="457200" y="1600200"/>
            <a:ext cx="8229600" cy="4756150"/>
          </a:xfrm>
        </p:spPr>
        <p:txBody>
          <a:bodyPr>
            <a:normAutofit/>
          </a:bodyPr>
          <a:lstStyle/>
          <a:p>
            <a:r>
              <a:rPr lang="en-US" sz="2000" dirty="0" smtClean="0"/>
              <a:t>The new ERL cooler design is for weak electron cooling. For comparison, if we increase the bunch charge (i.e. peak bunch current), how about the current dependence of maximal MBI gain?</a:t>
            </a:r>
          </a:p>
          <a:p>
            <a:r>
              <a:rPr lang="en-US" sz="2000" dirty="0" smtClean="0"/>
              <a:t>Note: only steady-state CSR effect is considered.</a:t>
            </a:r>
          </a:p>
        </p:txBody>
      </p:sp>
      <p:sp>
        <p:nvSpPr>
          <p:cNvPr id="75" name="Footer Placeholder 74"/>
          <p:cNvSpPr>
            <a:spLocks noGrp="1"/>
          </p:cNvSpPr>
          <p:nvPr>
            <p:ph type="ftr" sz="quarter" idx="11"/>
          </p:nvPr>
        </p:nvSpPr>
        <p:spPr/>
        <p:txBody>
          <a:bodyPr/>
          <a:lstStyle/>
          <a:p>
            <a:r>
              <a:rPr lang="en-US" smtClean="0"/>
              <a:t>WEA2CO04</a:t>
            </a:r>
            <a:endParaRPr lang="en-US" dirty="0"/>
          </a:p>
        </p:txBody>
      </p:sp>
      <p:pic>
        <p:nvPicPr>
          <p:cNvPr id="24" name="Picture 23"/>
          <p:cNvPicPr>
            <a:picLocks noChangeAspect="1"/>
          </p:cNvPicPr>
          <p:nvPr/>
        </p:nvPicPr>
        <p:blipFill>
          <a:blip r:embed="rId2"/>
          <a:stretch>
            <a:fillRect/>
          </a:stretch>
        </p:blipFill>
        <p:spPr>
          <a:xfrm>
            <a:off x="0" y="0"/>
            <a:ext cx="1706880" cy="365760"/>
          </a:xfrm>
          <a:prstGeom prst="rect">
            <a:avLst/>
          </a:prstGeom>
        </p:spPr>
      </p:pic>
      <p:pic>
        <p:nvPicPr>
          <p:cNvPr id="25" name="Picture 24" descr="JLab_logo_text_white_b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sp>
        <p:nvSpPr>
          <p:cNvPr id="3" name="Slide Number Placeholder 2"/>
          <p:cNvSpPr>
            <a:spLocks noGrp="1"/>
          </p:cNvSpPr>
          <p:nvPr>
            <p:ph type="sldNum" sz="quarter" idx="12"/>
          </p:nvPr>
        </p:nvSpPr>
        <p:spPr/>
        <p:txBody>
          <a:bodyPr/>
          <a:lstStyle/>
          <a:p>
            <a:endParaRPr lang="en-US" dirty="0"/>
          </a:p>
        </p:txBody>
      </p:sp>
      <p:pic>
        <p:nvPicPr>
          <p:cNvPr id="5" name="Picture 4" descr="lambda_opt_vs_Ib_ARC_smallR56.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69833"/>
            <a:ext cx="3657600" cy="1988167"/>
          </a:xfrm>
          <a:prstGeom prst="rect">
            <a:avLst/>
          </a:prstGeom>
        </p:spPr>
      </p:pic>
      <p:pic>
        <p:nvPicPr>
          <p:cNvPr id="4" name="Picture 3" descr="Gf_max_vs_Ib_ARC_smallR56.eps"/>
          <p:cNvPicPr>
            <a:picLocks noChangeAspect="1"/>
          </p:cNvPicPr>
          <p:nvPr/>
        </p:nvPicPr>
        <p:blipFill>
          <a:blip r:embed="rId5">
            <a:alphaModFix amt="74000"/>
            <a:extLst>
              <a:ext uri="{28A0092B-C50C-407E-A947-70E740481C1C}">
                <a14:useLocalDpi xmlns:a14="http://schemas.microsoft.com/office/drawing/2010/main" val="0"/>
              </a:ext>
            </a:extLst>
          </a:blip>
          <a:stretch>
            <a:fillRect/>
          </a:stretch>
        </p:blipFill>
        <p:spPr>
          <a:xfrm>
            <a:off x="1726418" y="3122440"/>
            <a:ext cx="5486400" cy="2986517"/>
          </a:xfrm>
          <a:prstGeom prst="rect">
            <a:avLst/>
          </a:prstGeom>
        </p:spPr>
      </p:pic>
    </p:spTree>
    <p:extLst>
      <p:ext uri="{BB962C8B-B14F-4D97-AF65-F5344CB8AC3E}">
        <p14:creationId xmlns:p14="http://schemas.microsoft.com/office/powerpoint/2010/main" val="20505409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smtClean="0"/>
              <a:t>Micro-bunching instability </a:t>
            </a:r>
            <a:r>
              <a:rPr lang="en-US" sz="3600" dirty="0" smtClean="0"/>
              <a:t>(</a:t>
            </a:r>
            <a:r>
              <a:rPr lang="en-US" sz="3600" i="1" dirty="0" smtClean="0"/>
              <a:t>MBI</a:t>
            </a:r>
            <a:r>
              <a:rPr lang="en-US" sz="3600" dirty="0" smtClean="0"/>
              <a:t>)</a:t>
            </a:r>
            <a:endParaRPr lang="en-US" sz="3600" dirty="0"/>
          </a:p>
        </p:txBody>
      </p:sp>
      <p:sp>
        <p:nvSpPr>
          <p:cNvPr id="71" name="Content Placeholder 70"/>
          <p:cNvSpPr>
            <a:spLocks noGrp="1"/>
          </p:cNvSpPr>
          <p:nvPr>
            <p:ph idx="1"/>
          </p:nvPr>
        </p:nvSpPr>
        <p:spPr>
          <a:xfrm>
            <a:off x="457200" y="1600200"/>
            <a:ext cx="8229600" cy="4756150"/>
          </a:xfrm>
        </p:spPr>
        <p:txBody>
          <a:bodyPr>
            <a:normAutofit/>
          </a:bodyPr>
          <a:lstStyle/>
          <a:p>
            <a:r>
              <a:rPr lang="en-US" sz="2000" u="sng" dirty="0" smtClean="0"/>
              <a:t>Physical mechanism</a:t>
            </a:r>
            <a:r>
              <a:rPr lang="en-US" sz="2000" dirty="0" smtClean="0"/>
              <a:t>: </a:t>
            </a:r>
          </a:p>
          <a:p>
            <a:pPr lvl="1"/>
            <a:r>
              <a:rPr lang="en-US" sz="1600" dirty="0" err="1" smtClean="0"/>
              <a:t>Heifets</a:t>
            </a:r>
            <a:r>
              <a:rPr lang="en-US" sz="1600" dirty="0" smtClean="0"/>
              <a:t>, </a:t>
            </a:r>
            <a:r>
              <a:rPr lang="en-US" sz="1600" dirty="0" err="1" smtClean="0"/>
              <a:t>Stupakov</a:t>
            </a:r>
            <a:r>
              <a:rPr lang="en-US" sz="1600" dirty="0" smtClean="0"/>
              <a:t>, and </a:t>
            </a:r>
            <a:r>
              <a:rPr lang="en-US" sz="1600" dirty="0" err="1"/>
              <a:t>K</a:t>
            </a:r>
            <a:r>
              <a:rPr lang="en-US" sz="1600" dirty="0" err="1" smtClean="0"/>
              <a:t>rinsky</a:t>
            </a:r>
            <a:r>
              <a:rPr lang="en-US" sz="1600" dirty="0" smtClean="0"/>
              <a:t>, PRST-AB </a:t>
            </a:r>
            <a:r>
              <a:rPr lang="en-US" sz="1600" b="1" dirty="0" smtClean="0"/>
              <a:t>5</a:t>
            </a:r>
            <a:r>
              <a:rPr lang="en-US" sz="1600" dirty="0" smtClean="0"/>
              <a:t>, 064401 (2002)</a:t>
            </a:r>
            <a:endParaRPr lang="en-US" sz="1600" dirty="0"/>
          </a:p>
          <a:p>
            <a:pPr lvl="1"/>
            <a:r>
              <a:rPr lang="en-US" sz="1600" dirty="0" smtClean="0"/>
              <a:t>Huang and Kim, PRST-AB </a:t>
            </a:r>
            <a:r>
              <a:rPr lang="en-US" sz="1600" b="1" dirty="0" smtClean="0"/>
              <a:t>5</a:t>
            </a:r>
            <a:r>
              <a:rPr lang="en-US" sz="1600" dirty="0" smtClean="0"/>
              <a:t>, 074401 (2002)</a:t>
            </a:r>
            <a:endParaRPr lang="en-US" sz="16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MBI </a:t>
            </a:r>
            <a:r>
              <a:rPr lang="en-US" sz="2000" dirty="0"/>
              <a:t>can be an issue for </a:t>
            </a:r>
            <a:r>
              <a:rPr lang="en-US" sz="2000" dirty="0" err="1"/>
              <a:t>linac</a:t>
            </a:r>
            <a:r>
              <a:rPr lang="en-US" sz="2000" dirty="0"/>
              <a:t>-based machines, e.g. FEL light sources.</a:t>
            </a:r>
          </a:p>
          <a:p>
            <a:r>
              <a:rPr lang="en-US" sz="2000" dirty="0"/>
              <a:t>MBI can be a more serious issue for </a:t>
            </a:r>
            <a:r>
              <a:rPr lang="en-US" sz="2000" b="1" dirty="0"/>
              <a:t>recirculating</a:t>
            </a:r>
            <a:r>
              <a:rPr lang="en-US" sz="2000" dirty="0"/>
              <a:t> machines</a:t>
            </a:r>
            <a:r>
              <a:rPr lang="en-US" sz="2000" dirty="0" smtClean="0"/>
              <a:t>, </a:t>
            </a:r>
            <a:r>
              <a:rPr lang="en-US" sz="2000" dirty="0"/>
              <a:t>because of </a:t>
            </a:r>
            <a:r>
              <a:rPr lang="en-US" sz="2000" i="1" dirty="0"/>
              <a:t>many more</a:t>
            </a:r>
            <a:r>
              <a:rPr lang="en-US" sz="2000" dirty="0"/>
              <a:t> dipoles (</a:t>
            </a:r>
            <a:r>
              <a:rPr lang="en-US" sz="2000" dirty="0" smtClean="0"/>
              <a:t>multi</a:t>
            </a:r>
            <a:r>
              <a:rPr lang="en-US" sz="2000" dirty="0"/>
              <a:t>-stage </a:t>
            </a:r>
            <a:r>
              <a:rPr lang="en-US" sz="2000" dirty="0" smtClean="0"/>
              <a:t>amplification). </a:t>
            </a:r>
            <a:endParaRPr lang="en-US" sz="2000" dirty="0"/>
          </a:p>
          <a:p>
            <a:endParaRPr lang="en-US" sz="2000" dirty="0" smtClean="0"/>
          </a:p>
        </p:txBody>
      </p:sp>
      <p:sp>
        <p:nvSpPr>
          <p:cNvPr id="75" name="Footer Placeholder 74"/>
          <p:cNvSpPr>
            <a:spLocks noGrp="1"/>
          </p:cNvSpPr>
          <p:nvPr>
            <p:ph type="ftr" sz="quarter" idx="11"/>
          </p:nvPr>
        </p:nvSpPr>
        <p:spPr/>
        <p:txBody>
          <a:bodyPr/>
          <a:lstStyle/>
          <a:p>
            <a:r>
              <a:rPr lang="en-US" smtClean="0"/>
              <a:t>WEA2CO04</a:t>
            </a:r>
            <a:endParaRPr lang="en-US" dirty="0"/>
          </a:p>
        </p:txBody>
      </p:sp>
      <p:pic>
        <p:nvPicPr>
          <p:cNvPr id="24" name="Picture 23"/>
          <p:cNvPicPr>
            <a:picLocks noChangeAspect="1"/>
          </p:cNvPicPr>
          <p:nvPr/>
        </p:nvPicPr>
        <p:blipFill>
          <a:blip r:embed="rId3"/>
          <a:stretch>
            <a:fillRect/>
          </a:stretch>
        </p:blipFill>
        <p:spPr>
          <a:xfrm>
            <a:off x="0" y="0"/>
            <a:ext cx="1706880" cy="365760"/>
          </a:xfrm>
          <a:prstGeom prst="rect">
            <a:avLst/>
          </a:prstGeom>
        </p:spPr>
      </p:pic>
      <p:pic>
        <p:nvPicPr>
          <p:cNvPr id="25" name="Picture 24" descr="JLab_logo_text_white_bw.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pic>
        <p:nvPicPr>
          <p:cNvPr id="27" name="Picture 26"/>
          <p:cNvPicPr>
            <a:picLocks noChangeAspect="1"/>
          </p:cNvPicPr>
          <p:nvPr/>
        </p:nvPicPr>
        <p:blipFill>
          <a:blip r:embed="rId5"/>
          <a:stretch>
            <a:fillRect/>
          </a:stretch>
        </p:blipFill>
        <p:spPr>
          <a:xfrm>
            <a:off x="940721" y="2686764"/>
            <a:ext cx="4685733" cy="2286000"/>
          </a:xfrm>
          <a:prstGeom prst="rect">
            <a:avLst/>
          </a:prstGeom>
        </p:spPr>
      </p:pic>
      <p:graphicFrame>
        <p:nvGraphicFramePr>
          <p:cNvPr id="28" name="Object 27"/>
          <p:cNvGraphicFramePr>
            <a:graphicFrameLocks noChangeAspect="1"/>
          </p:cNvGraphicFramePr>
          <p:nvPr>
            <p:extLst>
              <p:ext uri="{D42A27DB-BD31-4B8C-83A1-F6EECF244321}">
                <p14:modId xmlns:p14="http://schemas.microsoft.com/office/powerpoint/2010/main" val="1928290972"/>
              </p:ext>
            </p:extLst>
          </p:nvPr>
        </p:nvGraphicFramePr>
        <p:xfrm>
          <a:off x="6351767" y="3388112"/>
          <a:ext cx="1711246" cy="954695"/>
        </p:xfrm>
        <a:graphic>
          <a:graphicData uri="http://schemas.openxmlformats.org/presentationml/2006/ole">
            <mc:AlternateContent xmlns:mc="http://schemas.openxmlformats.org/markup-compatibility/2006">
              <mc:Choice xmlns:v="urn:schemas-microsoft-com:vml" Requires="v">
                <p:oleObj spid="_x0000_s63598" name="Equation" r:id="rId6" imgW="1206500" imgH="673100" progId="Equation.DSMT4">
                  <p:embed/>
                </p:oleObj>
              </mc:Choice>
              <mc:Fallback>
                <p:oleObj name="Equation" r:id="rId6" imgW="1206500" imgH="673100" progId="Equation.DSMT4">
                  <p:embed/>
                  <p:pic>
                    <p:nvPicPr>
                      <p:cNvPr id="0" name=""/>
                      <p:cNvPicPr/>
                      <p:nvPr/>
                    </p:nvPicPr>
                    <p:blipFill>
                      <a:blip r:embed="rId7"/>
                      <a:stretch>
                        <a:fillRect/>
                      </a:stretch>
                    </p:blipFill>
                    <p:spPr>
                      <a:xfrm>
                        <a:off x="6351767" y="3388112"/>
                        <a:ext cx="1711246" cy="954695"/>
                      </a:xfrm>
                      <a:prstGeom prst="rect">
                        <a:avLst/>
                      </a:prstGeom>
                    </p:spPr>
                  </p:pic>
                </p:oleObj>
              </mc:Fallback>
            </mc:AlternateContent>
          </a:graphicData>
        </a:graphic>
      </p:graphicFrame>
      <p:sp>
        <p:nvSpPr>
          <p:cNvPr id="29" name="Rectangle 28"/>
          <p:cNvSpPr/>
          <p:nvPr/>
        </p:nvSpPr>
        <p:spPr>
          <a:xfrm>
            <a:off x="6301962" y="3274597"/>
            <a:ext cx="1810857" cy="117049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r>
              <a:rPr lang="en-US" dirty="0"/>
              <a:t>1</a:t>
            </a:r>
          </a:p>
        </p:txBody>
      </p:sp>
    </p:spTree>
    <p:extLst>
      <p:ext uri="{BB962C8B-B14F-4D97-AF65-F5344CB8AC3E}">
        <p14:creationId xmlns:p14="http://schemas.microsoft.com/office/powerpoint/2010/main" val="278525325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smtClean="0"/>
              <a:t>MEIC CCR with 420 </a:t>
            </a:r>
            <a:r>
              <a:rPr lang="en-US" sz="3600" i="1" dirty="0" err="1" smtClean="0"/>
              <a:t>pC</a:t>
            </a:r>
            <a:endParaRPr lang="en-US" sz="3600" i="1" dirty="0"/>
          </a:p>
        </p:txBody>
      </p:sp>
      <p:sp>
        <p:nvSpPr>
          <p:cNvPr id="71" name="Content Placeholder 70"/>
          <p:cNvSpPr>
            <a:spLocks noGrp="1"/>
          </p:cNvSpPr>
          <p:nvPr>
            <p:ph idx="1"/>
          </p:nvPr>
        </p:nvSpPr>
        <p:spPr>
          <a:xfrm>
            <a:off x="457200" y="1600200"/>
            <a:ext cx="8229600" cy="4756150"/>
          </a:xfrm>
        </p:spPr>
        <p:txBody>
          <a:bodyPr>
            <a:normAutofit/>
          </a:bodyPr>
          <a:lstStyle/>
          <a:p>
            <a:r>
              <a:rPr lang="en-US" sz="2000" dirty="0" smtClean="0"/>
              <a:t>For comparison, if the bunch charge is reduced to 420 </a:t>
            </a:r>
            <a:r>
              <a:rPr lang="en-US" sz="2000" dirty="0" err="1" smtClean="0"/>
              <a:t>pC</a:t>
            </a:r>
            <a:r>
              <a:rPr lang="en-US" sz="2000" dirty="0" smtClean="0"/>
              <a:t>, same as that for the new arc design, how about the MBI gain curve for (old) MEIC CCR?</a:t>
            </a:r>
          </a:p>
          <a:p>
            <a:r>
              <a:rPr lang="en-US" sz="2000" dirty="0"/>
              <a:t>Note: only steady-state CSR effect is considered</a:t>
            </a:r>
            <a:r>
              <a:rPr lang="en-US" sz="2000" dirty="0" smtClean="0"/>
              <a:t>.</a:t>
            </a:r>
            <a:endParaRPr lang="en-US" sz="2000" dirty="0"/>
          </a:p>
        </p:txBody>
      </p:sp>
      <p:sp>
        <p:nvSpPr>
          <p:cNvPr id="75" name="Footer Placeholder 74"/>
          <p:cNvSpPr>
            <a:spLocks noGrp="1"/>
          </p:cNvSpPr>
          <p:nvPr>
            <p:ph type="ftr" sz="quarter" idx="11"/>
          </p:nvPr>
        </p:nvSpPr>
        <p:spPr/>
        <p:txBody>
          <a:bodyPr/>
          <a:lstStyle/>
          <a:p>
            <a:r>
              <a:rPr lang="en-US" smtClean="0"/>
              <a:t>WEA2CO04</a:t>
            </a:r>
            <a:endParaRPr lang="en-US" dirty="0"/>
          </a:p>
        </p:txBody>
      </p:sp>
      <p:pic>
        <p:nvPicPr>
          <p:cNvPr id="24" name="Picture 23"/>
          <p:cNvPicPr>
            <a:picLocks noChangeAspect="1"/>
          </p:cNvPicPr>
          <p:nvPr/>
        </p:nvPicPr>
        <p:blipFill>
          <a:blip r:embed="rId2"/>
          <a:stretch>
            <a:fillRect/>
          </a:stretch>
        </p:blipFill>
        <p:spPr>
          <a:xfrm>
            <a:off x="0" y="0"/>
            <a:ext cx="1706880" cy="365760"/>
          </a:xfrm>
          <a:prstGeom prst="rect">
            <a:avLst/>
          </a:prstGeom>
        </p:spPr>
      </p:pic>
      <p:pic>
        <p:nvPicPr>
          <p:cNvPr id="25" name="Picture 24" descr="JLab_logo_text_white_b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sp>
        <p:nvSpPr>
          <p:cNvPr id="3" name="Slide Number Placeholder 2"/>
          <p:cNvSpPr>
            <a:spLocks noGrp="1"/>
          </p:cNvSpPr>
          <p:nvPr>
            <p:ph type="sldNum" sz="quarter" idx="12"/>
          </p:nvPr>
        </p:nvSpPr>
        <p:spPr/>
        <p:txBody>
          <a:bodyPr/>
          <a:lstStyle/>
          <a:p>
            <a:endParaRPr lang="en-US" dirty="0"/>
          </a:p>
        </p:txBody>
      </p:sp>
      <p:pic>
        <p:nvPicPr>
          <p:cNvPr id="4" name="Picture 3" descr="G(s)_MEIC_CCR_0414_420pC_Ib=12.6A.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2538" y="3122502"/>
            <a:ext cx="5486400" cy="2986517"/>
          </a:xfrm>
          <a:prstGeom prst="rect">
            <a:avLst/>
          </a:prstGeom>
        </p:spPr>
      </p:pic>
      <p:sp>
        <p:nvSpPr>
          <p:cNvPr id="9" name="Rectangle 8"/>
          <p:cNvSpPr/>
          <p:nvPr/>
        </p:nvSpPr>
        <p:spPr>
          <a:xfrm>
            <a:off x="2518409" y="3479414"/>
            <a:ext cx="1983636" cy="369332"/>
          </a:xfrm>
          <a:prstGeom prst="rect">
            <a:avLst/>
          </a:prstGeom>
        </p:spPr>
        <p:txBody>
          <a:bodyPr wrap="none">
            <a:spAutoFit/>
          </a:bodyPr>
          <a:lstStyle/>
          <a:p>
            <a:r>
              <a:rPr lang="en-US" i="1" dirty="0" err="1"/>
              <a:t>λ</a:t>
            </a:r>
            <a:r>
              <a:rPr lang="en-US" dirty="0"/>
              <a:t> = 350 </a:t>
            </a:r>
            <a:r>
              <a:rPr lang="en-US" i="1" dirty="0" err="1" smtClean="0"/>
              <a:t>μ</a:t>
            </a:r>
            <a:r>
              <a:rPr lang="en-US" dirty="0" err="1" smtClean="0"/>
              <a:t>m</a:t>
            </a:r>
            <a:r>
              <a:rPr lang="en-US" dirty="0" smtClean="0"/>
              <a:t> (1.2 </a:t>
            </a:r>
            <a:r>
              <a:rPr lang="en-US" dirty="0" err="1" smtClean="0"/>
              <a:t>ps</a:t>
            </a:r>
            <a:r>
              <a:rPr lang="en-US" dirty="0" smtClean="0"/>
              <a:t>)</a:t>
            </a:r>
            <a:endParaRPr lang="en-US" dirty="0"/>
          </a:p>
        </p:txBody>
      </p:sp>
    </p:spTree>
    <p:extLst>
      <p:ext uri="{BB962C8B-B14F-4D97-AF65-F5344CB8AC3E}">
        <p14:creationId xmlns:p14="http://schemas.microsoft.com/office/powerpoint/2010/main" val="215220051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smtClean="0"/>
              <a:t>Benchmarking for MEIC CCR </a:t>
            </a:r>
            <a:r>
              <a:rPr lang="en-US" sz="2000" dirty="0" smtClean="0"/>
              <a:t>x10 </a:t>
            </a:r>
            <a:r>
              <a:rPr lang="en-US" sz="2000" i="1" dirty="0" err="1" smtClean="0"/>
              <a:t>ε</a:t>
            </a:r>
            <a:r>
              <a:rPr lang="en-US" sz="2000" i="1" baseline="-25000" dirty="0" err="1" smtClean="0"/>
              <a:t>x</a:t>
            </a:r>
            <a:r>
              <a:rPr lang="en-US" sz="2000" dirty="0" smtClean="0"/>
              <a:t> </a:t>
            </a:r>
            <a:r>
              <a:rPr lang="en-US" sz="2000" dirty="0"/>
              <a:t>&amp; </a:t>
            </a:r>
            <a:r>
              <a:rPr lang="en-US" sz="2000" i="1" dirty="0" err="1" smtClean="0"/>
              <a:t>ε</a:t>
            </a:r>
            <a:r>
              <a:rPr lang="en-US" sz="2000" i="1" baseline="-25000" dirty="0" err="1" smtClean="0"/>
              <a:t>y</a:t>
            </a:r>
            <a:endParaRPr lang="en-US" sz="2000" i="1" baseline="-25000" dirty="0"/>
          </a:p>
        </p:txBody>
      </p:sp>
      <p:sp>
        <p:nvSpPr>
          <p:cNvPr id="75" name="Footer Placeholder 74"/>
          <p:cNvSpPr>
            <a:spLocks noGrp="1"/>
          </p:cNvSpPr>
          <p:nvPr>
            <p:ph type="ftr" sz="quarter" idx="11"/>
          </p:nvPr>
        </p:nvSpPr>
        <p:spPr/>
        <p:txBody>
          <a:bodyPr/>
          <a:lstStyle/>
          <a:p>
            <a:r>
              <a:rPr lang="en-US" smtClean="0"/>
              <a:t>WEA2CO04</a:t>
            </a:r>
            <a:endParaRPr lang="en-US" dirty="0"/>
          </a:p>
        </p:txBody>
      </p:sp>
      <p:pic>
        <p:nvPicPr>
          <p:cNvPr id="24" name="Picture 23"/>
          <p:cNvPicPr>
            <a:picLocks noChangeAspect="1"/>
          </p:cNvPicPr>
          <p:nvPr/>
        </p:nvPicPr>
        <p:blipFill>
          <a:blip r:embed="rId2"/>
          <a:stretch>
            <a:fillRect/>
          </a:stretch>
        </p:blipFill>
        <p:spPr>
          <a:xfrm>
            <a:off x="0" y="0"/>
            <a:ext cx="1706880" cy="365760"/>
          </a:xfrm>
          <a:prstGeom prst="rect">
            <a:avLst/>
          </a:prstGeom>
        </p:spPr>
      </p:pic>
      <p:pic>
        <p:nvPicPr>
          <p:cNvPr id="25" name="Picture 24" descr="JLab_logo_text_white_b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sp>
        <p:nvSpPr>
          <p:cNvPr id="3" name="Slide Number Placeholder 2"/>
          <p:cNvSpPr>
            <a:spLocks noGrp="1"/>
          </p:cNvSpPr>
          <p:nvPr>
            <p:ph type="sldNum" sz="quarter" idx="12"/>
          </p:nvPr>
        </p:nvSpPr>
        <p:spPr/>
        <p:txBody>
          <a:bodyPr/>
          <a:lstStyle/>
          <a:p>
            <a:endParaRPr lang="en-US" dirty="0"/>
          </a:p>
        </p:txBody>
      </p:sp>
      <p:pic>
        <p:nvPicPr>
          <p:cNvPr id="4" name="Picture 3"/>
          <p:cNvPicPr>
            <a:picLocks noChangeAspect="1"/>
          </p:cNvPicPr>
          <p:nvPr/>
        </p:nvPicPr>
        <p:blipFill>
          <a:blip r:embed="rId4"/>
          <a:stretch>
            <a:fillRect/>
          </a:stretch>
        </p:blipFill>
        <p:spPr>
          <a:xfrm>
            <a:off x="0" y="1159344"/>
            <a:ext cx="5486400" cy="3620278"/>
          </a:xfrm>
          <a:prstGeom prst="rect">
            <a:avLst/>
          </a:prstGeom>
        </p:spPr>
      </p:pic>
      <p:pic>
        <p:nvPicPr>
          <p:cNvPr id="5" name="Picture 4"/>
          <p:cNvPicPr>
            <a:picLocks noChangeAspect="1"/>
          </p:cNvPicPr>
          <p:nvPr/>
        </p:nvPicPr>
        <p:blipFill>
          <a:blip r:embed="rId5">
            <a:alphaModFix amt="70000"/>
          </a:blip>
          <a:stretch>
            <a:fillRect/>
          </a:stretch>
        </p:blipFill>
        <p:spPr>
          <a:xfrm>
            <a:off x="3657600" y="3408691"/>
            <a:ext cx="5486400" cy="3449309"/>
          </a:xfrm>
          <a:prstGeom prst="rect">
            <a:avLst/>
          </a:prstGeom>
        </p:spPr>
      </p:pic>
      <p:sp>
        <p:nvSpPr>
          <p:cNvPr id="6" name="TextBox 5"/>
          <p:cNvSpPr txBox="1"/>
          <p:nvPr/>
        </p:nvSpPr>
        <p:spPr>
          <a:xfrm>
            <a:off x="0" y="6519446"/>
            <a:ext cx="2860078" cy="338554"/>
          </a:xfrm>
          <a:prstGeom prst="rect">
            <a:avLst/>
          </a:prstGeom>
          <a:noFill/>
        </p:spPr>
        <p:txBody>
          <a:bodyPr wrap="none" rtlCol="0">
            <a:spAutoFit/>
          </a:bodyPr>
          <a:lstStyle/>
          <a:p>
            <a:r>
              <a:rPr lang="en-US" sz="1600" dirty="0" smtClean="0"/>
              <a:t>C. -Y. Tsai et al., JLAB-TN-16-030</a:t>
            </a:r>
            <a:endParaRPr lang="en-US" sz="1600" dirty="0"/>
          </a:p>
        </p:txBody>
      </p:sp>
    </p:spTree>
    <p:extLst>
      <p:ext uri="{BB962C8B-B14F-4D97-AF65-F5344CB8AC3E}">
        <p14:creationId xmlns:p14="http://schemas.microsoft.com/office/powerpoint/2010/main" val="200070803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smtClean="0"/>
              <a:t>More aspects of </a:t>
            </a:r>
            <a:r>
              <a:rPr lang="en-US" sz="3600" i="1" dirty="0" err="1" smtClean="0"/>
              <a:t>microbunching</a:t>
            </a:r>
            <a:endParaRPr lang="en-US" sz="3600" i="1" dirty="0"/>
          </a:p>
        </p:txBody>
      </p:sp>
      <p:sp>
        <p:nvSpPr>
          <p:cNvPr id="71" name="Content Placeholder 70"/>
          <p:cNvSpPr>
            <a:spLocks noGrp="1"/>
          </p:cNvSpPr>
          <p:nvPr>
            <p:ph idx="1"/>
          </p:nvPr>
        </p:nvSpPr>
        <p:spPr>
          <a:xfrm>
            <a:off x="457200" y="1600200"/>
            <a:ext cx="8229600" cy="4756150"/>
          </a:xfrm>
        </p:spPr>
        <p:txBody>
          <a:bodyPr>
            <a:normAutofit/>
          </a:bodyPr>
          <a:lstStyle/>
          <a:p>
            <a:endParaRPr lang="en-US" sz="2000" dirty="0" smtClean="0"/>
          </a:p>
        </p:txBody>
      </p:sp>
      <p:sp>
        <p:nvSpPr>
          <p:cNvPr id="75" name="Footer Placeholder 74"/>
          <p:cNvSpPr>
            <a:spLocks noGrp="1"/>
          </p:cNvSpPr>
          <p:nvPr>
            <p:ph type="ftr" sz="quarter" idx="11"/>
          </p:nvPr>
        </p:nvSpPr>
        <p:spPr/>
        <p:txBody>
          <a:bodyPr/>
          <a:lstStyle/>
          <a:p>
            <a:r>
              <a:rPr lang="en-US" smtClean="0"/>
              <a:t>WEA2CO04</a:t>
            </a:r>
            <a:endParaRPr lang="en-US" dirty="0"/>
          </a:p>
        </p:txBody>
      </p:sp>
      <p:pic>
        <p:nvPicPr>
          <p:cNvPr id="24" name="Picture 23"/>
          <p:cNvPicPr>
            <a:picLocks noChangeAspect="1"/>
          </p:cNvPicPr>
          <p:nvPr/>
        </p:nvPicPr>
        <p:blipFill>
          <a:blip r:embed="rId2"/>
          <a:stretch>
            <a:fillRect/>
          </a:stretch>
        </p:blipFill>
        <p:spPr>
          <a:xfrm>
            <a:off x="0" y="0"/>
            <a:ext cx="1706880" cy="365760"/>
          </a:xfrm>
          <a:prstGeom prst="rect">
            <a:avLst/>
          </a:prstGeom>
        </p:spPr>
      </p:pic>
      <p:pic>
        <p:nvPicPr>
          <p:cNvPr id="25" name="Picture 24" descr="JLab_logo_text_white_b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pic>
        <p:nvPicPr>
          <p:cNvPr id="7" name="Picture 6" descr="d-d_dpp=1.5e-4_w_ss_CSR_22.5A_w_ini_dmod.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43947"/>
            <a:ext cx="4572000" cy="2488764"/>
          </a:xfrm>
          <a:prstGeom prst="rect">
            <a:avLst/>
          </a:prstGeom>
        </p:spPr>
      </p:pic>
      <p:pic>
        <p:nvPicPr>
          <p:cNvPr id="8" name="Picture 7" descr="d-e_dpp=1.5e-4_w_ss_CSR_22.5A_w_ini_dmod.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743947"/>
            <a:ext cx="4572000" cy="2488764"/>
          </a:xfrm>
          <a:prstGeom prst="rect">
            <a:avLst/>
          </a:prstGeom>
        </p:spPr>
      </p:pic>
      <p:pic>
        <p:nvPicPr>
          <p:cNvPr id="9" name="Picture 8" descr="e-d_dpp=1.5e-4_w_ss_CSR_22.5A_w_ini_emod.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232711"/>
            <a:ext cx="4572000" cy="2488764"/>
          </a:xfrm>
          <a:prstGeom prst="rect">
            <a:avLst/>
          </a:prstGeom>
        </p:spPr>
      </p:pic>
      <p:pic>
        <p:nvPicPr>
          <p:cNvPr id="10" name="Picture 9" descr="e-e_dpp=1.5e-4_w_ss_CSR_22.5A_w_ini_emod.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0" y="4232711"/>
            <a:ext cx="4572000" cy="2488764"/>
          </a:xfrm>
          <a:prstGeom prst="rect">
            <a:avLst/>
          </a:prstGeom>
        </p:spPr>
      </p:pic>
      <p:sp>
        <p:nvSpPr>
          <p:cNvPr id="3" name="Slide Number Placeholder 2"/>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3303061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smtClean="0"/>
              <a:t>Outline</a:t>
            </a:r>
            <a:endParaRPr lang="en-US" sz="3600" i="1" dirty="0"/>
          </a:p>
        </p:txBody>
      </p:sp>
      <p:sp>
        <p:nvSpPr>
          <p:cNvPr id="3" name="Content Placeholder 2"/>
          <p:cNvSpPr>
            <a:spLocks noGrp="1"/>
          </p:cNvSpPr>
          <p:nvPr>
            <p:ph idx="1"/>
          </p:nvPr>
        </p:nvSpPr>
        <p:spPr/>
        <p:txBody>
          <a:bodyPr>
            <a:normAutofit/>
          </a:bodyPr>
          <a:lstStyle/>
          <a:p>
            <a:pPr>
              <a:buFont typeface="Wingdings" charset="2"/>
              <a:buChar char="q"/>
            </a:pPr>
            <a:r>
              <a:rPr lang="en-US" sz="2000" dirty="0" smtClean="0">
                <a:solidFill>
                  <a:srgbClr val="A6A6A6"/>
                </a:solidFill>
              </a:rPr>
              <a:t>Introduction: micro-bunching instability (MBI)</a:t>
            </a:r>
          </a:p>
          <a:p>
            <a:pPr>
              <a:buFont typeface="Wingdings" charset="2"/>
              <a:buChar char="q"/>
            </a:pPr>
            <a:r>
              <a:rPr lang="en-US" sz="2000" dirty="0" smtClean="0"/>
              <a:t>Motivation: early design of JLEIC Circulator Cooling Ring</a:t>
            </a:r>
          </a:p>
          <a:p>
            <a:pPr>
              <a:buFont typeface="Wingdings" charset="2"/>
              <a:buChar char="q"/>
            </a:pPr>
            <a:r>
              <a:rPr lang="en-US" sz="2000" dirty="0" smtClean="0">
                <a:solidFill>
                  <a:srgbClr val="A6A6A6"/>
                </a:solidFill>
              </a:rPr>
              <a:t>Theory of MBI for magnetized beams</a:t>
            </a:r>
          </a:p>
          <a:p>
            <a:pPr>
              <a:buFont typeface="Wingdings" charset="2"/>
              <a:buChar char="q"/>
            </a:pPr>
            <a:r>
              <a:rPr lang="en-US" sz="2000" dirty="0" smtClean="0">
                <a:solidFill>
                  <a:srgbClr val="A6A6A6"/>
                </a:solidFill>
              </a:rPr>
              <a:t>Example</a:t>
            </a:r>
          </a:p>
          <a:p>
            <a:pPr>
              <a:buFont typeface="Wingdings" charset="2"/>
              <a:buChar char="q"/>
            </a:pPr>
            <a:r>
              <a:rPr lang="en-US" sz="2000" dirty="0">
                <a:solidFill>
                  <a:srgbClr val="A6A6A6"/>
                </a:solidFill>
              </a:rPr>
              <a:t>Summary and Possible future work</a:t>
            </a:r>
          </a:p>
        </p:txBody>
      </p:sp>
      <p:pic>
        <p:nvPicPr>
          <p:cNvPr id="4" name="Picture 3"/>
          <p:cNvPicPr>
            <a:picLocks noChangeAspect="1"/>
          </p:cNvPicPr>
          <p:nvPr/>
        </p:nvPicPr>
        <p:blipFill>
          <a:blip r:embed="rId2"/>
          <a:stretch>
            <a:fillRect/>
          </a:stretch>
        </p:blipFill>
        <p:spPr>
          <a:xfrm>
            <a:off x="0" y="0"/>
            <a:ext cx="1706880" cy="365760"/>
          </a:xfrm>
          <a:prstGeom prst="rect">
            <a:avLst/>
          </a:prstGeom>
        </p:spPr>
      </p:pic>
      <p:pic>
        <p:nvPicPr>
          <p:cNvPr id="5" name="Picture 4" descr="JLab_logo_text_white_b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sp>
        <p:nvSpPr>
          <p:cNvPr id="6" name="Footer Placeholder 5"/>
          <p:cNvSpPr>
            <a:spLocks noGrp="1"/>
          </p:cNvSpPr>
          <p:nvPr>
            <p:ph type="ftr" sz="quarter" idx="11"/>
          </p:nvPr>
        </p:nvSpPr>
        <p:spPr/>
        <p:txBody>
          <a:bodyPr/>
          <a:lstStyle/>
          <a:p>
            <a:r>
              <a:rPr lang="en-US" smtClean="0"/>
              <a:t>WEA2CO04</a:t>
            </a:r>
            <a:endParaRPr lang="en-US"/>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4089297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i="1" dirty="0"/>
              <a:t>JLEIC Circulator Cooling Ring</a:t>
            </a:r>
          </a:p>
        </p:txBody>
      </p:sp>
      <p:sp>
        <p:nvSpPr>
          <p:cNvPr id="3" name="Content Placeholder 2"/>
          <p:cNvSpPr>
            <a:spLocks noGrp="1"/>
          </p:cNvSpPr>
          <p:nvPr>
            <p:ph idx="1"/>
          </p:nvPr>
        </p:nvSpPr>
        <p:spPr>
          <a:xfrm>
            <a:off x="457200" y="1187020"/>
            <a:ext cx="8229600" cy="4939144"/>
          </a:xfrm>
        </p:spPr>
        <p:txBody>
          <a:bodyPr>
            <a:normAutofit/>
          </a:bodyPr>
          <a:lstStyle/>
          <a:p>
            <a:r>
              <a:rPr lang="en-US" sz="2000" dirty="0" smtClean="0"/>
              <a:t>Early design of JLEIC Circulator Cooling Ring (CCR)</a:t>
            </a:r>
          </a:p>
          <a:p>
            <a:pPr lvl="1"/>
            <a:r>
              <a:rPr lang="en-US" sz="1600" dirty="0" smtClean="0"/>
              <a:t>serious </a:t>
            </a:r>
            <a:r>
              <a:rPr lang="en-US" sz="1600" dirty="0" err="1" smtClean="0"/>
              <a:t>microbunching</a:t>
            </a:r>
            <a:r>
              <a:rPr lang="en-US" sz="1600" dirty="0" smtClean="0"/>
              <a:t> instability</a:t>
            </a:r>
          </a:p>
          <a:p>
            <a:pPr lvl="1"/>
            <a:r>
              <a:rPr lang="en-US" sz="1600" dirty="0" smtClean="0"/>
              <a:t>due to coherent synchrotron radiation (CSR) and longitudinal space charge (LSC)</a:t>
            </a:r>
            <a:endParaRPr lang="en-US" sz="1600" dirty="0"/>
          </a:p>
        </p:txBody>
      </p:sp>
      <p:sp>
        <p:nvSpPr>
          <p:cNvPr id="4" name="Slide Number Placeholder 3"/>
          <p:cNvSpPr>
            <a:spLocks noGrp="1"/>
          </p:cNvSpPr>
          <p:nvPr>
            <p:ph type="sldNum" sz="quarter" idx="12"/>
          </p:nvPr>
        </p:nvSpPr>
        <p:spPr/>
        <p:txBody>
          <a:bodyPr/>
          <a:lstStyle/>
          <a:p>
            <a:r>
              <a:rPr lang="en-US" dirty="0"/>
              <a:t>2</a:t>
            </a:r>
          </a:p>
        </p:txBody>
      </p:sp>
      <p:pic>
        <p:nvPicPr>
          <p:cNvPr id="5" name="Picture 4"/>
          <p:cNvPicPr>
            <a:picLocks noChangeAspect="1"/>
          </p:cNvPicPr>
          <p:nvPr/>
        </p:nvPicPr>
        <p:blipFill>
          <a:blip r:embed="rId3"/>
          <a:stretch>
            <a:fillRect/>
          </a:stretch>
        </p:blipFill>
        <p:spPr>
          <a:xfrm>
            <a:off x="0" y="2179778"/>
            <a:ext cx="9144000" cy="2786297"/>
          </a:xfrm>
          <a:prstGeom prst="rect">
            <a:avLst/>
          </a:prstGeom>
        </p:spPr>
      </p:pic>
      <p:cxnSp>
        <p:nvCxnSpPr>
          <p:cNvPr id="7" name="Straight Arrow Connector 6"/>
          <p:cNvCxnSpPr/>
          <p:nvPr/>
        </p:nvCxnSpPr>
        <p:spPr>
          <a:xfrm flipH="1" flipV="1">
            <a:off x="8059420" y="3062509"/>
            <a:ext cx="296739" cy="4510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8" name="Picture 7" descr="Screen Shot 2015-09-21 at 2.42.1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0010" y="4162097"/>
            <a:ext cx="5486400" cy="2695903"/>
          </a:xfrm>
          <a:prstGeom prst="rect">
            <a:avLst/>
          </a:prstGeom>
          <a:ln>
            <a:solidFill>
              <a:srgbClr val="000000"/>
            </a:solidFill>
          </a:ln>
        </p:spPr>
      </p:pic>
      <p:sp>
        <p:nvSpPr>
          <p:cNvPr id="9" name="TextBox 8"/>
          <p:cNvSpPr txBox="1"/>
          <p:nvPr/>
        </p:nvSpPr>
        <p:spPr>
          <a:xfrm>
            <a:off x="0" y="6530227"/>
            <a:ext cx="2150010" cy="307777"/>
          </a:xfrm>
          <a:prstGeom prst="rect">
            <a:avLst/>
          </a:prstGeom>
          <a:noFill/>
        </p:spPr>
        <p:txBody>
          <a:bodyPr wrap="none" rtlCol="0">
            <a:spAutoFit/>
          </a:bodyPr>
          <a:lstStyle/>
          <a:p>
            <a:r>
              <a:rPr lang="en-US" sz="1400" dirty="0" smtClean="0"/>
              <a:t>MEIC Design Report (2012)</a:t>
            </a:r>
          </a:p>
        </p:txBody>
      </p:sp>
      <p:pic>
        <p:nvPicPr>
          <p:cNvPr id="11" name="Picture 10"/>
          <p:cNvPicPr>
            <a:picLocks noChangeAspect="1"/>
          </p:cNvPicPr>
          <p:nvPr/>
        </p:nvPicPr>
        <p:blipFill>
          <a:blip r:embed="rId5"/>
          <a:stretch>
            <a:fillRect/>
          </a:stretch>
        </p:blipFill>
        <p:spPr>
          <a:xfrm>
            <a:off x="0" y="0"/>
            <a:ext cx="1706880" cy="365760"/>
          </a:xfrm>
          <a:prstGeom prst="rect">
            <a:avLst/>
          </a:prstGeom>
        </p:spPr>
      </p:pic>
      <p:pic>
        <p:nvPicPr>
          <p:cNvPr id="12" name="Picture 11" descr="JLab_logo_text_white_bw.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sp>
        <p:nvSpPr>
          <p:cNvPr id="6" name="Footer Placeholder 5"/>
          <p:cNvSpPr>
            <a:spLocks noGrp="1"/>
          </p:cNvSpPr>
          <p:nvPr>
            <p:ph type="ftr" sz="quarter" idx="11"/>
          </p:nvPr>
        </p:nvSpPr>
        <p:spPr/>
        <p:txBody>
          <a:bodyPr/>
          <a:lstStyle/>
          <a:p>
            <a:r>
              <a:rPr lang="en-US" smtClean="0"/>
              <a:t>WEA2CO04</a:t>
            </a:r>
            <a:endParaRPr lang="en-US"/>
          </a:p>
        </p:txBody>
      </p:sp>
    </p:spTree>
    <p:extLst>
      <p:ext uri="{BB962C8B-B14F-4D97-AF65-F5344CB8AC3E}">
        <p14:creationId xmlns:p14="http://schemas.microsoft.com/office/powerpoint/2010/main" val="5289908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untitled.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402" y="3408462"/>
            <a:ext cx="6299266" cy="3429000"/>
          </a:xfrm>
          <a:prstGeom prst="rect">
            <a:avLst/>
          </a:prstGeom>
        </p:spPr>
      </p:pic>
      <p:pic>
        <p:nvPicPr>
          <p:cNvPr id="13" name="Picture 12"/>
          <p:cNvPicPr>
            <a:picLocks noChangeAspect="1"/>
          </p:cNvPicPr>
          <p:nvPr/>
        </p:nvPicPr>
        <p:blipFill>
          <a:blip r:embed="rId3"/>
          <a:stretch>
            <a:fillRect/>
          </a:stretch>
        </p:blipFill>
        <p:spPr>
          <a:xfrm>
            <a:off x="0" y="1524509"/>
            <a:ext cx="9144000" cy="1879826"/>
          </a:xfrm>
          <a:prstGeom prst="rect">
            <a:avLst/>
          </a:prstGeom>
        </p:spPr>
      </p:pic>
      <p:sp>
        <p:nvSpPr>
          <p:cNvPr id="2" name="Title 1"/>
          <p:cNvSpPr>
            <a:spLocks noGrp="1"/>
          </p:cNvSpPr>
          <p:nvPr>
            <p:ph type="title"/>
          </p:nvPr>
        </p:nvSpPr>
        <p:spPr/>
        <p:txBody>
          <a:bodyPr>
            <a:normAutofit/>
          </a:bodyPr>
          <a:lstStyle/>
          <a:p>
            <a:r>
              <a:rPr lang="en-US" sz="3600" i="1" dirty="0"/>
              <a:t>JLEIC Circulator Cooling Ring</a:t>
            </a:r>
          </a:p>
        </p:txBody>
      </p:sp>
      <p:sp>
        <p:nvSpPr>
          <p:cNvPr id="3" name="Content Placeholder 2"/>
          <p:cNvSpPr>
            <a:spLocks noGrp="1"/>
          </p:cNvSpPr>
          <p:nvPr>
            <p:ph idx="1"/>
          </p:nvPr>
        </p:nvSpPr>
        <p:spPr>
          <a:xfrm>
            <a:off x="457200" y="1187019"/>
            <a:ext cx="8229600" cy="4891664"/>
          </a:xfrm>
        </p:spPr>
        <p:txBody>
          <a:bodyPr>
            <a:normAutofit/>
          </a:bodyPr>
          <a:lstStyle/>
          <a:p>
            <a:r>
              <a:rPr lang="en-US" sz="2000" dirty="0" smtClean="0"/>
              <a:t>Early design of </a:t>
            </a:r>
            <a:r>
              <a:rPr lang="en-US" sz="2000" dirty="0"/>
              <a:t>JLEIC </a:t>
            </a:r>
            <a:r>
              <a:rPr lang="en-US" sz="2000" dirty="0" smtClean="0"/>
              <a:t>Circulator Cooling Ring (CCR)</a:t>
            </a:r>
          </a:p>
        </p:txBody>
      </p:sp>
      <p:sp>
        <p:nvSpPr>
          <p:cNvPr id="4" name="Slide Number Placeholder 3"/>
          <p:cNvSpPr>
            <a:spLocks noGrp="1"/>
          </p:cNvSpPr>
          <p:nvPr>
            <p:ph type="sldNum" sz="quarter" idx="12"/>
          </p:nvPr>
        </p:nvSpPr>
        <p:spPr/>
        <p:txBody>
          <a:bodyPr/>
          <a:lstStyle/>
          <a:p>
            <a:r>
              <a:rPr lang="en-US" dirty="0"/>
              <a:t>3</a:t>
            </a:r>
          </a:p>
        </p:txBody>
      </p:sp>
      <p:cxnSp>
        <p:nvCxnSpPr>
          <p:cNvPr id="10" name="Straight Arrow Connector 9"/>
          <p:cNvCxnSpPr/>
          <p:nvPr/>
        </p:nvCxnSpPr>
        <p:spPr>
          <a:xfrm flipH="1" flipV="1">
            <a:off x="7757668" y="1905621"/>
            <a:ext cx="445109" cy="4510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815204" y="3935387"/>
            <a:ext cx="2298563" cy="369332"/>
          </a:xfrm>
          <a:prstGeom prst="rect">
            <a:avLst/>
          </a:prstGeom>
          <a:noFill/>
        </p:spPr>
        <p:txBody>
          <a:bodyPr wrap="none" rtlCol="0">
            <a:spAutoFit/>
          </a:bodyPr>
          <a:lstStyle/>
          <a:p>
            <a:r>
              <a:rPr lang="en-US" dirty="0" smtClean="0"/>
              <a:t>non-magnetized beam</a:t>
            </a:r>
            <a:endParaRPr lang="en-US" dirty="0"/>
          </a:p>
        </p:txBody>
      </p:sp>
      <p:pic>
        <p:nvPicPr>
          <p:cNvPr id="11" name="Picture 10"/>
          <p:cNvPicPr>
            <a:picLocks noChangeAspect="1"/>
          </p:cNvPicPr>
          <p:nvPr/>
        </p:nvPicPr>
        <p:blipFill>
          <a:blip r:embed="rId4"/>
          <a:stretch>
            <a:fillRect/>
          </a:stretch>
        </p:blipFill>
        <p:spPr>
          <a:xfrm>
            <a:off x="0" y="0"/>
            <a:ext cx="1706880" cy="365760"/>
          </a:xfrm>
          <a:prstGeom prst="rect">
            <a:avLst/>
          </a:prstGeom>
        </p:spPr>
      </p:pic>
      <p:pic>
        <p:nvPicPr>
          <p:cNvPr id="12" name="Picture 11" descr="JLab_logo_text_white_bw.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sp>
        <p:nvSpPr>
          <p:cNvPr id="15" name="Footer Placeholder 14"/>
          <p:cNvSpPr>
            <a:spLocks noGrp="1"/>
          </p:cNvSpPr>
          <p:nvPr>
            <p:ph type="ftr" sz="quarter" idx="11"/>
          </p:nvPr>
        </p:nvSpPr>
        <p:spPr/>
        <p:txBody>
          <a:bodyPr/>
          <a:lstStyle/>
          <a:p>
            <a:r>
              <a:rPr lang="en-US" smtClean="0"/>
              <a:t>WEA2CO04</a:t>
            </a:r>
            <a:endParaRPr lang="en-US"/>
          </a:p>
        </p:txBody>
      </p:sp>
    </p:spTree>
    <p:extLst>
      <p:ext uri="{BB962C8B-B14F-4D97-AF65-F5344CB8AC3E}">
        <p14:creationId xmlns:p14="http://schemas.microsoft.com/office/powerpoint/2010/main" val="7168972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524509"/>
            <a:ext cx="9144000" cy="1879826"/>
          </a:xfrm>
          <a:prstGeom prst="rect">
            <a:avLst/>
          </a:prstGeom>
        </p:spPr>
      </p:pic>
      <p:sp>
        <p:nvSpPr>
          <p:cNvPr id="2" name="Title 1"/>
          <p:cNvSpPr>
            <a:spLocks noGrp="1"/>
          </p:cNvSpPr>
          <p:nvPr>
            <p:ph type="title"/>
          </p:nvPr>
        </p:nvSpPr>
        <p:spPr/>
        <p:txBody>
          <a:bodyPr>
            <a:normAutofit/>
          </a:bodyPr>
          <a:lstStyle/>
          <a:p>
            <a:r>
              <a:rPr lang="en-US" sz="3600" i="1" dirty="0"/>
              <a:t>JLEIC Circulator Cooling Ring</a:t>
            </a:r>
          </a:p>
        </p:txBody>
      </p:sp>
      <p:sp>
        <p:nvSpPr>
          <p:cNvPr id="3" name="Content Placeholder 2"/>
          <p:cNvSpPr>
            <a:spLocks noGrp="1"/>
          </p:cNvSpPr>
          <p:nvPr>
            <p:ph idx="1"/>
          </p:nvPr>
        </p:nvSpPr>
        <p:spPr>
          <a:xfrm>
            <a:off x="457200" y="1187019"/>
            <a:ext cx="8229600" cy="4891664"/>
          </a:xfrm>
        </p:spPr>
        <p:txBody>
          <a:bodyPr>
            <a:normAutofit/>
          </a:bodyPr>
          <a:lstStyle/>
          <a:p>
            <a:r>
              <a:rPr lang="en-US" sz="2000" dirty="0" smtClean="0"/>
              <a:t>Early design of </a:t>
            </a:r>
            <a:r>
              <a:rPr lang="en-US" sz="2000" dirty="0"/>
              <a:t>JLEIC </a:t>
            </a:r>
            <a:r>
              <a:rPr lang="en-US" sz="2000" dirty="0" smtClean="0"/>
              <a:t>Circulator Cooling Ring (CCR)</a:t>
            </a:r>
          </a:p>
        </p:txBody>
      </p:sp>
      <p:sp>
        <p:nvSpPr>
          <p:cNvPr id="4" name="Slide Number Placeholder 3"/>
          <p:cNvSpPr>
            <a:spLocks noGrp="1"/>
          </p:cNvSpPr>
          <p:nvPr>
            <p:ph type="sldNum" sz="quarter" idx="12"/>
          </p:nvPr>
        </p:nvSpPr>
        <p:spPr/>
        <p:txBody>
          <a:bodyPr/>
          <a:lstStyle/>
          <a:p>
            <a:fld id="{74A89C1B-950D-DA4E-A8AB-CF73BA969451}" type="slidenum">
              <a:rPr lang="en-US" smtClean="0"/>
              <a:t>8</a:t>
            </a:fld>
            <a:endParaRPr lang="en-US"/>
          </a:p>
        </p:txBody>
      </p:sp>
      <p:sp>
        <p:nvSpPr>
          <p:cNvPr id="15" name="Freeform 14"/>
          <p:cNvSpPr/>
          <p:nvPr/>
        </p:nvSpPr>
        <p:spPr>
          <a:xfrm>
            <a:off x="7168652" y="1672206"/>
            <a:ext cx="659467" cy="311114"/>
          </a:xfrm>
          <a:custGeom>
            <a:avLst/>
            <a:gdLst>
              <a:gd name="connsiteX0" fmla="*/ 659467 w 659467"/>
              <a:gd name="connsiteY0" fmla="*/ 311114 h 311114"/>
              <a:gd name="connsiteX1" fmla="*/ 390795 w 659467"/>
              <a:gd name="connsiteY1" fmla="*/ 18050 h 311114"/>
              <a:gd name="connsiteX2" fmla="*/ 0 w 659467"/>
              <a:gd name="connsiteY2" fmla="*/ 30261 h 311114"/>
            </a:gdLst>
            <a:ahLst/>
            <a:cxnLst>
              <a:cxn ang="0">
                <a:pos x="connsiteX0" y="connsiteY0"/>
              </a:cxn>
              <a:cxn ang="0">
                <a:pos x="connsiteX1" y="connsiteY1"/>
              </a:cxn>
              <a:cxn ang="0">
                <a:pos x="connsiteX2" y="connsiteY2"/>
              </a:cxn>
            </a:cxnLst>
            <a:rect l="l" t="t" r="r" b="b"/>
            <a:pathLst>
              <a:path w="659467" h="311114">
                <a:moveTo>
                  <a:pt x="659467" y="311114"/>
                </a:moveTo>
                <a:cubicBezTo>
                  <a:pt x="580086" y="187986"/>
                  <a:pt x="500706" y="64859"/>
                  <a:pt x="390795" y="18050"/>
                </a:cubicBezTo>
                <a:cubicBezTo>
                  <a:pt x="280884" y="-28759"/>
                  <a:pt x="0" y="30261"/>
                  <a:pt x="0" y="30261"/>
                </a:cubicBez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9" name="Picture 18" descr="FIG0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31855"/>
            <a:ext cx="4572000" cy="3426145"/>
          </a:xfrm>
          <a:prstGeom prst="rect">
            <a:avLst/>
          </a:prstGeom>
          <a:ln>
            <a:solidFill>
              <a:srgbClr val="000000"/>
            </a:solidFill>
          </a:ln>
        </p:spPr>
      </p:pic>
      <p:pic>
        <p:nvPicPr>
          <p:cNvPr id="10" name="Picture 9"/>
          <p:cNvPicPr>
            <a:picLocks noChangeAspect="1"/>
          </p:cNvPicPr>
          <p:nvPr/>
        </p:nvPicPr>
        <p:blipFill>
          <a:blip r:embed="rId4"/>
          <a:stretch>
            <a:fillRect/>
          </a:stretch>
        </p:blipFill>
        <p:spPr>
          <a:xfrm>
            <a:off x="0" y="0"/>
            <a:ext cx="1706880" cy="365760"/>
          </a:xfrm>
          <a:prstGeom prst="rect">
            <a:avLst/>
          </a:prstGeom>
        </p:spPr>
      </p:pic>
      <p:pic>
        <p:nvPicPr>
          <p:cNvPr id="11" name="Picture 10" descr="JLab_logo_text_white_bw.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pic>
        <p:nvPicPr>
          <p:cNvPr id="12" name="Picture 11" descr="MEIC_CCR_gain_func_w_ss_NUR-CSR_lambda=350um.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73" y="3856859"/>
            <a:ext cx="4572000" cy="2499491"/>
          </a:xfrm>
          <a:prstGeom prst="rect">
            <a:avLst/>
          </a:prstGeom>
          <a:ln>
            <a:solidFill>
              <a:schemeClr val="tx1"/>
            </a:solidFill>
          </a:ln>
        </p:spPr>
      </p:pic>
      <p:sp>
        <p:nvSpPr>
          <p:cNvPr id="5" name="Rectangle 4"/>
          <p:cNvSpPr/>
          <p:nvPr/>
        </p:nvSpPr>
        <p:spPr>
          <a:xfrm>
            <a:off x="683836" y="4200021"/>
            <a:ext cx="1983636" cy="369332"/>
          </a:xfrm>
          <a:prstGeom prst="rect">
            <a:avLst/>
          </a:prstGeom>
        </p:spPr>
        <p:txBody>
          <a:bodyPr wrap="none">
            <a:spAutoFit/>
          </a:bodyPr>
          <a:lstStyle/>
          <a:p>
            <a:r>
              <a:rPr lang="en-US" i="1" dirty="0" err="1"/>
              <a:t>λ</a:t>
            </a:r>
            <a:r>
              <a:rPr lang="en-US" dirty="0"/>
              <a:t> = 350 </a:t>
            </a:r>
            <a:r>
              <a:rPr lang="en-US" i="1" dirty="0" err="1" smtClean="0"/>
              <a:t>μ</a:t>
            </a:r>
            <a:r>
              <a:rPr lang="en-US" dirty="0" err="1" smtClean="0"/>
              <a:t>m</a:t>
            </a:r>
            <a:r>
              <a:rPr lang="en-US" dirty="0" smtClean="0"/>
              <a:t> (1.2 </a:t>
            </a:r>
            <a:r>
              <a:rPr lang="en-US" dirty="0" err="1" smtClean="0"/>
              <a:t>ps</a:t>
            </a:r>
            <a:r>
              <a:rPr lang="en-US" dirty="0" smtClean="0"/>
              <a:t>)</a:t>
            </a:r>
            <a:endParaRPr lang="en-US" dirty="0"/>
          </a:p>
        </p:txBody>
      </p:sp>
      <p:cxnSp>
        <p:nvCxnSpPr>
          <p:cNvPr id="8" name="Straight Arrow Connector 7"/>
          <p:cNvCxnSpPr/>
          <p:nvPr/>
        </p:nvCxnSpPr>
        <p:spPr>
          <a:xfrm>
            <a:off x="1005871" y="5349289"/>
            <a:ext cx="0" cy="4851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0" y="6379491"/>
            <a:ext cx="3444673" cy="338554"/>
          </a:xfrm>
          <a:prstGeom prst="rect">
            <a:avLst/>
          </a:prstGeom>
          <a:noFill/>
        </p:spPr>
        <p:txBody>
          <a:bodyPr wrap="none" rtlCol="0">
            <a:spAutoFit/>
          </a:bodyPr>
          <a:lstStyle/>
          <a:p>
            <a:pPr marL="0" lvl="1"/>
            <a:r>
              <a:rPr lang="en-US" sz="1600" dirty="0"/>
              <a:t>C. -Y. Tsai et al., ERL2015 (TUICLH2034</a:t>
            </a:r>
            <a:r>
              <a:rPr lang="en-US" sz="1600" dirty="0" smtClean="0"/>
              <a:t>)</a:t>
            </a:r>
            <a:endParaRPr lang="en-US" sz="1600" dirty="0"/>
          </a:p>
        </p:txBody>
      </p:sp>
      <p:sp>
        <p:nvSpPr>
          <p:cNvPr id="13" name="Footer Placeholder 12"/>
          <p:cNvSpPr>
            <a:spLocks noGrp="1"/>
          </p:cNvSpPr>
          <p:nvPr>
            <p:ph type="ftr" sz="quarter" idx="11"/>
          </p:nvPr>
        </p:nvSpPr>
        <p:spPr/>
        <p:txBody>
          <a:bodyPr/>
          <a:lstStyle/>
          <a:p>
            <a:r>
              <a:rPr lang="en-US" smtClean="0"/>
              <a:t>WEA2CO04</a:t>
            </a:r>
            <a:endParaRPr lang="en-US"/>
          </a:p>
        </p:txBody>
      </p:sp>
      <p:sp>
        <p:nvSpPr>
          <p:cNvPr id="6" name="TextBox 5"/>
          <p:cNvSpPr txBox="1"/>
          <p:nvPr/>
        </p:nvSpPr>
        <p:spPr>
          <a:xfrm>
            <a:off x="1330973" y="3483167"/>
            <a:ext cx="1831714" cy="369332"/>
          </a:xfrm>
          <a:prstGeom prst="rect">
            <a:avLst/>
          </a:prstGeom>
          <a:noFill/>
        </p:spPr>
        <p:txBody>
          <a:bodyPr wrap="none" rtlCol="0">
            <a:spAutoFit/>
          </a:bodyPr>
          <a:lstStyle/>
          <a:p>
            <a:r>
              <a:rPr lang="en-US" dirty="0" err="1" smtClean="0"/>
              <a:t>Vlasov</a:t>
            </a:r>
            <a:r>
              <a:rPr lang="en-US" dirty="0" smtClean="0"/>
              <a:t> simulation</a:t>
            </a:r>
            <a:endParaRPr lang="en-US" dirty="0"/>
          </a:p>
        </p:txBody>
      </p:sp>
      <p:sp>
        <p:nvSpPr>
          <p:cNvPr id="7" name="TextBox 6"/>
          <p:cNvSpPr txBox="1"/>
          <p:nvPr/>
        </p:nvSpPr>
        <p:spPr>
          <a:xfrm>
            <a:off x="6019800" y="3070816"/>
            <a:ext cx="1694995" cy="369332"/>
          </a:xfrm>
          <a:prstGeom prst="rect">
            <a:avLst/>
          </a:prstGeom>
          <a:noFill/>
        </p:spPr>
        <p:txBody>
          <a:bodyPr wrap="none" rtlCol="0">
            <a:spAutoFit/>
          </a:bodyPr>
          <a:lstStyle/>
          <a:p>
            <a:r>
              <a:rPr lang="en-US" dirty="0" smtClean="0"/>
              <a:t>Particle tracking</a:t>
            </a:r>
            <a:endParaRPr lang="en-US" dirty="0"/>
          </a:p>
        </p:txBody>
      </p:sp>
    </p:spTree>
    <p:extLst>
      <p:ext uri="{BB962C8B-B14F-4D97-AF65-F5344CB8AC3E}">
        <p14:creationId xmlns:p14="http://schemas.microsoft.com/office/powerpoint/2010/main" val="8393585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1524509"/>
            <a:ext cx="9144000" cy="1879826"/>
          </a:xfrm>
          <a:prstGeom prst="rect">
            <a:avLst/>
          </a:prstGeom>
        </p:spPr>
      </p:pic>
      <p:sp>
        <p:nvSpPr>
          <p:cNvPr id="2" name="Title 1"/>
          <p:cNvSpPr>
            <a:spLocks noGrp="1"/>
          </p:cNvSpPr>
          <p:nvPr>
            <p:ph type="title"/>
          </p:nvPr>
        </p:nvSpPr>
        <p:spPr/>
        <p:txBody>
          <a:bodyPr>
            <a:normAutofit/>
          </a:bodyPr>
          <a:lstStyle/>
          <a:p>
            <a:r>
              <a:rPr lang="en-US" sz="3600" i="1" dirty="0"/>
              <a:t>JLEIC Circulator Cooling Ring</a:t>
            </a:r>
          </a:p>
        </p:txBody>
      </p:sp>
      <p:sp>
        <p:nvSpPr>
          <p:cNvPr id="3" name="Content Placeholder 2"/>
          <p:cNvSpPr>
            <a:spLocks noGrp="1"/>
          </p:cNvSpPr>
          <p:nvPr>
            <p:ph idx="1"/>
          </p:nvPr>
        </p:nvSpPr>
        <p:spPr>
          <a:xfrm>
            <a:off x="457200" y="1187019"/>
            <a:ext cx="8229600" cy="4891664"/>
          </a:xfrm>
        </p:spPr>
        <p:txBody>
          <a:bodyPr>
            <a:normAutofit/>
          </a:bodyPr>
          <a:lstStyle/>
          <a:p>
            <a:r>
              <a:rPr lang="en-US" sz="2000" dirty="0" smtClean="0"/>
              <a:t>Early design of </a:t>
            </a:r>
            <a:r>
              <a:rPr lang="en-US" sz="2000" dirty="0"/>
              <a:t>JLEIC </a:t>
            </a:r>
            <a:r>
              <a:rPr lang="en-US" sz="2000" dirty="0" smtClean="0"/>
              <a:t>Circulator Cooling Ring (CCR)</a:t>
            </a:r>
          </a:p>
        </p:txBody>
      </p:sp>
      <p:sp>
        <p:nvSpPr>
          <p:cNvPr id="4" name="Slide Number Placeholder 3"/>
          <p:cNvSpPr>
            <a:spLocks noGrp="1"/>
          </p:cNvSpPr>
          <p:nvPr>
            <p:ph type="sldNum" sz="quarter" idx="12"/>
          </p:nvPr>
        </p:nvSpPr>
        <p:spPr/>
        <p:txBody>
          <a:bodyPr/>
          <a:lstStyle/>
          <a:p>
            <a:fld id="{74A89C1B-950D-DA4E-A8AB-CF73BA969451}" type="slidenum">
              <a:rPr lang="en-US" smtClean="0"/>
              <a:t>9</a:t>
            </a:fld>
            <a:endParaRPr lang="en-US"/>
          </a:p>
        </p:txBody>
      </p:sp>
      <p:sp>
        <p:nvSpPr>
          <p:cNvPr id="5" name="Freeform 4"/>
          <p:cNvSpPr/>
          <p:nvPr/>
        </p:nvSpPr>
        <p:spPr>
          <a:xfrm>
            <a:off x="457200" y="2716163"/>
            <a:ext cx="503650" cy="244419"/>
          </a:xfrm>
          <a:custGeom>
            <a:avLst/>
            <a:gdLst>
              <a:gd name="connsiteX0" fmla="*/ 503650 w 503650"/>
              <a:gd name="connsiteY0" fmla="*/ 232009 h 364122"/>
              <a:gd name="connsiteX1" fmla="*/ 2943 w 503650"/>
              <a:gd name="connsiteY1" fmla="*/ 354119 h 364122"/>
              <a:gd name="connsiteX2" fmla="*/ 283827 w 503650"/>
              <a:gd name="connsiteY2" fmla="*/ 0 h 364122"/>
            </a:gdLst>
            <a:ahLst/>
            <a:cxnLst>
              <a:cxn ang="0">
                <a:pos x="connsiteX0" y="connsiteY0"/>
              </a:cxn>
              <a:cxn ang="0">
                <a:pos x="connsiteX1" y="connsiteY1"/>
              </a:cxn>
              <a:cxn ang="0">
                <a:pos x="connsiteX2" y="connsiteY2"/>
              </a:cxn>
            </a:cxnLst>
            <a:rect l="l" t="t" r="r" b="b"/>
            <a:pathLst>
              <a:path w="503650" h="364122">
                <a:moveTo>
                  <a:pt x="503650" y="232009"/>
                </a:moveTo>
                <a:cubicBezTo>
                  <a:pt x="271615" y="312398"/>
                  <a:pt x="39580" y="392787"/>
                  <a:pt x="2943" y="354119"/>
                </a:cubicBezTo>
                <a:cubicBezTo>
                  <a:pt x="-33694" y="315451"/>
                  <a:pt x="283827" y="0"/>
                  <a:pt x="283827" y="0"/>
                </a:cubicBezTo>
              </a:path>
            </a:pathLst>
          </a:custGeom>
          <a:ln>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2" name="Picture 11" descr="FIG00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29000"/>
            <a:ext cx="4572000" cy="3426145"/>
          </a:xfrm>
          <a:prstGeom prst="rect">
            <a:avLst/>
          </a:prstGeom>
          <a:ln>
            <a:solidFill>
              <a:srgbClr val="000000"/>
            </a:solidFill>
          </a:ln>
        </p:spPr>
      </p:pic>
      <p:pic>
        <p:nvPicPr>
          <p:cNvPr id="10" name="Picture 9"/>
          <p:cNvPicPr>
            <a:picLocks noChangeAspect="1"/>
          </p:cNvPicPr>
          <p:nvPr/>
        </p:nvPicPr>
        <p:blipFill>
          <a:blip r:embed="rId4"/>
          <a:stretch>
            <a:fillRect/>
          </a:stretch>
        </p:blipFill>
        <p:spPr>
          <a:xfrm>
            <a:off x="0" y="0"/>
            <a:ext cx="1706880" cy="365760"/>
          </a:xfrm>
          <a:prstGeom prst="rect">
            <a:avLst/>
          </a:prstGeom>
        </p:spPr>
      </p:pic>
      <p:pic>
        <p:nvPicPr>
          <p:cNvPr id="11" name="Picture 10" descr="JLab_logo_text_white_bw.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3767" y="0"/>
            <a:ext cx="2030233" cy="365760"/>
          </a:xfrm>
          <a:prstGeom prst="rect">
            <a:avLst/>
          </a:prstGeom>
        </p:spPr>
      </p:pic>
      <p:pic>
        <p:nvPicPr>
          <p:cNvPr id="14" name="Picture 13" descr="MEIC_CCR_gain_func_w_ss_NUR-CSR_lambda=350um.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73" y="3856859"/>
            <a:ext cx="4572000" cy="2499491"/>
          </a:xfrm>
          <a:prstGeom prst="rect">
            <a:avLst/>
          </a:prstGeom>
          <a:ln>
            <a:solidFill>
              <a:schemeClr val="tx1"/>
            </a:solidFill>
          </a:ln>
        </p:spPr>
      </p:pic>
      <p:cxnSp>
        <p:nvCxnSpPr>
          <p:cNvPr id="16" name="Straight Arrow Connector 15"/>
          <p:cNvCxnSpPr/>
          <p:nvPr/>
        </p:nvCxnSpPr>
        <p:spPr>
          <a:xfrm>
            <a:off x="1922000" y="5349289"/>
            <a:ext cx="0" cy="4851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0" y="6379491"/>
            <a:ext cx="3444673" cy="338554"/>
          </a:xfrm>
          <a:prstGeom prst="rect">
            <a:avLst/>
          </a:prstGeom>
          <a:noFill/>
        </p:spPr>
        <p:txBody>
          <a:bodyPr wrap="none" rtlCol="0">
            <a:spAutoFit/>
          </a:bodyPr>
          <a:lstStyle/>
          <a:p>
            <a:pPr marL="0" lvl="1"/>
            <a:r>
              <a:rPr lang="en-US" sz="1600" dirty="0"/>
              <a:t>C. -Y. Tsai et al., ERL2015 (TUICLH2034</a:t>
            </a:r>
            <a:r>
              <a:rPr lang="en-US" sz="1600" dirty="0" smtClean="0"/>
              <a:t>)</a:t>
            </a:r>
            <a:endParaRPr lang="en-US" sz="1600" dirty="0"/>
          </a:p>
        </p:txBody>
      </p:sp>
      <p:sp>
        <p:nvSpPr>
          <p:cNvPr id="18" name="Rectangle 17"/>
          <p:cNvSpPr/>
          <p:nvPr/>
        </p:nvSpPr>
        <p:spPr>
          <a:xfrm>
            <a:off x="683836" y="4200021"/>
            <a:ext cx="1983636" cy="369332"/>
          </a:xfrm>
          <a:prstGeom prst="rect">
            <a:avLst/>
          </a:prstGeom>
        </p:spPr>
        <p:txBody>
          <a:bodyPr wrap="none">
            <a:spAutoFit/>
          </a:bodyPr>
          <a:lstStyle/>
          <a:p>
            <a:r>
              <a:rPr lang="en-US" i="1" dirty="0" err="1"/>
              <a:t>λ</a:t>
            </a:r>
            <a:r>
              <a:rPr lang="en-US" dirty="0"/>
              <a:t> = 350 </a:t>
            </a:r>
            <a:r>
              <a:rPr lang="en-US" i="1" dirty="0" err="1" smtClean="0"/>
              <a:t>μ</a:t>
            </a:r>
            <a:r>
              <a:rPr lang="en-US" dirty="0" err="1" smtClean="0"/>
              <a:t>m</a:t>
            </a:r>
            <a:r>
              <a:rPr lang="en-US" dirty="0" smtClean="0"/>
              <a:t> (1.2 </a:t>
            </a:r>
            <a:r>
              <a:rPr lang="en-US" dirty="0" err="1" smtClean="0"/>
              <a:t>ps</a:t>
            </a:r>
            <a:r>
              <a:rPr lang="en-US" dirty="0" smtClean="0"/>
              <a:t>)</a:t>
            </a:r>
            <a:endParaRPr lang="en-US" dirty="0"/>
          </a:p>
        </p:txBody>
      </p:sp>
      <p:sp>
        <p:nvSpPr>
          <p:cNvPr id="6" name="Footer Placeholder 5"/>
          <p:cNvSpPr>
            <a:spLocks noGrp="1"/>
          </p:cNvSpPr>
          <p:nvPr>
            <p:ph type="ftr" sz="quarter" idx="11"/>
          </p:nvPr>
        </p:nvSpPr>
        <p:spPr/>
        <p:txBody>
          <a:bodyPr/>
          <a:lstStyle/>
          <a:p>
            <a:r>
              <a:rPr lang="en-US" smtClean="0"/>
              <a:t>WEA2CO04</a:t>
            </a:r>
            <a:endParaRPr lang="en-US"/>
          </a:p>
        </p:txBody>
      </p:sp>
      <p:sp>
        <p:nvSpPr>
          <p:cNvPr id="15" name="TextBox 14"/>
          <p:cNvSpPr txBox="1"/>
          <p:nvPr/>
        </p:nvSpPr>
        <p:spPr>
          <a:xfrm>
            <a:off x="1330973" y="3483167"/>
            <a:ext cx="1831714" cy="369332"/>
          </a:xfrm>
          <a:prstGeom prst="rect">
            <a:avLst/>
          </a:prstGeom>
          <a:noFill/>
        </p:spPr>
        <p:txBody>
          <a:bodyPr wrap="none" rtlCol="0">
            <a:spAutoFit/>
          </a:bodyPr>
          <a:lstStyle/>
          <a:p>
            <a:r>
              <a:rPr lang="en-US" dirty="0" err="1" smtClean="0"/>
              <a:t>Vlasov</a:t>
            </a:r>
            <a:r>
              <a:rPr lang="en-US" dirty="0" smtClean="0"/>
              <a:t> simulation</a:t>
            </a:r>
            <a:endParaRPr lang="en-US" dirty="0"/>
          </a:p>
        </p:txBody>
      </p:sp>
      <p:sp>
        <p:nvSpPr>
          <p:cNvPr id="19" name="TextBox 18"/>
          <p:cNvSpPr txBox="1"/>
          <p:nvPr/>
        </p:nvSpPr>
        <p:spPr>
          <a:xfrm>
            <a:off x="6019800" y="3070816"/>
            <a:ext cx="1694995" cy="369332"/>
          </a:xfrm>
          <a:prstGeom prst="rect">
            <a:avLst/>
          </a:prstGeom>
          <a:noFill/>
        </p:spPr>
        <p:txBody>
          <a:bodyPr wrap="none" rtlCol="0">
            <a:spAutoFit/>
          </a:bodyPr>
          <a:lstStyle/>
          <a:p>
            <a:r>
              <a:rPr lang="en-US" dirty="0" smtClean="0"/>
              <a:t>Particle tracking</a:t>
            </a:r>
            <a:endParaRPr lang="en-US" dirty="0"/>
          </a:p>
        </p:txBody>
      </p:sp>
    </p:spTree>
    <p:extLst>
      <p:ext uri="{BB962C8B-B14F-4D97-AF65-F5344CB8AC3E}">
        <p14:creationId xmlns:p14="http://schemas.microsoft.com/office/powerpoint/2010/main" val="254647644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JCYTSAI@C2QMX01JF9FT3PP7" val="6102"/>
</p:tagLst>
</file>

<file path=ppt/tags/tag10.xml><?xml version="1.0" encoding="utf-8"?>
<p:tagLst xmlns:a="http://schemas.openxmlformats.org/drawingml/2006/main" xmlns:r="http://schemas.openxmlformats.org/officeDocument/2006/relationships" xmlns:p="http://schemas.openxmlformats.org/presentationml/2006/main">
  <p:tag name="TEXPOINT" val="template"/>
  <p:tag name="SOURCE" val="TPT1  equation {{\bf{X}}_{4D}} = \left( {x,x',y,y'} \right)  template TPT1  env TPENV1  fore 0  back 16777215  eqnno 2"/>
  <p:tag name="FILENAME" val="TP_tmp"/>
  <p:tag name="ORIGWIDTH" val="81"/>
  <p:tag name="PICTUREFILESIZE" val="5395"/>
</p:tagLst>
</file>

<file path=ppt/tags/tag11.xml><?xml version="1.0" encoding="utf-8"?>
<p:tagLst xmlns:a="http://schemas.openxmlformats.org/drawingml/2006/main" xmlns:r="http://schemas.openxmlformats.org/officeDocument/2006/relationships" xmlns:p="http://schemas.openxmlformats.org/presentationml/2006/main">
  <p:tag name="TEXPOINT" val="template"/>
  <p:tag name="SOURCE" val="TPT1  equation {d \over {ds}}f\left( {{\bf{X}};s} \right) = 0  template TPT1  env TPENV1  fore 0  back 16777215  eqnno 20"/>
  <p:tag name="FILENAME" val="TP_tmp"/>
  <p:tag name="ORIGWIDTH" val="62"/>
  <p:tag name="PICTUREFILESIZE" val="5231"/>
</p:tagLst>
</file>

<file path=ppt/tags/tag12.xml><?xml version="1.0" encoding="utf-8"?>
<p:tagLst xmlns:a="http://schemas.openxmlformats.org/drawingml/2006/main" xmlns:r="http://schemas.openxmlformats.org/officeDocument/2006/relationships" xmlns:p="http://schemas.openxmlformats.org/presentationml/2006/main">
  <p:tag name="TEXPOINT" val="template"/>
  <p:tag name="SOURCE" val="TPT1  equation {{\bf{X}}_{4D}} = \left( {x,x',y,y'} \right)  template TPT1  env TPENV1  fore 0  back 16777215  eqnno 2"/>
  <p:tag name="FILENAME" val="TP_tmp"/>
  <p:tag name="ORIGWIDTH" val="81"/>
  <p:tag name="PICTUREFILESIZE" val="5395"/>
</p:tagLst>
</file>

<file path=ppt/tags/tag13.xml><?xml version="1.0" encoding="utf-8"?>
<p:tagLst xmlns:a="http://schemas.openxmlformats.org/drawingml/2006/main" xmlns:r="http://schemas.openxmlformats.org/officeDocument/2006/relationships" xmlns:p="http://schemas.openxmlformats.org/presentationml/2006/main">
  <p:tag name="TEXPOINT" val="template"/>
  <p:tag name="SOURCE" val="TPT1  equation b\left( {k_z(s);s} \right) \equiv {1 \over N}\int {d{\bf{X}}f\left( {{\bf{X}};s} \right){e^{ - i{k_z}(s){z_s}}}}  template TPT1  env TPENV2  fore 0  back 16777215  eqnno 3"/>
  <p:tag name="FILENAME" val="TP_tmp"/>
  <p:tag name="ORIGWIDTH" val="170"/>
  <p:tag name="PICTUREFILESIZE" val="15089"/>
</p:tagLst>
</file>

<file path=ppt/tags/tag14.xml><?xml version="1.0" encoding="utf-8"?>
<p:tagLst xmlns:a="http://schemas.openxmlformats.org/drawingml/2006/main" xmlns:r="http://schemas.openxmlformats.org/officeDocument/2006/relationships" xmlns:p="http://schemas.openxmlformats.org/presentationml/2006/main">
  <p:tag name="TEXPOINT" val="template"/>
  <p:tag name="SOURCE" val="TPT1  equation b(k_z;s)  template TPT1  env TPENV1  fore 0  back 16777215  eqnno 18"/>
  <p:tag name="FILENAME" val="TP_tmp"/>
  <p:tag name="ORIGWIDTH" val="30"/>
  <p:tag name="PICTUREFILESIZE" val="3318"/>
</p:tagLst>
</file>

<file path=ppt/tags/tag15.xml><?xml version="1.0" encoding="utf-8"?>
<p:tagLst xmlns:a="http://schemas.openxmlformats.org/drawingml/2006/main" xmlns:r="http://schemas.openxmlformats.org/officeDocument/2006/relationships" xmlns:p="http://schemas.openxmlformats.org/presentationml/2006/main">
  <p:tag name="TEXPOINT" val="template"/>
  <p:tag name="SOURCE" val="TPT1  equation {d \over {ds}}f\left( {{\bf{X}};s} \right) = 0  template TPT1  env TPENV1  fore 0  back 16777215  eqnno 20"/>
  <p:tag name="FILENAME" val="TP_tmp"/>
  <p:tag name="ORIGWIDTH" val="62"/>
  <p:tag name="PICTUREFILESIZE" val="5231"/>
</p:tagLst>
</file>

<file path=ppt/tags/tag16.xml><?xml version="1.0" encoding="utf-8"?>
<p:tagLst xmlns:a="http://schemas.openxmlformats.org/drawingml/2006/main" xmlns:r="http://schemas.openxmlformats.org/officeDocument/2006/relationships" xmlns:p="http://schemas.openxmlformats.org/presentationml/2006/main">
  <p:tag name="TEXPOINT" val="template"/>
  <p:tag name="SOURCE" val="TPT1  equation f({\bf{X}};s) = {f_0}({{\bf{X}}_0}) - \int\limits_0^s {d\tau \frac{{\partial {f_0}({{\bf{X}}_\tau })}}{{\partial {\delta _\tau }}}\frac{{d\delta }}{{d\tau }}}  template TPT1  env TPENV2  fore 0  back 16777215  eqnno 19"/>
  <p:tag name="FILENAME" val="TP_tmp"/>
  <p:tag name="ORIGWIDTH" val="161"/>
  <p:tag name="PICTUREFILESIZE" val="18733"/>
</p:tagLst>
</file>

<file path=ppt/tags/tag17.xml><?xml version="1.0" encoding="utf-8"?>
<p:tagLst xmlns:a="http://schemas.openxmlformats.org/drawingml/2006/main" xmlns:r="http://schemas.openxmlformats.org/officeDocument/2006/relationships" xmlns:p="http://schemas.openxmlformats.org/presentationml/2006/main">
  <p:tag name="TEXPOINT" val="template"/>
  <p:tag name="SOURCE" val="TPT1  equation f_0^{(z)}({{\bf{X}}_0}) = \left( {1 + \frac{{\Delta {n_0}({z_0})}}{{{n_0}}}} \right){{\bar f}_0}({{\bf{X}}_0})  template TPT1  env TPENV1  fore 0  back 16777215  eqnno 16"/>
  <p:tag name="FILENAME" val="TP_tmp"/>
  <p:tag name="ORIGWIDTH" val="143"/>
  <p:tag name="PICTUREFILESIZE" val="11721"/>
</p:tagLst>
</file>

<file path=ppt/tags/tag18.xml><?xml version="1.0" encoding="utf-8"?>
<p:tagLst xmlns:a="http://schemas.openxmlformats.org/drawingml/2006/main" xmlns:r="http://schemas.openxmlformats.org/officeDocument/2006/relationships" xmlns:p="http://schemas.openxmlformats.org/presentationml/2006/main">
  <p:tag name="TEXPOINT" val="template"/>
  <p:tag name="SOURCE" val="TPT1  equation {\bar f_0}\left( {{{\bf{X}}_0}} \right) = {{{n_0}} \over {{{\left( {2\pi } \right)}^{5/2}}\varepsilon _{4D}^2{\sigma _\delta }}}\exp \left\{ { - {1 \over 2}{\bf{X}}_{4D,0}^T{\bf{\Sigma}} _{}^{ - 1}{\bf{X}}_{4D,0}^{} - {{{{\left( {{\delta _0} - h{z_0}} \right)}^2}} \over {2\sigma _\delta ^2}}} \right\}  template TPT1  env TPENV1  fore 0  back 16777215  eqnno 3"/>
  <p:tag name="FILENAME" val="TP_tmp"/>
  <p:tag name="ORIGWIDTH" val="263"/>
  <p:tag name="PICTUREFILESIZE" val="21247"/>
</p:tagLst>
</file>

<file path=ppt/tags/tag19.xml><?xml version="1.0" encoding="utf-8"?>
<p:tagLst xmlns:a="http://schemas.openxmlformats.org/drawingml/2006/main" xmlns:r="http://schemas.openxmlformats.org/officeDocument/2006/relationships" xmlns:p="http://schemas.openxmlformats.org/presentationml/2006/main">
  <p:tag name="TEXPOINT" val="template"/>
  <p:tag name="SOURCE" val="TPT1  equation {\bf{\Sigma}} = \begin{pmatrix} {\left\langle {xx} \right\rangle } &amp; {\left\langle {xx'} \right\rangle } &amp; {\left\langle {xy} \right\rangle } &amp; {\left\langle {xy'} \right\rangle }  \\ &#10;   {\left\langle {x'x} \right\rangle } &amp; {\left\langle {x'x'} \right\rangle } &amp; {\left\langle {x'y} \right\rangle } &amp; {\left\langle {x'y'} \right\rangle } \\ &#10;   {\left\langle {yx} \right\rangle } &amp; {\left\langle {yx'} \right\rangle } &amp; {\left\langle {yy} \right\rangle } &amp; {\left\langle {yy'} \right\rangle } \\ &#10;   {\left\langle {y'x} \right\rangle } &amp; {\left\langle {y'x'} \right\rangle } &amp; {\left\langle {y'y} \right\rangle } &amp; {\left\langle {y'y'} \right\rangle }  \end{pmatrix}  template TPT1  env TPENV1  fore 0  back 16777215  eqnno 1"/>
  <p:tag name="FILENAME" val="TP_tmp"/>
  <p:tag name="ORIGWIDTH" val="159"/>
  <p:tag name="PICTUREFILESIZE" val="31526"/>
</p:tagLst>
</file>

<file path=ppt/tags/tag2.xml><?xml version="1.0" encoding="utf-8"?>
<p:tagLst xmlns:a="http://schemas.openxmlformats.org/drawingml/2006/main" xmlns:r="http://schemas.openxmlformats.org/officeDocument/2006/relationships" xmlns:p="http://schemas.openxmlformats.org/presentationml/2006/main">
  <p:tag name="TEXPOINT" val="template"/>
  <p:tag name="SOURCE" val="TPT1  equation {\bf{X}}(s) = \bf{R}(s){\bf{X}}(0)  template TPT1  env TPENV1  fore 0  back 16777215  eqnno 9"/>
  <p:tag name="FILENAME" val="TP_tmp"/>
  <p:tag name="ORIGWIDTH" val="77"/>
  <p:tag name="PICTUREFILESIZE" val="5678"/>
</p:tagLst>
</file>

<file path=ppt/tags/tag20.xml><?xml version="1.0" encoding="utf-8"?>
<p:tagLst xmlns:a="http://schemas.openxmlformats.org/drawingml/2006/main" xmlns:r="http://schemas.openxmlformats.org/officeDocument/2006/relationships" xmlns:p="http://schemas.openxmlformats.org/presentationml/2006/main">
  <p:tag name="TEXPOINT" val="template"/>
  <p:tag name="SOURCE" val="TPT1  equation \varepsilon _{4D}^{} = \root 4 \of {\det \left( \Sigma  \right)}  template TPT1  env TPENV1  fore 0  back 16777215  eqnno 21"/>
  <p:tag name="FILENAME" val="TP_tmp"/>
  <p:tag name="ORIGWIDTH" val="71"/>
  <p:tag name="PICTUREFILESIZE" val="5501"/>
</p:tagLst>
</file>

<file path=ppt/tags/tag21.xml><?xml version="1.0" encoding="utf-8"?>
<p:tagLst xmlns:a="http://schemas.openxmlformats.org/drawingml/2006/main" xmlns:r="http://schemas.openxmlformats.org/officeDocument/2006/relationships" xmlns:p="http://schemas.openxmlformats.org/presentationml/2006/main">
  <p:tag name="TEXPOINT" val="template"/>
  <p:tag name="SOURCE" val="TPT1  equation b\left( {k_z(s);s} \right) \equiv {1 \over N}\int {d{\bf{X}}f\left( {{\bf{X}};s} \right){e^{ - i{k_z}(s){z_s}}}}  template TPT1  env TPENV1  fore 0  back 16777215  eqnno 3"/>
  <p:tag name="FILENAME" val="TP_tmp"/>
  <p:tag name="ORIGWIDTH" val="165"/>
  <p:tag name="PICTUREFILESIZE" val="12540"/>
</p:tagLst>
</file>

<file path=ppt/tags/tag22.xml><?xml version="1.0" encoding="utf-8"?>
<p:tagLst xmlns:a="http://schemas.openxmlformats.org/drawingml/2006/main" xmlns:r="http://schemas.openxmlformats.org/officeDocument/2006/relationships" xmlns:p="http://schemas.openxmlformats.org/presentationml/2006/main">
  <p:tag name="TEXPOINT" val="template"/>
  <p:tag name="SOURCE" val="TPT1  equation \int {d{{\bf{X}}_{4D,0}}d{z_0}d{\delta _0}{e^{ - {1 \over 2}{\bf{X}}_{4D,0}^T{\Sigma ^{ - 1}}{{\bf{X}}_{4D,0}} - {{{{\left( {{\delta _0} - h{z_0}} \right)}^2}} \over {2\sigma _\delta ^2}} - i{k_z}(s){z_s}}}}  template TPT1  env TPENV2  fore 0  back 16777215  eqnno 1"/>
  <p:tag name="FILENAME" val="TP_tmp"/>
  <p:tag name="ORIGWIDTH" val="224"/>
  <p:tag name="PICTUREFILESIZE" val="20122"/>
</p:tagLst>
</file>

<file path=ppt/tags/tag23.xml><?xml version="1.0" encoding="utf-8"?>
<p:tagLst xmlns:a="http://schemas.openxmlformats.org/drawingml/2006/main" xmlns:r="http://schemas.openxmlformats.org/officeDocument/2006/relationships" xmlns:p="http://schemas.openxmlformats.org/presentationml/2006/main">
  <p:tag name="TEXPOINT" val="template"/>
  <p:tag name="SOURCE" val="TPT1  equation \exp \left\{ { - {1 \over 2}{\bf{X}}_{4D,0}^T{\Sigma ^{ - 1}}{{\bf{X}}_{4D,0}}} \right\}  template TPT1  env TPENV2  fore 0  back 16777215  eqnno 2"/>
  <p:tag name="FILENAME" val="TP_tmp"/>
  <p:tag name="ORIGWIDTH" val="116"/>
  <p:tag name="PICTUREFILESIZE" val="10409"/>
</p:tagLst>
</file>

<file path=ppt/tags/tag24.xml><?xml version="1.0" encoding="utf-8"?>
<p:tagLst xmlns:a="http://schemas.openxmlformats.org/drawingml/2006/main" xmlns:r="http://schemas.openxmlformats.org/officeDocument/2006/relationships" xmlns:p="http://schemas.openxmlformats.org/presentationml/2006/main">
  <p:tag name="TEXPOINT" val="template"/>
  <p:tag name="SOURCE" val="TPT1  equation {\bf{X}}_{4D,0}^T{\Sigma ^{ - 1}}{\bf{X}}_{4D,0}^{} = {\bf{U}}_0^T{D^{ - 1}}{\bf{U}}_0^{}  template TPT1  env TPENV1  fore 0  back 16777215  eqnno 5"/>
  <p:tag name="FILENAME" val="TP_tmp"/>
  <p:tag name="ORIGWIDTH" val="130"/>
  <p:tag name="PICTUREFILESIZE" val="7603"/>
</p:tagLst>
</file>

<file path=ppt/tags/tag25.xml><?xml version="1.0" encoding="utf-8"?>
<p:tagLst xmlns:a="http://schemas.openxmlformats.org/drawingml/2006/main" xmlns:r="http://schemas.openxmlformats.org/officeDocument/2006/relationships" xmlns:p="http://schemas.openxmlformats.org/presentationml/2006/main">
  <p:tag name="TEXPOINT" val="template"/>
  <p:tag name="SOURCE" val="TPT1  equation b\left( {k_z(s);s} \right) \equiv {1 \over N}\int {d{\bf{X}}f\left( {{\bf{X}};s} \right){e^{ - i{k_z}(s){z_s}}}}  template TPT1  env TPENV1  fore 0  back 16777215  eqnno 3"/>
  <p:tag name="FILENAME" val="TP_tmp"/>
  <p:tag name="ORIGWIDTH" val="165"/>
  <p:tag name="PICTUREFILESIZE" val="12540"/>
</p:tagLst>
</file>

<file path=ppt/tags/tag26.xml><?xml version="1.0" encoding="utf-8"?>
<p:tagLst xmlns:a="http://schemas.openxmlformats.org/drawingml/2006/main" xmlns:r="http://schemas.openxmlformats.org/officeDocument/2006/relationships" xmlns:p="http://schemas.openxmlformats.org/presentationml/2006/main">
  <p:tag name="TEXPOINT" val="template"/>
  <p:tag name="SOURCE" val="TPT1  equation \int {d{{\bf{X}}_{4D,0}}d{z_0}d{\delta _0}{e^{ - {1 \over 2}{\bf{X}}_{4D,0}^T{\Sigma ^{ - 1}}{{\bf{X}}_{4D,0}} - {{{{\left( {{\delta _0} - h{z_0}} \right)}^2}} \over {2\sigma _\delta ^2}} - i{k_z}(s){z_s}}}}  template TPT1  env TPENV2  fore 0  back 16777215  eqnno 1"/>
  <p:tag name="FILENAME" val="TP_tmp"/>
  <p:tag name="ORIGWIDTH" val="224"/>
  <p:tag name="PICTUREFILESIZE" val="20122"/>
</p:tagLst>
</file>

<file path=ppt/tags/tag27.xml><?xml version="1.0" encoding="utf-8"?>
<p:tagLst xmlns:a="http://schemas.openxmlformats.org/drawingml/2006/main" xmlns:r="http://schemas.openxmlformats.org/officeDocument/2006/relationships" xmlns:p="http://schemas.openxmlformats.org/presentationml/2006/main">
  <p:tag name="TEXPOINT" val="template"/>
  <p:tag name="SOURCE" val="TPT1  equation {\bf{X}}_{4D,0}^T{\Sigma ^{ - 1}}{\bf{X}}_{4D,0}^{} = {\bf{U}}_0^T{D^{ - 1}}{\bf{U}}_0^{}  template TPT1  env TPENV1  fore 0  back 16777215  eqnno 5"/>
  <p:tag name="FILENAME" val="TP_tmp"/>
  <p:tag name="ORIGWIDTH" val="130"/>
  <p:tag name="PICTUREFILESIZE" val="7603"/>
</p:tagLst>
</file>

<file path=ppt/tags/tag28.xml><?xml version="1.0" encoding="utf-8"?>
<p:tagLst xmlns:a="http://schemas.openxmlformats.org/drawingml/2006/main" xmlns:r="http://schemas.openxmlformats.org/officeDocument/2006/relationships" xmlns:p="http://schemas.openxmlformats.org/presentationml/2006/main">
  <p:tag name="TEXPOINT" val="template"/>
  <p:tag name="SOURCE" val="TPT1  equation {{\bf{U}}_0} = \left( {{u_1},{u_2},{u_3},{u_4}} \right)  template TPT1  env TPENV1  fore 0  back 16777215  eqnno 6"/>
  <p:tag name="FILENAME" val="TP_tmp"/>
  <p:tag name="ORIGWIDTH" val="87"/>
  <p:tag name="PICTUREFILESIZE" val="5086"/>
</p:tagLst>
</file>

<file path=ppt/tags/tag29.xml><?xml version="1.0" encoding="utf-8"?>
<p:tagLst xmlns:a="http://schemas.openxmlformats.org/drawingml/2006/main" xmlns:r="http://schemas.openxmlformats.org/officeDocument/2006/relationships" xmlns:p="http://schemas.openxmlformats.org/presentationml/2006/main">
  <p:tag name="TEXPOINT" val="template"/>
  <p:tag name="SOURCE" val="TPT1  equation \det \left( {\bf{V}} \right) = 1,{\rm{ }}{{\bf{V}}^T} = {{\bf{V}}^{ - 1}}  template TPT1  env TPENV1  fore 0  back 16777215  eqnno 7"/>
  <p:tag name="FILENAME" val="TP_tmp"/>
  <p:tag name="ORIGWIDTH" val="102"/>
  <p:tag name="PICTUREFILESIZE" val="5218"/>
</p:tagLst>
</file>

<file path=ppt/tags/tag3.xml><?xml version="1.0" encoding="utf-8"?>
<p:tagLst xmlns:a="http://schemas.openxmlformats.org/drawingml/2006/main" xmlns:r="http://schemas.openxmlformats.org/officeDocument/2006/relationships" xmlns:p="http://schemas.openxmlformats.org/presentationml/2006/main">
  <p:tag name="TEXPOINT" val="template"/>
  <p:tag name="SOURCE" val="TPT1  equation {\bf{X}} = \left( {x,x',y,y',z,\delta } \right)  template TPT1  env TPENV1  fore 0  back 16777215  eqnno 1"/>
  <p:tag name="FILENAME" val="TP_tmp"/>
  <p:tag name="ORIGWIDTH" val="88"/>
  <p:tag name="PICTUREFILESIZE" val="6084"/>
</p:tagLst>
</file>

<file path=ppt/tags/tag30.xml><?xml version="1.0" encoding="utf-8"?>
<p:tagLst xmlns:a="http://schemas.openxmlformats.org/drawingml/2006/main" xmlns:r="http://schemas.openxmlformats.org/officeDocument/2006/relationships" xmlns:p="http://schemas.openxmlformats.org/presentationml/2006/main">
  <p:tag name="TEXPOINT" val="template"/>
  <p:tag name="SOURCE" val="TPT1  equation {{\bf{U}}_0} = {\bf{V}}{{\bf{X}}_{4D,0}}  template TPT1  env TPENV1  fore 0  back 16777215  eqnno 8"/>
  <p:tag name="FILENAME" val="TP_tmp"/>
  <p:tag name="ORIGWIDTH" val="61"/>
  <p:tag name="PICTUREFILESIZE" val="3762"/>
</p:tagLst>
</file>

<file path=ppt/tags/tag31.xml><?xml version="1.0" encoding="utf-8"?>
<p:tagLst xmlns:a="http://schemas.openxmlformats.org/drawingml/2006/main" xmlns:r="http://schemas.openxmlformats.org/officeDocument/2006/relationships" xmlns:p="http://schemas.openxmlformats.org/presentationml/2006/main">
  <p:tag name="TEXPOINT" val="template"/>
  <p:tag name="SOURCE" val="TPT1  equation {z_s} = \sum\limits_{j = 1}^4 {{R_{5j}}(s)X_{4D,0}^j}  + {R_{55}}(s){z_0} + {R_{56}}(s){\delta _0} \\  template TPT1  env TPENV1  fore 0  back 16777215  eqnno 9"/>
  <p:tag name="FILENAME" val="TP_tmp"/>
  <p:tag name="ORIGWIDTH" val="190"/>
  <p:tag name="PICTUREFILESIZE" val="16269"/>
</p:tagLst>
</file>

<file path=ppt/tags/tag32.xml><?xml version="1.0" encoding="utf-8"?>
<p:tagLst xmlns:a="http://schemas.openxmlformats.org/drawingml/2006/main" xmlns:r="http://schemas.openxmlformats.org/officeDocument/2006/relationships" xmlns:p="http://schemas.openxmlformats.org/presentationml/2006/main">
  <p:tag name="TEXPOINT" val="template"/>
  <p:tag name="SOURCE" val="TPT1  equation = \sum\limits_{i = 1}^4 {\sum\limits_{j = 1}^4 {{R_{5j}}(s)V_{ji}^{ - 1}{u_i}} }  + {R_{55}}(s){z_0} + {R_{56}}(s){\delta _0}  template TPT1  env TPENV1  fore 0  back 16777215  eqnno 10"/>
  <p:tag name="FILENAME" val="TP_tmp"/>
  <p:tag name="ORIGWIDTH" val="195"/>
  <p:tag name="PICTUREFILESIZE" val="16723"/>
</p:tagLst>
</file>

<file path=ppt/tags/tag33.xml><?xml version="1.0" encoding="utf-8"?>
<p:tagLst xmlns:a="http://schemas.openxmlformats.org/drawingml/2006/main" xmlns:r="http://schemas.openxmlformats.org/officeDocument/2006/relationships" xmlns:p="http://schemas.openxmlformats.org/presentationml/2006/main">
  <p:tag name="TEXPOINT" val="template"/>
  <p:tag name="SOURCE" val="TPT1  equation b\left( {k_z(s);s} \right) \equiv {1 \over N}\int {d{\bf{X}}f\left( {{\bf{X}};s} \right){e^{ - i{k_z}(s){z_s}}}}  template TPT1  env TPENV1  fore 0  back 16777215  eqnno 3"/>
  <p:tag name="FILENAME" val="TP_tmp"/>
  <p:tag name="ORIGWIDTH" val="165"/>
  <p:tag name="PICTUREFILESIZE" val="12540"/>
</p:tagLst>
</file>

<file path=ppt/tags/tag34.xml><?xml version="1.0" encoding="utf-8"?>
<p:tagLst xmlns:a="http://schemas.openxmlformats.org/drawingml/2006/main" xmlns:r="http://schemas.openxmlformats.org/officeDocument/2006/relationships" xmlns:p="http://schemas.openxmlformats.org/presentationml/2006/main">
  <p:tag name="TEXPOINT" val="template"/>
  <p:tag name="SOURCE" val="TPT1  equation \int {d{{\bf{X}}_{4D,0}}d{z_0}d{\delta _0}{e^{ - {1 \over 2}{\bf{X}}_{4D,0}^T{\Sigma ^{ - 1}}{{\bf{X}}_{4D,0}} - {{{{\left( {{\delta _0} - h{z_0}} \right)}^2}} \over {2\sigma _\delta ^2}} - i{k_z}(s){z_s}}}}  template TPT1  env TPENV2  fore 0  back 16777215  eqnno 1"/>
  <p:tag name="FILENAME" val="TP_tmp"/>
  <p:tag name="ORIGWIDTH" val="224"/>
  <p:tag name="PICTUREFILESIZE" val="20122"/>
</p:tagLst>
</file>

<file path=ppt/tags/tag35.xml><?xml version="1.0" encoding="utf-8"?>
<p:tagLst xmlns:a="http://schemas.openxmlformats.org/drawingml/2006/main" xmlns:r="http://schemas.openxmlformats.org/officeDocument/2006/relationships" xmlns:p="http://schemas.openxmlformats.org/presentationml/2006/main">
  <p:tag name="TEXPOINT" val="template"/>
  <p:tag name="SOURCE" val="TPT1  equation b({k_z};s) = {b_0}({k_z};s) + \int\limits_0^s {d\tau {K^{MAG}}(\tau ,s)b({k_z};\tau )}  template TPT1  env TPENV2  fore 0  back 16777215  eqnno 13"/>
  <p:tag name="FILENAME" val="TP_tmp"/>
  <p:tag name="ORIGWIDTH" val="197"/>
  <p:tag name="PICTUREFILESIZE" val="19015"/>
</p:tagLst>
</file>

<file path=ppt/tags/tag36.xml><?xml version="1.0" encoding="utf-8"?>
<p:tagLst xmlns:a="http://schemas.openxmlformats.org/drawingml/2006/main" xmlns:r="http://schemas.openxmlformats.org/officeDocument/2006/relationships" xmlns:p="http://schemas.openxmlformats.org/presentationml/2006/main">
  <p:tag name="TEXPOINT" val="template"/>
  <p:tag name="SOURCE" val="TPT1  equation {b_0}({k_z};s) = {b_0}({k_0};0)\left\{ {L.D.;s,0} \right\}  template TPT1  env TPENV2  fore 0  back 16777215  eqnno 14"/>
  <p:tag name="FILENAME" val="TP_tmp"/>
  <p:tag name="ORIGWIDTH" val="135"/>
  <p:tag name="PICTUREFILESIZE" val="8776"/>
</p:tagLst>
</file>

<file path=ppt/tags/tag37.xml><?xml version="1.0" encoding="utf-8"?>
<p:tagLst xmlns:a="http://schemas.openxmlformats.org/drawingml/2006/main" xmlns:r="http://schemas.openxmlformats.org/officeDocument/2006/relationships" xmlns:p="http://schemas.openxmlformats.org/presentationml/2006/main">
  <p:tag name="TEXPOINT" val="template"/>
  <p:tag name="SOURCE" val="TPT1  equation {K^{MAG}}(\tau ,s) = {{i{k_z}(s)I(\tau )} \over {\gamma {I_A}}}{R_{56}}(\tau  \to s)Z(k_z;\tau )\left\{ {L.D.;s,\tau } \right\}  template TPT1  env TPENV2  fore 0  back 16777215  eqnno 15"/>
  <p:tag name="FILENAME" val="TP_tmp"/>
  <p:tag name="ORIGWIDTH" val="247"/>
  <p:tag name="PICTUREFILESIZE" val="21571"/>
</p:tagLst>
</file>

<file path=ppt/tags/tag38.xml><?xml version="1.0" encoding="utf-8"?>
<p:tagLst xmlns:a="http://schemas.openxmlformats.org/drawingml/2006/main" xmlns:r="http://schemas.openxmlformats.org/officeDocument/2006/relationships" xmlns:p="http://schemas.openxmlformats.org/presentationml/2006/main">
  <p:tag name="TEXPOINT" val="template"/>
  <p:tag name="SOURCE" val="TPT1  equation \left\{ {L.D.;s,\tau } \right\} = \exp \left\{ { - {{k_0^2} \over 2}\sum\limits_{i = 1}^4 {{1 \over {D_{ii}^{ - 1}}}{{\left( {\sum\limits_{j = 1}^4 {{{\Re}_{5j}}(s,\tau )V_{ji}^{ - 1}} } \right)}^2}}  - {{k_0^2} \over 2}{\Re}_{56}^2(s,\tau )\sigma _\delta ^2} \right\}  template TPT1  env TPENV2  fore 0  back 16777215  eqnno 16"/>
  <p:tag name="FILENAME" val="TP_tmp"/>
  <p:tag name="ORIGWIDTH" val="323"/>
  <p:tag name="PICTUREFILESIZE" val="36145"/>
</p:tagLst>
</file>

<file path=ppt/tags/tag39.xml><?xml version="1.0" encoding="utf-8"?>
<p:tagLst xmlns:a="http://schemas.openxmlformats.org/drawingml/2006/main" xmlns:r="http://schemas.openxmlformats.org/officeDocument/2006/relationships" xmlns:p="http://schemas.openxmlformats.org/presentationml/2006/main">
  <p:tag name="TEXPOINT" val="template"/>
  <p:tag name="SOURCE" val="TPT1  equation {{\Re}_{5j}}(s,\tau ) = C(s){R_{5j}}(s) - C(\tau ){R_{5j}}(\tau ),{\rm{ }}j = 1,2,3,4,6  template TPT1  env TPENV1  fore 0  back 16777215  eqnno 17"/>
  <p:tag name="FILENAME" val="TP_tmp"/>
  <p:tag name="ORIGWIDTH" val="226"/>
  <p:tag name="PICTUREFILESIZE" val="13928"/>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bf{X}}(s) = \bf{R}(s){\bf{X}}(0)  template TPT1  env TPENV1  fore 0  back 16777215  eqnno 9"/>
  <p:tag name="FILENAME" val="TP_tmp"/>
  <p:tag name="ORIGWIDTH" val="77"/>
  <p:tag name="PICTUREFILESIZE" val="5678"/>
</p:tagLst>
</file>

<file path=ppt/tags/tag40.xml><?xml version="1.0" encoding="utf-8"?>
<p:tagLst xmlns:a="http://schemas.openxmlformats.org/drawingml/2006/main" xmlns:r="http://schemas.openxmlformats.org/officeDocument/2006/relationships" xmlns:p="http://schemas.openxmlformats.org/presentationml/2006/main">
  <p:tag name="TEXPOINT" val="template"/>
  <p:tag name="SOURCE" val="TPT1  equation G \equiv \left| {{{b(k_z;s)} \over {{b_0}({k_0};0)}}} \right|  template TPT1  env TPENV1  fore 0  back 16777215  eqnno 19"/>
  <p:tag name="FILENAME" val="TP_tmp"/>
  <p:tag name="ORIGWIDTH" val="57"/>
  <p:tag name="PICTUREFILESIZE" val="6542"/>
</p:tagLst>
</file>

<file path=ppt/tags/tag41.xml><?xml version="1.0" encoding="utf-8"?>
<p:tagLst xmlns:a="http://schemas.openxmlformats.org/drawingml/2006/main" xmlns:r="http://schemas.openxmlformats.org/officeDocument/2006/relationships" xmlns:p="http://schemas.openxmlformats.org/presentationml/2006/main">
  <p:tag name="TEXPOINT" val="template"/>
  <p:tag name="SOURCE" val="TPT1  equation C(s) = {\left[ {{R_{55}}(s) + h{R_{56}}(s)} \right]^{ - 1}}  template TPT1  env TPENV1  fore 0  back 16777215  eqnno 22"/>
  <p:tag name="FILENAME" val="TP_tmp"/>
  <p:tag name="ORIGWIDTH" val="124"/>
  <p:tag name="PICTUREFILESIZE" val="8017"/>
</p:tagLst>
</file>

<file path=ppt/tags/tag42.xml><?xml version="1.0" encoding="utf-8"?>
<p:tagLst xmlns:a="http://schemas.openxmlformats.org/drawingml/2006/main" xmlns:r="http://schemas.openxmlformats.org/officeDocument/2006/relationships" xmlns:p="http://schemas.openxmlformats.org/presentationml/2006/main">
  <p:tag name="TEXPOINT" val="template"/>
  <p:tag name="SOURCE" val="TPT1  equation {R_{51}}{\sigma _x} &gt; \lambda  template TPT1  env TPENV1  fore 0  back 16777215  eqnno 1"/>
  <p:tag name="FILENAME" val="TP_tmp"/>
  <p:tag name="ORIGWIDTH" val="46"/>
  <p:tag name="PICTUREFILESIZE" val="3449"/>
</p:tagLst>
</file>

<file path=ppt/tags/tag43.xml><?xml version="1.0" encoding="utf-8"?>
<p:tagLst xmlns:a="http://schemas.openxmlformats.org/drawingml/2006/main" xmlns:r="http://schemas.openxmlformats.org/officeDocument/2006/relationships" xmlns:p="http://schemas.openxmlformats.org/presentationml/2006/main">
  <p:tag name="TEXPOINT" val="template"/>
  <p:tag name="SOURCE" val="TPT1  equation {R_{51}}{\sigma _x} \approx 10{\rm{ }}\mu m  template TPT1  env TPENV1  fore 0  back 16777215  eqnno 2"/>
  <p:tag name="FILENAME" val="TP_tmp"/>
  <p:tag name="ORIGWIDTH" val="65"/>
  <p:tag name="PICTUREFILESIZE" val="4949"/>
</p:tagLst>
</file>

<file path=ppt/tags/tag44.xml><?xml version="1.0" encoding="utf-8"?>
<p:tagLst xmlns:a="http://schemas.openxmlformats.org/drawingml/2006/main" xmlns:r="http://schemas.openxmlformats.org/officeDocument/2006/relationships" xmlns:p="http://schemas.openxmlformats.org/presentationml/2006/main">
  <p:tag name="TEXPOINT" val="template"/>
  <p:tag name="SOURCE" val="TPT1  equation {R_{51}}{\sigma _x} \approx 100{\rm{ }}\mu m  template TPT1  env TPENV1  fore 0  back 16777215  eqnno 2"/>
  <p:tag name="FILENAME" val="TP_tmp"/>
  <p:tag name="ORIGWIDTH" val="70"/>
  <p:tag name="PICTUREFILESIZE" val="5217"/>
</p:tagLst>
</file>

<file path=ppt/tags/tag45.xml><?xml version="1.0" encoding="utf-8"?>
<p:tagLst xmlns:a="http://schemas.openxmlformats.org/drawingml/2006/main" xmlns:r="http://schemas.openxmlformats.org/officeDocument/2006/relationships" xmlns:p="http://schemas.openxmlformats.org/presentationml/2006/main">
  <p:tag name="TEXPOINT" val="template"/>
  <p:tag name="SOURCE" val="TPT1  equation \lambda  = 30{\rm{ }}\mu m  template TPT1  env TPENV1  fore 0  back 16777215  eqnno 3"/>
  <p:tag name="FILENAME" val="TP_tmp"/>
  <p:tag name="ORIGWIDTH" val="44"/>
  <p:tag name="PICTUREFILESIZE" val="3372"/>
</p:tagLst>
</file>

<file path=ppt/tags/tag46.xml><?xml version="1.0" encoding="utf-8"?>
<p:tagLst xmlns:a="http://schemas.openxmlformats.org/drawingml/2006/main" xmlns:r="http://schemas.openxmlformats.org/officeDocument/2006/relationships" xmlns:p="http://schemas.openxmlformats.org/presentationml/2006/main">
  <p:tag name="TEXPOINT" val="template"/>
  <p:tag name="SOURCE" val="TPT1  equation {R_{51}}{\sigma _x} &gt; \lambda  template TPT1  env TPENV1  fore 0  back 16777215  eqnno 1"/>
  <p:tag name="FILENAME" val="TP_tmp"/>
  <p:tag name="ORIGWIDTH" val="46"/>
  <p:tag name="PICTUREFILESIZE" val="3449"/>
</p:tagLst>
</file>

<file path=ppt/tags/tag47.xml><?xml version="1.0" encoding="utf-8"?>
<p:tagLst xmlns:a="http://schemas.openxmlformats.org/drawingml/2006/main" xmlns:r="http://schemas.openxmlformats.org/officeDocument/2006/relationships" xmlns:p="http://schemas.openxmlformats.org/presentationml/2006/main">
  <p:tag name="TEXPOINT" val="template"/>
  <p:tag name="SOURCE" val="TPT1  equation {R_{51}}{\sigma _x} \approx 10{\rm{ }}\mu m  template TPT1  env TPENV1  fore 0  back 16777215  eqnno 2"/>
  <p:tag name="FILENAME" val="TP_tmp"/>
  <p:tag name="ORIGWIDTH" val="65"/>
  <p:tag name="PICTUREFILESIZE" val="4949"/>
</p:tagLst>
</file>

<file path=ppt/tags/tag48.xml><?xml version="1.0" encoding="utf-8"?>
<p:tagLst xmlns:a="http://schemas.openxmlformats.org/drawingml/2006/main" xmlns:r="http://schemas.openxmlformats.org/officeDocument/2006/relationships" xmlns:p="http://schemas.openxmlformats.org/presentationml/2006/main">
  <p:tag name="TEXPOINT" val="template"/>
  <p:tag name="SOURCE" val="TPT1  equation {R_{51}}{\sigma _x} \approx 100{\rm{ }}\mu m  template TPT1  env TPENV1  fore 0  back 16777215  eqnno 2"/>
  <p:tag name="FILENAME" val="TP_tmp"/>
  <p:tag name="ORIGWIDTH" val="70"/>
  <p:tag name="PICTUREFILESIZE" val="5217"/>
</p:tagLst>
</file>

<file path=ppt/tags/tag49.xml><?xml version="1.0" encoding="utf-8"?>
<p:tagLst xmlns:a="http://schemas.openxmlformats.org/drawingml/2006/main" xmlns:r="http://schemas.openxmlformats.org/officeDocument/2006/relationships" xmlns:p="http://schemas.openxmlformats.org/presentationml/2006/main">
  <p:tag name="TEXPOINT" val="template"/>
  <p:tag name="SOURCE" val="TPT1  equation \lambda  = 30{\rm{ }}\mu m  template TPT1  env TPENV1  fore 0  back 16777215  eqnno 3"/>
  <p:tag name="FILENAME" val="TP_tmp"/>
  <p:tag name="ORIGWIDTH" val="44"/>
  <p:tag name="PICTUREFILESIZE" val="3372"/>
</p:tagLst>
</file>

<file path=ppt/tags/tag5.xml><?xml version="1.0" encoding="utf-8"?>
<p:tagLst xmlns:a="http://schemas.openxmlformats.org/drawingml/2006/main" xmlns:r="http://schemas.openxmlformats.org/officeDocument/2006/relationships" xmlns:p="http://schemas.openxmlformats.org/presentationml/2006/main">
  <p:tag name="TEXPOINT" val="template"/>
  <p:tag name="SOURCE" val="TPT1  equation \kappa  \equiv {{{\sigma _x}(s)} \over {{{\left[ {{\lambda ^2}(s)\rho (s)} \right]}^{1/3}}}}  template TPT1  env TPENV1  fore 0  back 16777215  eqnno 28"/>
  <p:tag name="FILENAME" val="TP_tmp"/>
  <p:tag name="ORIGWIDTH" val="69"/>
  <p:tag name="PICTUREFILESIZE" val="6658"/>
</p:tagLst>
</file>

<file path=ppt/tags/tag50.xml><?xml version="1.0" encoding="utf-8"?>
<p:tagLst xmlns:a="http://schemas.openxmlformats.org/drawingml/2006/main" xmlns:r="http://schemas.openxmlformats.org/officeDocument/2006/relationships" xmlns:p="http://schemas.openxmlformats.org/presentationml/2006/main">
  <p:tag name="TEXPOINT" val="template"/>
  <p:tag name="SOURCE" val="TPT1  equation {R_{51}}{\sigma _x} \approx 1.8{\rm{ }}mm &gt; 0.8 mm  template TPT1  env TPENV1  fore 0  back 16777215  eqnno 2"/>
  <p:tag name="FILENAME" val="TP_tmp"/>
  <p:tag name="ORIGWIDTH" val="114"/>
  <p:tag name="PICTUREFILESIZE" val="7505"/>
</p:tagLst>
</file>

<file path=ppt/tags/tag51.xml><?xml version="1.0" encoding="utf-8"?>
<p:tagLst xmlns:a="http://schemas.openxmlformats.org/drawingml/2006/main" xmlns:r="http://schemas.openxmlformats.org/officeDocument/2006/relationships" xmlns:p="http://schemas.openxmlformats.org/presentationml/2006/main">
  <p:tag name="TEXPOINT" val="template"/>
  <p:tag name="SOURCE" val="TPT1  equation {R_{51}}{\sigma _x} \approx 7\mu m \ll 350\mu m  template TPT1  env TPENV1  fore 0  back 16777215  eqnno 1"/>
  <p:tag name="FILENAME" val="TP_tmp"/>
  <p:tag name="ORIGWIDTH" val="105"/>
  <p:tag name="PICTUREFILESIZE" val="7736"/>
</p:tagLst>
</file>

<file path=ppt/tags/tag6.xml><?xml version="1.0" encoding="utf-8"?>
<p:tagLst xmlns:a="http://schemas.openxmlformats.org/drawingml/2006/main" xmlns:r="http://schemas.openxmlformats.org/officeDocument/2006/relationships" xmlns:p="http://schemas.openxmlformats.org/presentationml/2006/main">
  <p:tag name="TEXPOINT" val="template"/>
  <p:tag name="SOURCE" val="TPT1  equation {\bf{X}} = \left( {x,x',y,y',z,\delta } \right)  template TPT1  env TPENV1  fore 0  back 16777215  eqnno 1"/>
  <p:tag name="FILENAME" val="TP_tmp"/>
  <p:tag name="ORIGWIDTH" val="88"/>
  <p:tag name="PICTUREFILESIZE" val="6084"/>
</p:tagLst>
</file>

<file path=ppt/tags/tag7.xml><?xml version="1.0" encoding="utf-8"?>
<p:tagLst xmlns:a="http://schemas.openxmlformats.org/drawingml/2006/main" xmlns:r="http://schemas.openxmlformats.org/officeDocument/2006/relationships" xmlns:p="http://schemas.openxmlformats.org/presentationml/2006/main">
  <p:tag name="TEXPOINT" val="template"/>
  <p:tag name="SOURCE" val="TPT1  equation {{\bf{X}}_{4D}} = \left( {x,x',y,y'} \right)  template TPT1  env TPENV1  fore 0  back 16777215  eqnno 2"/>
  <p:tag name="FILENAME" val="TP_tmp"/>
  <p:tag name="ORIGWIDTH" val="81"/>
  <p:tag name="PICTUREFILESIZE" val="5395"/>
</p:tagLst>
</file>

<file path=ppt/tags/tag8.xml><?xml version="1.0" encoding="utf-8"?>
<p:tagLst xmlns:a="http://schemas.openxmlformats.org/drawingml/2006/main" xmlns:r="http://schemas.openxmlformats.org/officeDocument/2006/relationships" xmlns:p="http://schemas.openxmlformats.org/presentationml/2006/main">
  <p:tag name="TEXPOINT" val="template"/>
  <p:tag name="SOURCE" val="TPT1  equation {d \over {ds}}f\left( {{\bf{X}};s} \right) = 0  template TPT1  env TPENV1  fore 0  back 16777215  eqnno 20"/>
  <p:tag name="FILENAME" val="TP_tmp"/>
  <p:tag name="ORIGWIDTH" val="62"/>
  <p:tag name="PICTUREFILESIZE" val="5231"/>
</p:tagLst>
</file>

<file path=ppt/tags/tag9.xml><?xml version="1.0" encoding="utf-8"?>
<p:tagLst xmlns:a="http://schemas.openxmlformats.org/drawingml/2006/main" xmlns:r="http://schemas.openxmlformats.org/officeDocument/2006/relationships" xmlns:p="http://schemas.openxmlformats.org/presentationml/2006/main">
  <p:tag name="TEXPOINT" val="template"/>
  <p:tag name="SOURCE" val="TPT1  equation f({\bf{X}};s) = {f_0}({{\bf{X}}_0}) - \int\limits_0^s {d\tau \frac{{\partial {f_0}({{\bf{X}}_\tau })}}{{\partial {\delta _\tau }}}\frac{{d\delta }}{{d\tau }}}  template TPT1  env TPENV2  fore 0  back 16777215  eqnno 19"/>
  <p:tag name="FILENAME" val="TP_tmp"/>
  <p:tag name="ORIGWIDTH" val="161"/>
  <p:tag name="PICTUREFILESIZE" val="1873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4333</TotalTime>
  <Words>1578</Words>
  <Application>Microsoft Macintosh PowerPoint</Application>
  <PresentationFormat>On-screen Show (4:3)</PresentationFormat>
  <Paragraphs>345</Paragraphs>
  <Slides>42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Equation</vt:lpstr>
      <vt:lpstr>Vlasov Analysis of Microbunching Gain for Magnetized Beams</vt:lpstr>
      <vt:lpstr>Outline</vt:lpstr>
      <vt:lpstr>Outline</vt:lpstr>
      <vt:lpstr>Micro-bunching instability (MBI)</vt:lpstr>
      <vt:lpstr>Outline</vt:lpstr>
      <vt:lpstr>JLEIC Circulator Cooling Ring</vt:lpstr>
      <vt:lpstr>JLEIC Circulator Cooling Ring</vt:lpstr>
      <vt:lpstr>JLEIC Circulator Cooling Ring</vt:lpstr>
      <vt:lpstr>JLEIC Circulator Cooling Ring</vt:lpstr>
      <vt:lpstr>JLEIC Circulator Cooling Ring</vt:lpstr>
      <vt:lpstr>JLEIC Circulator Cooling Ring</vt:lpstr>
      <vt:lpstr>JLEIC Circulator Cooling Ring</vt:lpstr>
      <vt:lpstr>JLEIC Circulator Cooling Ring</vt:lpstr>
      <vt:lpstr>Outline</vt:lpstr>
      <vt:lpstr>Vlasov formalism</vt:lpstr>
      <vt:lpstr>Vlasov formalism</vt:lpstr>
      <vt:lpstr>Vlasov formalism</vt:lpstr>
      <vt:lpstr>Vlasov formalism</vt:lpstr>
      <vt:lpstr>Vlasov formalism</vt:lpstr>
      <vt:lpstr>Vlasov formalism</vt:lpstr>
      <vt:lpstr>Vlasov formalism</vt:lpstr>
      <vt:lpstr>Vlasov formalism</vt:lpstr>
      <vt:lpstr>Vlasov formalism</vt:lpstr>
      <vt:lpstr>Vlasov formalism</vt:lpstr>
      <vt:lpstr>Vlasov formalism</vt:lpstr>
      <vt:lpstr>Outline</vt:lpstr>
      <vt:lpstr>Example</vt:lpstr>
      <vt:lpstr>Particle tracking</vt:lpstr>
      <vt:lpstr>Particle tracking</vt:lpstr>
      <vt:lpstr>Vlasov simulation</vt:lpstr>
      <vt:lpstr>Discussion</vt:lpstr>
      <vt:lpstr>Discussion</vt:lpstr>
      <vt:lpstr>Outline</vt:lpstr>
      <vt:lpstr>Summary and Possible future work</vt:lpstr>
      <vt:lpstr>Thank you for your attention</vt:lpstr>
      <vt:lpstr>Acknowledgements</vt:lpstr>
      <vt:lpstr>BACKUP SLIDES</vt:lpstr>
      <vt:lpstr>Vlasov simulation</vt:lpstr>
      <vt:lpstr>Current dependence of maximal gain</vt:lpstr>
      <vt:lpstr>MEIC CCR with 420 pC</vt:lpstr>
      <vt:lpstr>Benchmarking for MEIC CCR x10 εx &amp; εy</vt:lpstr>
      <vt:lpstr>More aspects of microbunching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CHENG-YING TSAI</dc:creator>
  <cp:lastModifiedBy>CHENG-YING TSAI</cp:lastModifiedBy>
  <cp:revision>274</cp:revision>
  <cp:lastPrinted>2016-09-27T15:38:01Z</cp:lastPrinted>
  <dcterms:created xsi:type="dcterms:W3CDTF">2016-03-26T19:26:08Z</dcterms:created>
  <dcterms:modified xsi:type="dcterms:W3CDTF">2016-09-28T23:09:14Z</dcterms:modified>
</cp:coreProperties>
</file>