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283" y="3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DFB-A3AF-4432-A446-B8D32D6C08E2}" type="datetimeFigureOut">
              <a:rPr lang="zh-CN" altLang="en-US" smtClean="0"/>
              <a:t>2016/6/2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4C649-F2F9-4004-A0EA-900F5883866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DFB-A3AF-4432-A446-B8D32D6C08E2}" type="datetimeFigureOut">
              <a:rPr lang="zh-CN" altLang="en-US" smtClean="0"/>
              <a:t>2016/6/2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4C649-F2F9-4004-A0EA-900F5883866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DFB-A3AF-4432-A446-B8D32D6C08E2}" type="datetimeFigureOut">
              <a:rPr lang="zh-CN" altLang="en-US" smtClean="0"/>
              <a:t>2016/6/2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4C649-F2F9-4004-A0EA-900F5883866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DFB-A3AF-4432-A446-B8D32D6C08E2}" type="datetimeFigureOut">
              <a:rPr lang="zh-CN" altLang="en-US" smtClean="0"/>
              <a:t>2016/6/2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4C649-F2F9-4004-A0EA-900F5883866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DFB-A3AF-4432-A446-B8D32D6C08E2}" type="datetimeFigureOut">
              <a:rPr lang="zh-CN" altLang="en-US" smtClean="0"/>
              <a:t>2016/6/2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4C649-F2F9-4004-A0EA-900F5883866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DFB-A3AF-4432-A446-B8D32D6C08E2}" type="datetimeFigureOut">
              <a:rPr lang="zh-CN" altLang="en-US" smtClean="0"/>
              <a:t>2016/6/2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4C649-F2F9-4004-A0EA-900F5883866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DFB-A3AF-4432-A446-B8D32D6C08E2}" type="datetimeFigureOut">
              <a:rPr lang="zh-CN" altLang="en-US" smtClean="0"/>
              <a:t>2016/6/2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4C649-F2F9-4004-A0EA-900F5883866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DFB-A3AF-4432-A446-B8D32D6C08E2}" type="datetimeFigureOut">
              <a:rPr lang="zh-CN" altLang="en-US" smtClean="0"/>
              <a:t>2016/6/2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4C649-F2F9-4004-A0EA-900F5883866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DFB-A3AF-4432-A446-B8D32D6C08E2}" type="datetimeFigureOut">
              <a:rPr lang="zh-CN" altLang="en-US" smtClean="0"/>
              <a:t>2016/6/2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4C649-F2F9-4004-A0EA-900F5883866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DFB-A3AF-4432-A446-B8D32D6C08E2}" type="datetimeFigureOut">
              <a:rPr lang="zh-CN" altLang="en-US" smtClean="0"/>
              <a:t>2016/6/2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4C649-F2F9-4004-A0EA-900F5883866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DFB-A3AF-4432-A446-B8D32D6C08E2}" type="datetimeFigureOut">
              <a:rPr lang="zh-CN" altLang="en-US" smtClean="0"/>
              <a:t>2016/6/2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4C649-F2F9-4004-A0EA-900F5883866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84DFB-A3AF-4432-A446-B8D32D6C08E2}" type="datetimeFigureOut">
              <a:rPr lang="zh-CN" altLang="en-US" smtClean="0"/>
              <a:t>2016/6/2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4C649-F2F9-4004-A0EA-900F5883866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b="1" dirty="0" smtClean="0">
                <a:solidFill>
                  <a:srgbClr val="002060"/>
                </a:solidFill>
              </a:rPr>
              <a:t>Cooling of C6+ ion beam with pulsed electron beam</a:t>
            </a:r>
            <a:endParaRPr lang="zh-CN" altLang="en-US" b="1" dirty="0">
              <a:solidFill>
                <a:srgbClr val="002060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47664" y="4149080"/>
            <a:ext cx="6400800" cy="1752600"/>
          </a:xfrm>
        </p:spPr>
        <p:txBody>
          <a:bodyPr>
            <a:normAutofit/>
          </a:bodyPr>
          <a:lstStyle/>
          <a:p>
            <a:r>
              <a:rPr lang="en-US" altLang="zh-CN" sz="2400" dirty="0" err="1" smtClean="0"/>
              <a:t>IMP&amp;JLab</a:t>
            </a:r>
            <a:r>
              <a:rPr lang="en-US" altLang="zh-CN" sz="2400" dirty="0" smtClean="0"/>
              <a:t> collaboration group</a:t>
            </a:r>
          </a:p>
          <a:p>
            <a:r>
              <a:rPr lang="en-US" altLang="zh-CN" sz="2400" dirty="0" smtClean="0"/>
              <a:t>Presentation by </a:t>
            </a:r>
            <a:r>
              <a:rPr lang="en-US" altLang="zh-CN" sz="2400" dirty="0" err="1" smtClean="0"/>
              <a:t>Lijun</a:t>
            </a:r>
            <a:r>
              <a:rPr lang="en-US" altLang="zh-CN" sz="2400" dirty="0" smtClean="0"/>
              <a:t> Mao on May 19, 2016</a:t>
            </a:r>
          </a:p>
          <a:p>
            <a:r>
              <a:rPr lang="en-US" altLang="zh-CN" sz="2400" dirty="0" smtClean="0"/>
              <a:t>and He Zhao on June 1, 2016</a:t>
            </a:r>
            <a:endParaRPr lang="zh-CN" alt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123728" y="3573016"/>
            <a:ext cx="4600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Preliminary data analysis by IMP collogues only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4000" cy="4958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9565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2" y="404664"/>
            <a:ext cx="9144000" cy="6041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8947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24" y="717600"/>
            <a:ext cx="9144000" cy="509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6359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571480"/>
            <a:ext cx="2107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u="sng" dirty="0" smtClean="0">
                <a:solidFill>
                  <a:srgbClr val="002060"/>
                </a:solidFill>
              </a:rPr>
              <a:t>Ion beam condition:</a:t>
            </a:r>
            <a:endParaRPr lang="zh-CN" altLang="en-US" b="1" u="sng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24" y="1285860"/>
            <a:ext cx="771530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dirty="0" smtClean="0"/>
              <a:t>7 MeV/u C6+ ions provided by cyclotron;</a:t>
            </a:r>
          </a:p>
          <a:p>
            <a:pPr>
              <a:spcBef>
                <a:spcPts val="600"/>
              </a:spcBef>
            </a:pPr>
            <a:r>
              <a:rPr lang="en-US" altLang="zh-CN" dirty="0" smtClean="0"/>
              <a:t>Injected into cooling storage ring (CSRm) by strip injection method;</a:t>
            </a:r>
          </a:p>
          <a:p>
            <a:pPr>
              <a:spcBef>
                <a:spcPts val="600"/>
              </a:spcBef>
            </a:pPr>
            <a:r>
              <a:rPr lang="en-US" altLang="zh-CN" dirty="0" smtClean="0"/>
              <a:t>More than 2E8 particles in the ring;</a:t>
            </a:r>
          </a:p>
          <a:p>
            <a:pPr>
              <a:spcBef>
                <a:spcPts val="600"/>
              </a:spcBef>
            </a:pPr>
            <a:r>
              <a:rPr lang="en-US" altLang="zh-CN" dirty="0" smtClean="0"/>
              <a:t>Lifetime is better than 40s (1/e, without cooling);</a:t>
            </a:r>
          </a:p>
          <a:p>
            <a:pPr>
              <a:spcBef>
                <a:spcPts val="600"/>
              </a:spcBef>
            </a:pPr>
            <a:r>
              <a:rPr lang="en-US" altLang="zh-CN" dirty="0" smtClean="0"/>
              <a:t>The standard operation cycle is 25 s (one injection);</a:t>
            </a:r>
          </a:p>
          <a:p>
            <a:pPr>
              <a:spcBef>
                <a:spcPts val="600"/>
              </a:spcBef>
            </a:pPr>
            <a:r>
              <a:rPr lang="en-US" altLang="zh-CN" dirty="0" smtClean="0"/>
              <a:t>The RF cavity works 5s during one cycle, the RF voltage we used is 300V to 1500V, the RF frequency is 458 kHz (2 harmonic number);</a:t>
            </a:r>
          </a:p>
          <a:p>
            <a:pPr>
              <a:spcBef>
                <a:spcPts val="600"/>
              </a:spcBef>
            </a:pP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3916924"/>
            <a:ext cx="2585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u="sng" dirty="0" smtClean="0">
                <a:solidFill>
                  <a:srgbClr val="002060"/>
                </a:solidFill>
              </a:rPr>
              <a:t>Electron beam condition:</a:t>
            </a:r>
            <a:endParaRPr lang="zh-CN" altLang="en-US" b="1" u="sng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224" y="4429990"/>
            <a:ext cx="7715304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dirty="0" smtClean="0"/>
              <a:t>Electron beam energy is 3762V;</a:t>
            </a:r>
          </a:p>
          <a:p>
            <a:pPr>
              <a:spcBef>
                <a:spcPts val="600"/>
              </a:spcBef>
            </a:pPr>
            <a:r>
              <a:rPr lang="en-US" altLang="zh-CN" dirty="0" smtClean="0"/>
              <a:t>Electron beam peak current is up to 70 mA, we always use around 10 mA for experiments, due to the “fast” cooling time for such low energy beam;</a:t>
            </a:r>
          </a:p>
          <a:p>
            <a:pPr>
              <a:spcBef>
                <a:spcPts val="600"/>
              </a:spcBef>
            </a:pPr>
            <a:r>
              <a:rPr lang="en-US" altLang="zh-CN" dirty="0" smtClean="0"/>
              <a:t>Electron pulse repetition frequency is up to 225 kHz, equal to the revolution frequency of ion beam;</a:t>
            </a:r>
          </a:p>
          <a:p>
            <a:pPr>
              <a:spcBef>
                <a:spcPts val="600"/>
              </a:spcBef>
            </a:pPr>
            <a:r>
              <a:rPr lang="en-US" altLang="zh-CN" dirty="0" smtClean="0"/>
              <a:t>The electron beam can be triggered by timing system, the phase between ion and electron pulse can be changed by “delay time”.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1" y="571480"/>
            <a:ext cx="8858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u="sng" dirty="0" smtClean="0">
                <a:solidFill>
                  <a:srgbClr val="002060"/>
                </a:solidFill>
              </a:rPr>
              <a:t>The first day we found the coasting beam lifetime reduced during we apply pulse electron beam:</a:t>
            </a:r>
          </a:p>
        </p:txBody>
      </p:sp>
      <p:pic>
        <p:nvPicPr>
          <p:cNvPr id="1026" name="Picture 2" descr="C:\Users\Mao\Desktop\我的文档\Bunched e-cooling\2016-05-exp\test\2016-05-17-cooler\009.bmp"/>
          <p:cNvPicPr>
            <a:picLocks noChangeAspect="1" noChangeArrowheads="1"/>
          </p:cNvPicPr>
          <p:nvPr/>
        </p:nvPicPr>
        <p:blipFill>
          <a:blip r:embed="rId2"/>
          <a:srcRect l="25781" t="12974" r="39062" b="55107"/>
          <a:stretch>
            <a:fillRect/>
          </a:stretch>
        </p:blipFill>
        <p:spPr bwMode="auto">
          <a:xfrm>
            <a:off x="314295" y="1285860"/>
            <a:ext cx="4757771" cy="264320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43042" y="2928934"/>
            <a:ext cx="18838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</a:rPr>
              <a:t>Without e beam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pic>
        <p:nvPicPr>
          <p:cNvPr id="1027" name="Picture 3" descr="C:\Users\Mao\Desktop\我的文档\Bunched e-cooling\2016-05-exp\test\2016-05-17-cooler\012.bmp"/>
          <p:cNvPicPr>
            <a:picLocks noChangeAspect="1" noChangeArrowheads="1"/>
          </p:cNvPicPr>
          <p:nvPr/>
        </p:nvPicPr>
        <p:blipFill>
          <a:blip r:embed="rId3"/>
          <a:srcRect l="25781" t="12974" r="39062" b="56384"/>
          <a:stretch>
            <a:fillRect/>
          </a:stretch>
        </p:blipFill>
        <p:spPr bwMode="auto">
          <a:xfrm>
            <a:off x="3571868" y="3429000"/>
            <a:ext cx="5223904" cy="278608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214942" y="3571876"/>
            <a:ext cx="2278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</a:rPr>
              <a:t>With pulsed e beam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pic>
        <p:nvPicPr>
          <p:cNvPr id="1028" name="Picture 4" descr="C:\Users\Mao\Desktop\我的文档\Bunched e-cooling\2016-05-exp\test\2016-05-17-cooler\007.bmp"/>
          <p:cNvPicPr>
            <a:picLocks noChangeAspect="1" noChangeArrowheads="1"/>
          </p:cNvPicPr>
          <p:nvPr/>
        </p:nvPicPr>
        <p:blipFill>
          <a:blip r:embed="rId4"/>
          <a:srcRect l="25781" t="12829" r="39062" b="56409"/>
          <a:stretch>
            <a:fillRect/>
          </a:stretch>
        </p:blipFill>
        <p:spPr bwMode="auto">
          <a:xfrm>
            <a:off x="0" y="4429108"/>
            <a:ext cx="4554173" cy="242889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214414" y="4572008"/>
            <a:ext cx="2278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</a:rPr>
              <a:t>With pulsed e beam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o\Desktop\我的文档\Bunched e-cooling\2016-05-exp\test\2016-05-18-cooler\00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894950"/>
            <a:ext cx="7572428" cy="571538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285728"/>
            <a:ext cx="5492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u="sng" dirty="0" smtClean="0">
                <a:solidFill>
                  <a:srgbClr val="002060"/>
                </a:solidFill>
              </a:rPr>
              <a:t>Coasting ion beam “bunched ” by pulsed electron beam</a:t>
            </a:r>
            <a:endParaRPr lang="zh-CN" altLang="en-US" b="1" u="sng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o\Desktop\我的文档\Bunched e-cooling\2016-05-exp\test\20160519\000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142984"/>
            <a:ext cx="7143772" cy="539184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285728"/>
            <a:ext cx="5583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u="sng" dirty="0" smtClean="0">
                <a:solidFill>
                  <a:srgbClr val="002060"/>
                </a:solidFill>
              </a:rPr>
              <a:t>Cooling of bunched ion beam with pulsed electron beam</a:t>
            </a:r>
            <a:endParaRPr lang="zh-CN" altLang="en-US" b="1" u="sng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ao\Desktop\我的文档\Bunched e-cooling\2016-05-exp\2016-05-19-cooler\001.bmp"/>
          <p:cNvPicPr>
            <a:picLocks noChangeAspect="1" noChangeArrowheads="1"/>
          </p:cNvPicPr>
          <p:nvPr/>
        </p:nvPicPr>
        <p:blipFill>
          <a:blip r:embed="rId2"/>
          <a:srcRect r="56548" b="7342"/>
          <a:stretch>
            <a:fillRect/>
          </a:stretch>
        </p:blipFill>
        <p:spPr bwMode="auto">
          <a:xfrm>
            <a:off x="1857356" y="1357298"/>
            <a:ext cx="4786346" cy="528492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285728"/>
            <a:ext cx="5583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u="sng" dirty="0" smtClean="0">
                <a:solidFill>
                  <a:srgbClr val="002060"/>
                </a:solidFill>
              </a:rPr>
              <a:t>Cooling of bunched ion beam with pulsed electron beam</a:t>
            </a:r>
            <a:endParaRPr lang="zh-CN" altLang="en-US" b="1" u="sng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Mao\Desktop\我的文档\Bunched e-cooling\2016-05-exp\2016-05-18-COOLER\bunched cool bunched.bmp"/>
          <p:cNvPicPr>
            <a:picLocks noChangeAspect="1" noChangeArrowheads="1"/>
          </p:cNvPicPr>
          <p:nvPr/>
        </p:nvPicPr>
        <p:blipFill>
          <a:blip r:embed="rId2"/>
          <a:srcRect r="60938"/>
          <a:stretch>
            <a:fillRect/>
          </a:stretch>
        </p:blipFill>
        <p:spPr bwMode="auto">
          <a:xfrm>
            <a:off x="4500562" y="728682"/>
            <a:ext cx="3904076" cy="5486400"/>
          </a:xfrm>
          <a:prstGeom prst="rect">
            <a:avLst/>
          </a:prstGeom>
          <a:noFill/>
        </p:spPr>
      </p:pic>
      <p:pic>
        <p:nvPicPr>
          <p:cNvPr id="5124" name="Picture 4" descr="C:\Users\Mao\Desktop\我的文档\Bunched e-cooling\2016-05-exp\2016-05-18-COOLER\dc cool bunched.bmp"/>
          <p:cNvPicPr>
            <a:picLocks noChangeAspect="1" noChangeArrowheads="1"/>
          </p:cNvPicPr>
          <p:nvPr/>
        </p:nvPicPr>
        <p:blipFill>
          <a:blip r:embed="rId3"/>
          <a:srcRect r="61719"/>
          <a:stretch>
            <a:fillRect/>
          </a:stretch>
        </p:blipFill>
        <p:spPr bwMode="auto">
          <a:xfrm>
            <a:off x="611560" y="728682"/>
            <a:ext cx="3799068" cy="5486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285728"/>
            <a:ext cx="5583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u="sng" dirty="0" smtClean="0">
                <a:solidFill>
                  <a:srgbClr val="002060"/>
                </a:solidFill>
              </a:rPr>
              <a:t>Cooling of bunched ion beam with pulsed electron beam</a:t>
            </a:r>
            <a:endParaRPr lang="zh-CN" altLang="en-US" b="1" u="sng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1680" y="5739732"/>
            <a:ext cx="19367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rgbClr val="C00000"/>
                </a:solidFill>
              </a:rPr>
              <a:t>With  DC e beam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84652" y="5739732"/>
            <a:ext cx="2335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rgbClr val="C00000"/>
                </a:solidFill>
              </a:rPr>
              <a:t>With  pulsed e beam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0526"/>
            <a:ext cx="9144000" cy="5572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2695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476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180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283</Words>
  <Application>Microsoft Office PowerPoint</Application>
  <PresentationFormat>全屏显示(4:3)</PresentationFormat>
  <Paragraphs>27</Paragraphs>
  <Slides>12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Office 主题</vt:lpstr>
      <vt:lpstr>Cooling of C6+ ion beam with pulsed electron beam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Cooling of C6+ ion beam with pulsed electron beam</dc:title>
  <dc:creator>Mao</dc:creator>
  <cp:lastModifiedBy>wei</cp:lastModifiedBy>
  <cp:revision>8</cp:revision>
  <dcterms:created xsi:type="dcterms:W3CDTF">2016-05-19T13:01:43Z</dcterms:created>
  <dcterms:modified xsi:type="dcterms:W3CDTF">2016-06-02T20:35:14Z</dcterms:modified>
</cp:coreProperties>
</file>