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9"/>
  </p:notesMasterIdLst>
  <p:sldIdLst>
    <p:sldId id="340" r:id="rId2"/>
    <p:sldId id="409" r:id="rId3"/>
    <p:sldId id="411" r:id="rId4"/>
    <p:sldId id="412" r:id="rId5"/>
    <p:sldId id="417" r:id="rId6"/>
    <p:sldId id="415" r:id="rId7"/>
    <p:sldId id="416" r:id="rId8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dward Nissen" initials="E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66FFFF"/>
    <a:srgbClr val="0066FF"/>
    <a:srgbClr val="FFFFFF"/>
    <a:srgbClr val="FF9900"/>
    <a:srgbClr val="99CCFF"/>
    <a:srgbClr val="FFFF00"/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5" autoAdjust="0"/>
    <p:restoredTop sz="93061" autoAdjust="0"/>
  </p:normalViewPr>
  <p:slideViewPr>
    <p:cSldViewPr>
      <p:cViewPr>
        <p:scale>
          <a:sx n="77" d="100"/>
          <a:sy n="77" d="100"/>
        </p:scale>
        <p:origin x="-5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85628"/>
            <a:ext cx="5547360" cy="4154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6A8F75-AEBC-4578-9F46-5B1D3ADC1C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090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3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6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2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2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93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7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9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9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273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404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892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733800"/>
            <a:ext cx="6872808" cy="2514600"/>
          </a:xfrm>
        </p:spPr>
        <p:txBody>
          <a:bodyPr/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Yaroslav Derbenev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derbenev@jlab.org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JL</a:t>
            </a:r>
            <a:r>
              <a:rPr lang="en-US" sz="2400" dirty="0" smtClean="0">
                <a:solidFill>
                  <a:srgbClr val="0000FF"/>
                </a:solidFill>
              </a:rPr>
              <a:t>EIC  R@D </a:t>
            </a:r>
            <a:r>
              <a:rPr lang="en-US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eeting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04.07.16</a:t>
            </a: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</a:rPr>
              <a:t>An Alternative </a:t>
            </a:r>
            <a:r>
              <a:rPr lang="en-US" sz="3200" dirty="0">
                <a:solidFill>
                  <a:srgbClr val="0000FF"/>
                </a:solidFill>
              </a:rPr>
              <a:t>Ion </a:t>
            </a:r>
            <a:r>
              <a:rPr lang="en-US" sz="3200" dirty="0" smtClean="0">
                <a:solidFill>
                  <a:srgbClr val="0000FF"/>
                </a:solidFill>
              </a:rPr>
              <a:t> Complex  Agenda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/some preliminary estimations/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50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334000"/>
          </a:xfrm>
        </p:spPr>
        <p:txBody>
          <a:bodyPr/>
          <a:lstStyle/>
          <a:p>
            <a:r>
              <a:rPr lang="en-US" dirty="0" smtClean="0"/>
              <a:t>135 MeV </a:t>
            </a:r>
            <a:r>
              <a:rPr lang="en-US" dirty="0" err="1" smtClean="0"/>
              <a:t>linac</a:t>
            </a:r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 racetrack booster (warm or SF)  </a:t>
            </a:r>
          </a:p>
          <a:p>
            <a:r>
              <a:rPr lang="en-US" dirty="0" smtClean="0"/>
              <a:t>ECR used as 20 </a:t>
            </a:r>
            <a:r>
              <a:rPr lang="en-US" dirty="0" err="1" smtClean="0"/>
              <a:t>GeV</a:t>
            </a:r>
            <a:r>
              <a:rPr lang="en-US" dirty="0" smtClean="0"/>
              <a:t> Large Booster</a:t>
            </a:r>
          </a:p>
          <a:p>
            <a:r>
              <a:rPr lang="en-US" dirty="0" smtClean="0"/>
              <a:t>100-200 </a:t>
            </a:r>
            <a:r>
              <a:rPr lang="en-US" dirty="0" err="1" smtClean="0"/>
              <a:t>GeV</a:t>
            </a:r>
            <a:r>
              <a:rPr lang="en-US" dirty="0" smtClean="0"/>
              <a:t> ICR (SF or Cos)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18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Small Booster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5334000"/>
          </a:xfrm>
        </p:spPr>
        <p:txBody>
          <a:bodyPr/>
          <a:lstStyle/>
          <a:p>
            <a:r>
              <a:rPr lang="en-US" dirty="0" smtClean="0"/>
              <a:t>(0.5 - 0.3) GeV/c  injected momentum (p - </a:t>
            </a:r>
            <a:r>
              <a:rPr lang="en-US" dirty="0" err="1" smtClean="0"/>
              <a:t>Pb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Strip-injection for H-, D-.</a:t>
            </a:r>
          </a:p>
          <a:p>
            <a:r>
              <a:rPr lang="en-US" dirty="0"/>
              <a:t>DC cooler for stacking ions</a:t>
            </a:r>
          </a:p>
          <a:p>
            <a:r>
              <a:rPr lang="en-US" dirty="0"/>
              <a:t>3(Z/A) GeV accelerated beam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97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</a:rPr>
              <a:t> e-Collider Ring </a:t>
            </a:r>
            <a:r>
              <a:rPr lang="en-US" dirty="0" smtClean="0">
                <a:solidFill>
                  <a:srgbClr val="0000FF"/>
                </a:solidFill>
              </a:rPr>
              <a:t>used </a:t>
            </a:r>
            <a:r>
              <a:rPr lang="en-US" dirty="0">
                <a:solidFill>
                  <a:srgbClr val="0000FF"/>
                </a:solidFill>
              </a:rPr>
              <a:t>as Large Booster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/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  </a:t>
            </a:r>
            <a:endParaRPr lang="en-US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914400"/>
                <a:ext cx="7772400" cy="5334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u="sng" dirty="0" smtClean="0"/>
                  <a:t>Prerequisites</a:t>
                </a:r>
              </a:p>
              <a:p>
                <a:r>
                  <a:rPr lang="en-US" dirty="0" smtClean="0"/>
                  <a:t> Maximum warm dipoles field of ER below 0.4 T (12 GeV electrons)</a:t>
                </a:r>
              </a:p>
              <a:p>
                <a:r>
                  <a:rPr lang="en-US" dirty="0" smtClean="0"/>
                  <a:t>Such ring can easily accelerate protons from 3 GeV up to 20-25 GeV (reaching 1.2 T dipole field)</a:t>
                </a:r>
              </a:p>
              <a:p>
                <a:pPr marL="0" indent="0">
                  <a:buNone/>
                </a:pPr>
                <a:r>
                  <a:rPr lang="en-US" b="1" u="sng" dirty="0" smtClean="0"/>
                  <a:t>Constraints </a:t>
                </a:r>
              </a:p>
              <a:p>
                <a:r>
                  <a:rPr lang="en-US" dirty="0" smtClean="0"/>
                  <a:t>Other (stronger) quads required to serve both beams. Might be SF or Cos. Fast ramp is not critical.</a:t>
                </a:r>
              </a:p>
              <a:p>
                <a:r>
                  <a:rPr lang="en-US" dirty="0" smtClean="0"/>
                  <a:t>Bypath to overcome e-SRF cavities</a:t>
                </a:r>
              </a:p>
              <a:p>
                <a:pPr marL="0" indent="0">
                  <a:buNone/>
                </a:pPr>
                <a:r>
                  <a:rPr lang="en-US" b="1" u="sng" dirty="0" smtClean="0"/>
                  <a:t>Additional benefits </a:t>
                </a:r>
              </a:p>
              <a:p>
                <a:pPr marL="0" indent="0">
                  <a:buNone/>
                </a:pPr>
                <a:r>
                  <a:rPr lang="en-US" dirty="0" smtClean="0"/>
                  <a:t>- </a:t>
                </a:r>
                <a:r>
                  <a:rPr lang="en-US" u="sng" dirty="0" smtClean="0"/>
                  <a:t>e-beam</a:t>
                </a:r>
                <a:r>
                  <a:rPr lang="en-US" dirty="0" smtClean="0"/>
                  <a:t>: stronger quads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⟶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b="1" dirty="0" smtClean="0"/>
                  <a:t>better rad. emittance </a:t>
                </a:r>
                <a:r>
                  <a:rPr lang="en-US" dirty="0" smtClean="0"/>
                  <a:t>(!) </a:t>
                </a:r>
              </a:p>
              <a:p>
                <a:pPr marL="0" indent="0">
                  <a:buNone/>
                </a:pPr>
                <a:r>
                  <a:rPr lang="en-US" dirty="0" smtClean="0"/>
                  <a:t>- </a:t>
                </a:r>
                <a:r>
                  <a:rPr lang="en-US" u="sng" dirty="0" smtClean="0"/>
                  <a:t>protons</a:t>
                </a:r>
                <a:r>
                  <a:rPr lang="en-US" dirty="0" smtClean="0"/>
                  <a:t>: below the transition energy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914400"/>
                <a:ext cx="7772400" cy="5334000"/>
              </a:xfrm>
              <a:blipFill rotWithShape="1">
                <a:blip r:embed="rId2"/>
                <a:stretch>
                  <a:fillRect l="-1255" t="-914" r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28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Injection to ICR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5334000"/>
          </a:xfrm>
        </p:spPr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0 – 40 meters as long step (including </a:t>
            </a:r>
            <a:r>
              <a:rPr lang="en-US" dirty="0" err="1" smtClean="0"/>
              <a:t>septums</a:t>
            </a:r>
            <a:r>
              <a:rPr lang="en-US" dirty="0" smtClean="0"/>
              <a:t>) for ejection/injection to ICR after acceleration</a:t>
            </a:r>
          </a:p>
          <a:p>
            <a:r>
              <a:rPr lang="en-US" dirty="0" smtClean="0"/>
              <a:t>Does not present an issue, according to my estimation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66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600" b="1" dirty="0" smtClean="0">
                <a:latin typeface="Arial" charset="0"/>
                <a:cs typeface="Arial" charset="0"/>
              </a:rPr>
              <a:t>Electron Collider Ring Layout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4294967295"/>
          </p:nvPr>
        </p:nvSpPr>
        <p:spPr>
          <a:xfrm>
            <a:off x="19050" y="817563"/>
            <a:ext cx="9037638" cy="1085850"/>
          </a:xfrm>
        </p:spPr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altLang="en-US" dirty="0" smtClean="0">
                <a:latin typeface="Arial" charset="0"/>
                <a:ea typeface="MS PGothic" pitchFamily="34" charset="-128"/>
                <a:cs typeface="Arial" charset="0"/>
              </a:rPr>
              <a:t>Circumference of 2154.28 m = 2 x 754.84 m arcs + 2 x  322.3 straights  </a:t>
            </a:r>
          </a:p>
          <a:p>
            <a:pPr>
              <a:buFontTx/>
              <a:buBlip>
                <a:blip r:embed="rId2"/>
              </a:buBlip>
            </a:pPr>
            <a:r>
              <a:rPr lang="en-US" altLang="en-US" dirty="0" smtClean="0">
                <a:latin typeface="Arial" charset="0"/>
                <a:ea typeface="MS PGothic" pitchFamily="34" charset="-128"/>
                <a:cs typeface="Arial" charset="0"/>
              </a:rPr>
              <a:t>Figure-8 crossing angle 81.7</a:t>
            </a:r>
            <a:r>
              <a:rPr lang="en-US" altLang="en-US" baseline="30000" dirty="0" smtClean="0">
                <a:latin typeface="Arial" charset="0"/>
                <a:ea typeface="MS PGothic" pitchFamily="34" charset="-128"/>
                <a:cs typeface="Arial" charset="0"/>
                <a:sym typeface="Symbol" pitchFamily="18" charset="2"/>
              </a:rPr>
              <a:t></a:t>
            </a:r>
            <a:endParaRPr lang="en-US" altLang="en-US" dirty="0" smtClean="0">
              <a:latin typeface="Arial" charset="0"/>
              <a:ea typeface="MS PGothic" pitchFamily="34" charset="-128"/>
              <a:cs typeface="Arial" charset="0"/>
            </a:endParaRPr>
          </a:p>
          <a:p>
            <a:pPr>
              <a:buFontTx/>
              <a:buBlip>
                <a:blip r:embed="rId2"/>
              </a:buBlip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grpSp>
        <p:nvGrpSpPr>
          <p:cNvPr id="83972" name="Group 6"/>
          <p:cNvGrpSpPr>
            <a:grpSpLocks/>
          </p:cNvGrpSpPr>
          <p:nvPr/>
        </p:nvGrpSpPr>
        <p:grpSpPr bwMode="auto">
          <a:xfrm>
            <a:off x="109538" y="2179638"/>
            <a:ext cx="8921750" cy="4184650"/>
            <a:chOff x="109728" y="1969539"/>
            <a:chExt cx="8921951" cy="4184645"/>
          </a:xfrm>
        </p:grpSpPr>
        <p:pic>
          <p:nvPicPr>
            <p:cNvPr id="83973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09728" y="1969539"/>
              <a:ext cx="8921951" cy="372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Content Placeholder 1"/>
            <p:cNvSpPr txBox="1">
              <a:spLocks/>
            </p:cNvSpPr>
            <p:nvPr/>
          </p:nvSpPr>
          <p:spPr bwMode="auto">
            <a:xfrm>
              <a:off x="8258549" y="3599899"/>
              <a:ext cx="438160" cy="3127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600" kern="0" dirty="0" smtClean="0">
                  <a:solidFill>
                    <a:srgbClr val="FF0000"/>
                  </a:solidFill>
                  <a:ea typeface="ＭＳ Ｐゴシック" pitchFamily="34" charset="-128"/>
                </a:rPr>
                <a:t>e</a:t>
              </a:r>
              <a:r>
                <a:rPr lang="en-US" altLang="en-US" sz="1600" kern="0" baseline="30000" dirty="0" smtClean="0">
                  <a:solidFill>
                    <a:srgbClr val="FF0000"/>
                  </a:solidFill>
                  <a:ea typeface="ＭＳ Ｐゴシック" pitchFamily="34" charset="-128"/>
                </a:rPr>
                <a:t>-</a:t>
              </a:r>
              <a:endParaRPr lang="en-US" altLang="en-US" sz="1600" kern="0" dirty="0" smtClean="0">
                <a:solidFill>
                  <a:srgbClr val="FF0000"/>
                </a:solidFill>
                <a:ea typeface="ＭＳ Ｐゴシック" pitchFamily="34" charset="-128"/>
              </a:endParaRPr>
            </a:p>
          </p:txBody>
        </p:sp>
        <p:sp>
          <p:nvSpPr>
            <p:cNvPr id="41" name="Curved Right Arrow 40"/>
            <p:cNvSpPr/>
            <p:nvPr/>
          </p:nvSpPr>
          <p:spPr>
            <a:xfrm rot="10800000">
              <a:off x="8366501" y="3158575"/>
              <a:ext cx="347671" cy="1435098"/>
            </a:xfrm>
            <a:prstGeom prst="curvedRightArrow">
              <a:avLst>
                <a:gd name="adj1" fmla="val 8624"/>
                <a:gd name="adj2" fmla="val 29237"/>
                <a:gd name="adj3" fmla="val 18068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83976" name="Straight Arrow Connector 4"/>
            <p:cNvCxnSpPr>
              <a:cxnSpLocks noChangeShapeType="1"/>
            </p:cNvCxnSpPr>
            <p:nvPr/>
          </p:nvCxnSpPr>
          <p:spPr bwMode="auto">
            <a:xfrm flipV="1">
              <a:off x="1875740" y="2717668"/>
              <a:ext cx="1371600" cy="11112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977" name="Straight Arrow Connector 7"/>
            <p:cNvCxnSpPr>
              <a:cxnSpLocks noChangeShapeType="1"/>
            </p:cNvCxnSpPr>
            <p:nvPr/>
          </p:nvCxnSpPr>
          <p:spPr bwMode="auto">
            <a:xfrm>
              <a:off x="1868425" y="3828918"/>
              <a:ext cx="1371600" cy="111318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Content Placeholder 1"/>
            <p:cNvSpPr txBox="1">
              <a:spLocks/>
            </p:cNvSpPr>
            <p:nvPr/>
          </p:nvSpPr>
          <p:spPr bwMode="auto">
            <a:xfrm rot="1869502">
              <a:off x="930483" y="3253824"/>
              <a:ext cx="885845" cy="3127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200" b="1" kern="0" dirty="0" smtClean="0">
                  <a:ea typeface="ＭＳ Ｐゴシック" pitchFamily="34" charset="-128"/>
                </a:rPr>
                <a:t>R=155m</a:t>
              </a:r>
            </a:p>
          </p:txBody>
        </p:sp>
        <p:cxnSp>
          <p:nvCxnSpPr>
            <p:cNvPr id="83979" name="Straight Arrow Connector 18"/>
            <p:cNvCxnSpPr>
              <a:cxnSpLocks noChangeShapeType="1"/>
            </p:cNvCxnSpPr>
            <p:nvPr/>
          </p:nvCxnSpPr>
          <p:spPr bwMode="auto">
            <a:xfrm flipH="1" flipV="1">
              <a:off x="533400" y="3037098"/>
              <a:ext cx="1334416" cy="794312"/>
            </a:xfrm>
            <a:prstGeom prst="straightConnector1">
              <a:avLst/>
            </a:prstGeom>
            <a:noFill/>
            <a:ln w="9525" algn="ctr">
              <a:solidFill>
                <a:srgbClr val="0000FF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980" name="Straight Arrow Connector 41"/>
            <p:cNvCxnSpPr>
              <a:cxnSpLocks noChangeShapeType="1"/>
            </p:cNvCxnSpPr>
            <p:nvPr/>
          </p:nvCxnSpPr>
          <p:spPr bwMode="auto">
            <a:xfrm flipH="1" flipV="1">
              <a:off x="3660810" y="4623511"/>
              <a:ext cx="842798" cy="69903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Content Placeholder 1"/>
            <p:cNvSpPr txBox="1">
              <a:spLocks/>
            </p:cNvSpPr>
            <p:nvPr/>
          </p:nvSpPr>
          <p:spPr bwMode="auto">
            <a:xfrm rot="19174900">
              <a:off x="4073804" y="4292048"/>
              <a:ext cx="452448" cy="3254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200" b="1" kern="0" dirty="0" smtClean="0">
                  <a:ea typeface="ＭＳ Ｐゴシック" pitchFamily="34" charset="-128"/>
                </a:rPr>
                <a:t>RF</a:t>
              </a:r>
            </a:p>
          </p:txBody>
        </p:sp>
        <p:sp>
          <p:nvSpPr>
            <p:cNvPr id="48" name="Content Placeholder 1"/>
            <p:cNvSpPr txBox="1">
              <a:spLocks/>
            </p:cNvSpPr>
            <p:nvPr/>
          </p:nvSpPr>
          <p:spPr bwMode="auto">
            <a:xfrm rot="2383024">
              <a:off x="4719932" y="4376186"/>
              <a:ext cx="454035" cy="3127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200" b="1" kern="0" dirty="0" smtClean="0">
                  <a:ea typeface="ＭＳ Ｐゴシック" pitchFamily="34" charset="-128"/>
                </a:rPr>
                <a:t>RF</a:t>
              </a:r>
            </a:p>
          </p:txBody>
        </p:sp>
        <p:sp>
          <p:nvSpPr>
            <p:cNvPr id="83983" name="Left Brace 63"/>
            <p:cNvSpPr>
              <a:spLocks/>
            </p:cNvSpPr>
            <p:nvPr/>
          </p:nvSpPr>
          <p:spPr bwMode="auto">
            <a:xfrm rot="3333525">
              <a:off x="6029735" y="2118886"/>
              <a:ext cx="132540" cy="612648"/>
            </a:xfrm>
            <a:prstGeom prst="leftBrace">
              <a:avLst>
                <a:gd name="adj1" fmla="val 33812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endParaRPr lang="en-US" altLang="en-US" sz="1800" dirty="0">
                <a:latin typeface="Times" pitchFamily="18" charset="0"/>
                <a:ea typeface="MS PGothic" pitchFamily="34" charset="-128"/>
              </a:endParaRPr>
            </a:p>
          </p:txBody>
        </p:sp>
        <p:sp>
          <p:nvSpPr>
            <p:cNvPr id="50" name="Content Placeholder 1"/>
            <p:cNvSpPr txBox="1">
              <a:spLocks/>
            </p:cNvSpPr>
            <p:nvPr/>
          </p:nvSpPr>
          <p:spPr bwMode="auto">
            <a:xfrm rot="19710914">
              <a:off x="5577201" y="2091776"/>
              <a:ext cx="1066824" cy="33178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200" b="1" kern="0" dirty="0" smtClean="0">
                  <a:ea typeface="ＭＳ Ｐゴシック" pitchFamily="34" charset="-128"/>
                </a:rPr>
                <a:t>Spin rotator</a:t>
              </a:r>
            </a:p>
          </p:txBody>
        </p:sp>
        <p:sp>
          <p:nvSpPr>
            <p:cNvPr id="83985" name="Left Brace 65"/>
            <p:cNvSpPr>
              <a:spLocks/>
            </p:cNvSpPr>
            <p:nvPr/>
          </p:nvSpPr>
          <p:spPr bwMode="auto">
            <a:xfrm rot="-7397569">
              <a:off x="2996045" y="4921496"/>
              <a:ext cx="132540" cy="612648"/>
            </a:xfrm>
            <a:prstGeom prst="leftBrace">
              <a:avLst>
                <a:gd name="adj1" fmla="val 33812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endParaRPr lang="en-US" altLang="en-US" sz="1800" dirty="0">
                <a:latin typeface="Times" pitchFamily="18" charset="0"/>
                <a:ea typeface="MS PGothic" pitchFamily="34" charset="-128"/>
              </a:endParaRPr>
            </a:p>
          </p:txBody>
        </p:sp>
        <p:sp>
          <p:nvSpPr>
            <p:cNvPr id="52" name="Content Placeholder 1"/>
            <p:cNvSpPr txBox="1">
              <a:spLocks/>
            </p:cNvSpPr>
            <p:nvPr/>
          </p:nvSpPr>
          <p:spPr bwMode="auto">
            <a:xfrm rot="19518118">
              <a:off x="2630735" y="5179460"/>
              <a:ext cx="1100162" cy="31591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buSzTx/>
                <a:buFontTx/>
                <a:buNone/>
                <a:defRPr/>
              </a:pPr>
              <a:r>
                <a:rPr lang="en-US" altLang="en-US" sz="1200" b="1" kern="0" dirty="0" smtClean="0">
                  <a:ea typeface="ＭＳ Ｐゴシック" pitchFamily="34" charset="-128"/>
                </a:rPr>
                <a:t>Spin rotator</a:t>
              </a:r>
            </a:p>
          </p:txBody>
        </p:sp>
        <p:sp>
          <p:nvSpPr>
            <p:cNvPr id="83987" name="Left Brace 69"/>
            <p:cNvSpPr>
              <a:spLocks/>
            </p:cNvSpPr>
            <p:nvPr/>
          </p:nvSpPr>
          <p:spPr bwMode="auto">
            <a:xfrm rot="2999692">
              <a:off x="5401413" y="2618815"/>
              <a:ext cx="120491" cy="616806"/>
            </a:xfrm>
            <a:prstGeom prst="leftBrace">
              <a:avLst>
                <a:gd name="adj1" fmla="val 3379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endParaRPr lang="en-US" altLang="en-US" sz="1800" dirty="0">
                <a:latin typeface="Times" pitchFamily="18" charset="0"/>
                <a:ea typeface="MS PGothic" pitchFamily="34" charset="-128"/>
              </a:endParaRPr>
            </a:p>
          </p:txBody>
        </p:sp>
        <p:sp>
          <p:nvSpPr>
            <p:cNvPr id="54" name="Content Placeholder 1"/>
            <p:cNvSpPr txBox="1">
              <a:spLocks/>
            </p:cNvSpPr>
            <p:nvPr/>
          </p:nvSpPr>
          <p:spPr bwMode="auto">
            <a:xfrm rot="19231892">
              <a:off x="5080302" y="2622000"/>
              <a:ext cx="568338" cy="3127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200" b="1" kern="0" dirty="0" smtClean="0">
                  <a:ea typeface="ＭＳ Ｐゴシック" pitchFamily="34" charset="-128"/>
                </a:rPr>
                <a:t>CCB</a:t>
              </a:r>
            </a:p>
          </p:txBody>
        </p:sp>
        <p:sp>
          <p:nvSpPr>
            <p:cNvPr id="55" name="Content Placeholder 1"/>
            <p:cNvSpPr txBox="1">
              <a:spLocks/>
            </p:cNvSpPr>
            <p:nvPr/>
          </p:nvSpPr>
          <p:spPr bwMode="auto">
            <a:xfrm>
              <a:off x="838406" y="3798337"/>
              <a:ext cx="1117625" cy="3127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400" b="1" kern="0" dirty="0" smtClean="0">
                  <a:ea typeface="ＭＳ Ｐゴシック" pitchFamily="34" charset="-128"/>
                </a:rPr>
                <a:t>Arc, 261.7</a:t>
              </a:r>
              <a:r>
                <a:rPr lang="en-US" altLang="en-US" sz="1400" b="1" kern="0" baseline="30000" dirty="0" smtClean="0">
                  <a:ea typeface="ＭＳ Ｐゴシック" pitchFamily="34" charset="-128"/>
                  <a:sym typeface="Symbol"/>
                </a:rPr>
                <a:t></a:t>
              </a:r>
              <a:endParaRPr lang="en-US" altLang="en-US" sz="1400" b="1" kern="0" dirty="0" smtClean="0">
                <a:ea typeface="ＭＳ Ｐゴシック" pitchFamily="34" charset="-128"/>
              </a:endParaRPr>
            </a:p>
          </p:txBody>
        </p:sp>
        <p:sp>
          <p:nvSpPr>
            <p:cNvPr id="56" name="Content Placeholder 1"/>
            <p:cNvSpPr txBox="1">
              <a:spLocks/>
            </p:cNvSpPr>
            <p:nvPr/>
          </p:nvSpPr>
          <p:spPr bwMode="auto">
            <a:xfrm>
              <a:off x="3924576" y="3706262"/>
              <a:ext cx="590563" cy="3127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200" b="1" kern="0" dirty="0" smtClean="0">
                  <a:ea typeface="ＭＳ Ｐゴシック" pitchFamily="34" charset="-128"/>
                </a:rPr>
                <a:t>81.7</a:t>
              </a:r>
              <a:r>
                <a:rPr lang="en-US" altLang="en-US" sz="1200" b="1" kern="0" baseline="30000" dirty="0" smtClean="0">
                  <a:ea typeface="ＭＳ Ｐゴシック" pitchFamily="34" charset="-128"/>
                  <a:sym typeface="Symbol"/>
                </a:rPr>
                <a:t></a:t>
              </a:r>
              <a:endParaRPr lang="en-US" altLang="en-US" sz="1200" b="1" kern="0" dirty="0" smtClean="0">
                <a:ea typeface="ＭＳ Ｐゴシック" pitchFamily="34" charset="-128"/>
              </a:endParaRPr>
            </a:p>
          </p:txBody>
        </p:sp>
        <p:cxnSp>
          <p:nvCxnSpPr>
            <p:cNvPr id="83991" name="Straight Arrow Connector 26"/>
            <p:cNvCxnSpPr>
              <a:cxnSpLocks noChangeShapeType="1"/>
            </p:cNvCxnSpPr>
            <p:nvPr/>
          </p:nvCxnSpPr>
          <p:spPr bwMode="auto">
            <a:xfrm flipV="1">
              <a:off x="3588845" y="4904687"/>
              <a:ext cx="1" cy="835721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" name="Content Placeholder 1"/>
            <p:cNvSpPr txBox="1">
              <a:spLocks/>
            </p:cNvSpPr>
            <p:nvPr/>
          </p:nvSpPr>
          <p:spPr bwMode="auto">
            <a:xfrm>
              <a:off x="2946654" y="5777946"/>
              <a:ext cx="1852655" cy="3762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200" b="1" kern="0" dirty="0" smtClean="0">
                  <a:ea typeface="ＭＳ Ｐゴシック" pitchFamily="34" charset="-128"/>
                </a:rPr>
                <a:t>Forward e</a:t>
              </a:r>
              <a:r>
                <a:rPr lang="en-US" altLang="en-US" sz="1200" b="1" kern="0" baseline="30000" dirty="0" smtClean="0">
                  <a:ea typeface="ＭＳ Ｐゴシック" pitchFamily="34" charset="-128"/>
                </a:rPr>
                <a:t>-</a:t>
              </a:r>
              <a:r>
                <a:rPr lang="en-US" altLang="en-US" sz="1200" b="1" kern="0" dirty="0" smtClean="0">
                  <a:ea typeface="ＭＳ Ｐゴシック" pitchFamily="34" charset="-128"/>
                </a:rPr>
                <a:t> detection</a:t>
              </a:r>
            </a:p>
          </p:txBody>
        </p:sp>
        <p:sp>
          <p:nvSpPr>
            <p:cNvPr id="83993" name="Left Brace 30"/>
            <p:cNvSpPr>
              <a:spLocks/>
            </p:cNvSpPr>
            <p:nvPr/>
          </p:nvSpPr>
          <p:spPr bwMode="auto">
            <a:xfrm rot="-7985523">
              <a:off x="3508948" y="4701633"/>
              <a:ext cx="101275" cy="285225"/>
            </a:xfrm>
            <a:prstGeom prst="leftBrace">
              <a:avLst>
                <a:gd name="adj1" fmla="val 33809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endParaRPr lang="en-US" altLang="en-US" sz="1800" dirty="0">
                <a:latin typeface="Times" pitchFamily="18" charset="0"/>
                <a:ea typeface="MS PGothic" pitchFamily="34" charset="-128"/>
              </a:endParaRPr>
            </a:p>
          </p:txBody>
        </p:sp>
        <p:sp>
          <p:nvSpPr>
            <p:cNvPr id="83994" name="Left Brace 61"/>
            <p:cNvSpPr>
              <a:spLocks/>
            </p:cNvSpPr>
            <p:nvPr/>
          </p:nvSpPr>
          <p:spPr bwMode="auto">
            <a:xfrm rot="-2972589">
              <a:off x="4953555" y="4098375"/>
              <a:ext cx="131695" cy="506321"/>
            </a:xfrm>
            <a:prstGeom prst="leftBrace">
              <a:avLst>
                <a:gd name="adj1" fmla="val 33801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endParaRPr lang="en-US" altLang="en-US" sz="1800" dirty="0">
                <a:latin typeface="Times" pitchFamily="18" charset="0"/>
                <a:ea typeface="MS PGothic" pitchFamily="34" charset="-128"/>
              </a:endParaRPr>
            </a:p>
          </p:txBody>
        </p:sp>
        <p:sp>
          <p:nvSpPr>
            <p:cNvPr id="83995" name="Left Brace 58"/>
            <p:cNvSpPr>
              <a:spLocks/>
            </p:cNvSpPr>
            <p:nvPr/>
          </p:nvSpPr>
          <p:spPr bwMode="auto">
            <a:xfrm rot="-7905735">
              <a:off x="4091880" y="4085337"/>
              <a:ext cx="114105" cy="506321"/>
            </a:xfrm>
            <a:prstGeom prst="leftBrace">
              <a:avLst>
                <a:gd name="adj1" fmla="val 33814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endParaRPr lang="en-US" altLang="en-US" sz="1800" dirty="0">
                <a:latin typeface="Times" pitchFamily="18" charset="0"/>
                <a:ea typeface="MS PGothic" pitchFamily="34" charset="-128"/>
              </a:endParaRPr>
            </a:p>
          </p:txBody>
        </p:sp>
        <p:sp>
          <p:nvSpPr>
            <p:cNvPr id="62" name="Pie 61"/>
            <p:cNvSpPr>
              <a:spLocks noChangeAspect="1"/>
            </p:cNvSpPr>
            <p:nvPr/>
          </p:nvSpPr>
          <p:spPr bwMode="auto">
            <a:xfrm>
              <a:off x="1776641" y="3742774"/>
              <a:ext cx="182566" cy="182563"/>
            </a:xfrm>
            <a:prstGeom prst="pie">
              <a:avLst>
                <a:gd name="adj1" fmla="val 2426391"/>
                <a:gd name="adj2" fmla="val 19316279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latin typeface="Times" charset="0"/>
                <a:cs typeface="+mn-cs"/>
              </a:endParaRPr>
            </a:p>
          </p:txBody>
        </p:sp>
        <p:sp>
          <p:nvSpPr>
            <p:cNvPr id="63" name="Content Placeholder 1"/>
            <p:cNvSpPr txBox="1">
              <a:spLocks/>
            </p:cNvSpPr>
            <p:nvPr/>
          </p:nvSpPr>
          <p:spPr bwMode="auto">
            <a:xfrm>
              <a:off x="4418300" y="5268360"/>
              <a:ext cx="438160" cy="3127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400" b="1" kern="0" dirty="0" smtClean="0">
                  <a:ea typeface="ＭＳ Ｐゴシック" pitchFamily="34" charset="-128"/>
                </a:rPr>
                <a:t>IP</a:t>
              </a:r>
            </a:p>
          </p:txBody>
        </p:sp>
        <p:sp>
          <p:nvSpPr>
            <p:cNvPr id="83998" name="Left Brace 73"/>
            <p:cNvSpPr>
              <a:spLocks/>
            </p:cNvSpPr>
            <p:nvPr/>
          </p:nvSpPr>
          <p:spPr bwMode="auto">
            <a:xfrm rot="7881182">
              <a:off x="4075715" y="2301620"/>
              <a:ext cx="132540" cy="2005280"/>
            </a:xfrm>
            <a:prstGeom prst="leftBrace">
              <a:avLst>
                <a:gd name="adj1" fmla="val 33832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endParaRPr lang="en-US" altLang="en-US" sz="1800" dirty="0">
                <a:latin typeface="Times" pitchFamily="18" charset="0"/>
                <a:ea typeface="MS PGothic" pitchFamily="34" charset="-128"/>
              </a:endParaRPr>
            </a:p>
          </p:txBody>
        </p:sp>
        <p:sp>
          <p:nvSpPr>
            <p:cNvPr id="65" name="Content Placeholder 1"/>
            <p:cNvSpPr txBox="1">
              <a:spLocks/>
            </p:cNvSpPr>
            <p:nvPr/>
          </p:nvSpPr>
          <p:spPr bwMode="auto">
            <a:xfrm rot="2521958">
              <a:off x="3621357" y="2855363"/>
              <a:ext cx="1487521" cy="4571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200" b="1" kern="0" dirty="0" smtClean="0">
                  <a:ea typeface="ＭＳ Ｐゴシック" pitchFamily="34" charset="-128"/>
                </a:rPr>
                <a:t>Tune trombone &amp; Straight FODOs</a:t>
              </a:r>
            </a:p>
          </p:txBody>
        </p:sp>
        <p:sp>
          <p:nvSpPr>
            <p:cNvPr id="33" name="Content Placeholder 1"/>
            <p:cNvSpPr txBox="1">
              <a:spLocks/>
            </p:cNvSpPr>
            <p:nvPr/>
          </p:nvSpPr>
          <p:spPr bwMode="auto">
            <a:xfrm>
              <a:off x="5953447" y="3872949"/>
              <a:ext cx="1447833" cy="3000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600" b="1" i="1" kern="0" dirty="0" smtClean="0">
                  <a:solidFill>
                    <a:srgbClr val="5F5F5F"/>
                  </a:solidFill>
                  <a:ea typeface="ＭＳ Ｐゴシック" pitchFamily="34" charset="-128"/>
                </a:rPr>
                <a:t>Future 2</a:t>
              </a:r>
              <a:r>
                <a:rPr lang="en-US" altLang="en-US" sz="1600" b="1" i="1" kern="0" baseline="30000" dirty="0" smtClean="0">
                  <a:solidFill>
                    <a:srgbClr val="5F5F5F"/>
                  </a:solidFill>
                  <a:ea typeface="ＭＳ Ｐゴシック" pitchFamily="34" charset="-128"/>
                </a:rPr>
                <a:t>nd</a:t>
              </a:r>
              <a:r>
                <a:rPr lang="en-US" altLang="en-US" sz="1600" b="1" i="1" kern="0" dirty="0" smtClean="0">
                  <a:solidFill>
                    <a:srgbClr val="5F5F5F"/>
                  </a:solidFill>
                  <a:ea typeface="ＭＳ Ｐゴシック" pitchFamily="34" charset="-128"/>
                </a:rPr>
                <a:t> IP</a:t>
              </a:r>
            </a:p>
          </p:txBody>
        </p:sp>
        <p:sp>
          <p:nvSpPr>
            <p:cNvPr id="5" name="Down Arrow 4"/>
            <p:cNvSpPr/>
            <p:nvPr/>
          </p:nvSpPr>
          <p:spPr>
            <a:xfrm rot="2989015">
              <a:off x="5688331" y="4006291"/>
              <a:ext cx="169862" cy="668353"/>
            </a:xfrm>
            <a:prstGeom prst="downArrow">
              <a:avLst/>
            </a:prstGeom>
            <a:solidFill>
              <a:srgbClr val="5F5F5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/>
            </a:p>
          </p:txBody>
        </p:sp>
        <p:sp>
          <p:nvSpPr>
            <p:cNvPr id="35" name="Content Placeholder 1"/>
            <p:cNvSpPr txBox="1">
              <a:spLocks/>
            </p:cNvSpPr>
            <p:nvPr/>
          </p:nvSpPr>
          <p:spPr bwMode="auto">
            <a:xfrm rot="2194111">
              <a:off x="2743449" y="2169564"/>
              <a:ext cx="1119213" cy="33178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SzTx/>
                <a:buFontTx/>
                <a:buNone/>
                <a:defRPr/>
              </a:pPr>
              <a:r>
                <a:rPr lang="en-US" altLang="en-US" sz="1300" kern="0" dirty="0" smtClean="0">
                  <a:solidFill>
                    <a:schemeClr val="bg1">
                      <a:lumMod val="50000"/>
                    </a:schemeClr>
                  </a:solidFill>
                  <a:ea typeface="ＭＳ Ｐゴシック" pitchFamily="34" charset="-128"/>
                </a:rPr>
                <a:t>Spin rotator</a:t>
              </a:r>
            </a:p>
          </p:txBody>
        </p:sp>
        <p:sp>
          <p:nvSpPr>
            <p:cNvPr id="84003" name="Left Brace 63"/>
            <p:cNvSpPr>
              <a:spLocks/>
            </p:cNvSpPr>
            <p:nvPr/>
          </p:nvSpPr>
          <p:spPr bwMode="auto">
            <a:xfrm rot="7491457">
              <a:off x="3024612" y="2115501"/>
              <a:ext cx="132540" cy="612648"/>
            </a:xfrm>
            <a:prstGeom prst="leftBrace">
              <a:avLst>
                <a:gd name="adj1" fmla="val 33812"/>
                <a:gd name="adj2" fmla="val 50000"/>
              </a:avLst>
            </a:prstGeom>
            <a:noFill/>
            <a:ln w="12700" algn="ctr">
              <a:solidFill>
                <a:srgbClr val="5F5F5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endParaRPr lang="en-US" altLang="en-US" sz="1800" dirty="0">
                <a:latin typeface="Times" pitchFamily="18" charset="0"/>
                <a:ea typeface="MS PGothic" pitchFamily="34" charset="-128"/>
              </a:endParaRPr>
            </a:p>
          </p:txBody>
        </p:sp>
        <p:sp>
          <p:nvSpPr>
            <p:cNvPr id="38" name="Content Placeholder 1"/>
            <p:cNvSpPr txBox="1">
              <a:spLocks/>
            </p:cNvSpPr>
            <p:nvPr/>
          </p:nvSpPr>
          <p:spPr bwMode="auto">
            <a:xfrm rot="2050658">
              <a:off x="5466074" y="5184222"/>
              <a:ext cx="1100162" cy="3159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150000"/>
                <a:buFontTx/>
                <a:buBlip>
                  <a:blip r:embed="rId4"/>
                </a:buBlip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Tx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buSzTx/>
                <a:buFontTx/>
                <a:buNone/>
                <a:defRPr/>
              </a:pPr>
              <a:r>
                <a:rPr lang="en-US" altLang="en-US" sz="1300" kern="0" dirty="0" smtClean="0">
                  <a:solidFill>
                    <a:schemeClr val="bg1">
                      <a:lumMod val="50000"/>
                    </a:schemeClr>
                  </a:solidFill>
                  <a:ea typeface="ＭＳ Ｐゴシック" pitchFamily="34" charset="-128"/>
                </a:rPr>
                <a:t>Spin rotator</a:t>
              </a:r>
            </a:p>
          </p:txBody>
        </p:sp>
        <p:sp>
          <p:nvSpPr>
            <p:cNvPr id="84005" name="Left Brace 63"/>
            <p:cNvSpPr>
              <a:spLocks/>
            </p:cNvSpPr>
            <p:nvPr/>
          </p:nvSpPr>
          <p:spPr bwMode="auto">
            <a:xfrm rot="-3376377">
              <a:off x="6026165" y="4917299"/>
              <a:ext cx="132540" cy="612648"/>
            </a:xfrm>
            <a:prstGeom prst="leftBrace">
              <a:avLst>
                <a:gd name="adj1" fmla="val 33812"/>
                <a:gd name="adj2" fmla="val 50000"/>
              </a:avLst>
            </a:prstGeom>
            <a:noFill/>
            <a:ln w="12700" algn="ctr">
              <a:solidFill>
                <a:srgbClr val="5F5F5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endParaRPr lang="en-US" altLang="en-US" sz="1800" dirty="0">
                <a:latin typeface="Times" pitchFamily="18" charset="0"/>
                <a:ea typeface="MS PGothic" pitchFamily="34" charset="-128"/>
              </a:endParaRPr>
            </a:p>
          </p:txBody>
        </p:sp>
      </p:grpSp>
      <p:sp>
        <p:nvSpPr>
          <p:cNvPr id="66" name="Content Placeholder 2"/>
          <p:cNvSpPr txBox="1">
            <a:spLocks/>
          </p:cNvSpPr>
          <p:nvPr/>
        </p:nvSpPr>
        <p:spPr bwMode="auto">
          <a:xfrm>
            <a:off x="2109788" y="1703388"/>
            <a:ext cx="4872037" cy="420687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SzPct val="85000"/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 fontAlgn="auto">
              <a:spcAft>
                <a:spcPts val="0"/>
              </a:spcAft>
              <a:buSzPct val="85000"/>
              <a:buFont typeface="Arial"/>
              <a:buNone/>
              <a:defRPr/>
            </a:pPr>
            <a:r>
              <a:rPr lang="en-US" altLang="en-US" sz="1600" kern="0" dirty="0" smtClean="0">
                <a:latin typeface="Arial" charset="0"/>
                <a:ea typeface="ＭＳ Ｐゴシック" pitchFamily="34" charset="-128"/>
                <a:cs typeface="Arial" charset="0"/>
              </a:rPr>
              <a:t>Electron collider ring w/ major machine components</a:t>
            </a:r>
          </a:p>
        </p:txBody>
      </p:sp>
    </p:spTree>
    <p:extLst>
      <p:ext uri="{BB962C8B-B14F-4D97-AF65-F5344CB8AC3E}">
        <p14:creationId xmlns:p14="http://schemas.microsoft.com/office/powerpoint/2010/main" val="396770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Content Placeholder 1"/>
          <p:cNvSpPr>
            <a:spLocks noGrp="1"/>
          </p:cNvSpPr>
          <p:nvPr>
            <p:ph idx="4294967295"/>
          </p:nvPr>
        </p:nvSpPr>
        <p:spPr>
          <a:xfrm>
            <a:off x="152400" y="806450"/>
            <a:ext cx="8839200" cy="5486400"/>
          </a:xfrm>
        </p:spPr>
        <p:txBody>
          <a:bodyPr/>
          <a:lstStyle/>
          <a:p>
            <a:pPr>
              <a:buFont typeface="Arial" charset="0"/>
              <a:buBlip>
                <a:blip r:embed="rId2"/>
              </a:buBlip>
            </a:pPr>
            <a:r>
              <a:rPr lang="en-US" altLang="en-US" dirty="0" smtClean="0">
                <a:latin typeface="Arial" charset="0"/>
                <a:cs typeface="Arial" charset="0"/>
              </a:rPr>
              <a:t>Figure-8 ring with a circumference of 2153.9 m</a:t>
            </a:r>
          </a:p>
          <a:p>
            <a:pPr>
              <a:spcBef>
                <a:spcPct val="0"/>
              </a:spcBef>
              <a:buFont typeface="Arial" charset="0"/>
              <a:buBlip>
                <a:blip r:embed="rId2"/>
              </a:buBlip>
            </a:pPr>
            <a:r>
              <a:rPr lang="en-US" altLang="en-US" dirty="0" smtClean="0">
                <a:latin typeface="Arial" charset="0"/>
                <a:cs typeface="Arial" charset="0"/>
              </a:rPr>
              <a:t>Two 261.7</a:t>
            </a:r>
            <a:r>
              <a:rPr lang="en-US" altLang="en-US" dirty="0" smtClean="0">
                <a:latin typeface="Arial" charset="0"/>
                <a:cs typeface="Arial" charset="0"/>
                <a:sym typeface="Symbol" pitchFamily="18" charset="2"/>
              </a:rPr>
              <a:t> arcs connected by two straights crossing at </a:t>
            </a:r>
            <a:r>
              <a:rPr lang="en-US" altLang="en-US" dirty="0" smtClean="0">
                <a:latin typeface="Arial" charset="0"/>
                <a:cs typeface="Arial" charset="0"/>
              </a:rPr>
              <a:t>81.7</a:t>
            </a:r>
            <a:r>
              <a:rPr lang="en-US" altLang="en-US" dirty="0" smtClean="0">
                <a:latin typeface="Arial" charset="0"/>
                <a:cs typeface="Arial" charset="0"/>
                <a:sym typeface="Symbol" pitchFamily="18" charset="2"/>
              </a:rPr>
              <a:t></a:t>
            </a:r>
          </a:p>
        </p:txBody>
      </p:sp>
      <p:sp>
        <p:nvSpPr>
          <p:cNvPr id="93187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600" b="1" dirty="0" smtClean="0">
                <a:latin typeface="Arial" charset="0"/>
                <a:cs typeface="Arial" charset="0"/>
              </a:rPr>
              <a:t>Ion Collider Ring Layout</a:t>
            </a:r>
          </a:p>
        </p:txBody>
      </p:sp>
      <p:pic>
        <p:nvPicPr>
          <p:cNvPr id="93188" name="Picture 4" descr="ion_ring_v15c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1955800"/>
            <a:ext cx="8226425" cy="342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189" name="Line 4"/>
          <p:cNvSpPr>
            <a:spLocks noChangeShapeType="1"/>
          </p:cNvSpPr>
          <p:nvPr/>
        </p:nvSpPr>
        <p:spPr bwMode="auto">
          <a:xfrm rot="10800000" flipH="1" flipV="1">
            <a:off x="3744913" y="4403725"/>
            <a:ext cx="739775" cy="542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3190" name="AutoShape 6"/>
          <p:cNvSpPr>
            <a:spLocks/>
          </p:cNvSpPr>
          <p:nvPr/>
        </p:nvSpPr>
        <p:spPr bwMode="auto">
          <a:xfrm rot="7380000">
            <a:off x="5866606" y="4709319"/>
            <a:ext cx="142875" cy="560388"/>
          </a:xfrm>
          <a:prstGeom prst="rightBrace">
            <a:avLst>
              <a:gd name="adj1" fmla="val 32685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191" name="AutoShape 7"/>
          <p:cNvSpPr>
            <a:spLocks/>
          </p:cNvSpPr>
          <p:nvPr/>
        </p:nvSpPr>
        <p:spPr bwMode="auto">
          <a:xfrm rot="25500000">
            <a:off x="2765425" y="4813300"/>
            <a:ext cx="142875" cy="695325"/>
          </a:xfrm>
          <a:prstGeom prst="rightBrace">
            <a:avLst>
              <a:gd name="adj1" fmla="val 4055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192" name="AutoShape 8"/>
          <p:cNvSpPr>
            <a:spLocks/>
          </p:cNvSpPr>
          <p:nvPr/>
        </p:nvSpPr>
        <p:spPr bwMode="auto">
          <a:xfrm rot="-50693467">
            <a:off x="5912644" y="2094706"/>
            <a:ext cx="117475" cy="455613"/>
          </a:xfrm>
          <a:prstGeom prst="rightBrace">
            <a:avLst>
              <a:gd name="adj1" fmla="val 3232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193" name="AutoShape 9"/>
          <p:cNvSpPr>
            <a:spLocks/>
          </p:cNvSpPr>
          <p:nvPr/>
        </p:nvSpPr>
        <p:spPr bwMode="auto">
          <a:xfrm rot="18300000">
            <a:off x="3148806" y="2072482"/>
            <a:ext cx="117475" cy="566738"/>
          </a:xfrm>
          <a:prstGeom prst="rightBrace">
            <a:avLst>
              <a:gd name="adj1" fmla="val 4020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194" name="AutoShape 10"/>
          <p:cNvSpPr>
            <a:spLocks/>
          </p:cNvSpPr>
          <p:nvPr/>
        </p:nvSpPr>
        <p:spPr bwMode="auto">
          <a:xfrm rot="-7771906">
            <a:off x="3717131" y="3971132"/>
            <a:ext cx="117475" cy="417512"/>
          </a:xfrm>
          <a:prstGeom prst="rightBrace">
            <a:avLst>
              <a:gd name="adj1" fmla="val 2961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195" name="AutoShape 11"/>
          <p:cNvSpPr>
            <a:spLocks/>
          </p:cNvSpPr>
          <p:nvPr/>
        </p:nvSpPr>
        <p:spPr bwMode="auto">
          <a:xfrm rot="2985116">
            <a:off x="4177506" y="3990182"/>
            <a:ext cx="117475" cy="315912"/>
          </a:xfrm>
          <a:prstGeom prst="rightBrace">
            <a:avLst>
              <a:gd name="adj1" fmla="val 2241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196" name="AutoShape 12"/>
          <p:cNvSpPr>
            <a:spLocks/>
          </p:cNvSpPr>
          <p:nvPr/>
        </p:nvSpPr>
        <p:spPr bwMode="auto">
          <a:xfrm rot="18660000">
            <a:off x="3973512" y="2651126"/>
            <a:ext cx="117475" cy="70485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197" name="AutoShape 13"/>
          <p:cNvSpPr>
            <a:spLocks/>
          </p:cNvSpPr>
          <p:nvPr/>
        </p:nvSpPr>
        <p:spPr bwMode="auto">
          <a:xfrm rot="2952143">
            <a:off x="5548312" y="2503488"/>
            <a:ext cx="117475" cy="901700"/>
          </a:xfrm>
          <a:prstGeom prst="rightBrace">
            <a:avLst>
              <a:gd name="adj1" fmla="val 6396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198" name="AutoShape 14"/>
          <p:cNvSpPr>
            <a:spLocks/>
          </p:cNvSpPr>
          <p:nvPr/>
        </p:nvSpPr>
        <p:spPr bwMode="auto">
          <a:xfrm rot="3180000">
            <a:off x="3390106" y="4418807"/>
            <a:ext cx="117475" cy="709612"/>
          </a:xfrm>
          <a:prstGeom prst="rightBrace">
            <a:avLst>
              <a:gd name="adj1" fmla="val 50338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199" name="AutoShape 15"/>
          <p:cNvSpPr>
            <a:spLocks/>
          </p:cNvSpPr>
          <p:nvPr/>
        </p:nvSpPr>
        <p:spPr bwMode="auto">
          <a:xfrm rot="13749636">
            <a:off x="4773613" y="2957513"/>
            <a:ext cx="117475" cy="663575"/>
          </a:xfrm>
          <a:prstGeom prst="rightBrace">
            <a:avLst>
              <a:gd name="adj1" fmla="val 47072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 rot="32400000">
            <a:off x="7013575" y="3598863"/>
            <a:ext cx="0" cy="182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 rot="32400000">
            <a:off x="6919913" y="3690938"/>
            <a:ext cx="1825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 rot="10800000" flipV="1">
            <a:off x="5824538" y="3690938"/>
            <a:ext cx="1187450" cy="985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3203" name="Line 19"/>
          <p:cNvSpPr>
            <a:spLocks noChangeShapeType="1"/>
          </p:cNvSpPr>
          <p:nvPr/>
        </p:nvSpPr>
        <p:spPr bwMode="auto">
          <a:xfrm rot="32400000">
            <a:off x="5983288" y="2670175"/>
            <a:ext cx="1031875" cy="1020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3204" name="Line 20"/>
          <p:cNvSpPr>
            <a:spLocks noChangeShapeType="1"/>
          </p:cNvSpPr>
          <p:nvPr/>
        </p:nvSpPr>
        <p:spPr bwMode="auto">
          <a:xfrm rot="7500000" flipH="1" flipV="1">
            <a:off x="7121525" y="3024188"/>
            <a:ext cx="1165225" cy="863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3205" name="Text Box 16"/>
          <p:cNvSpPr txBox="1">
            <a:spLocks noChangeArrowheads="1"/>
          </p:cNvSpPr>
          <p:nvPr/>
        </p:nvSpPr>
        <p:spPr bwMode="auto">
          <a:xfrm rot="20520000">
            <a:off x="7172325" y="3444875"/>
            <a:ext cx="1154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R = 155.5 m</a:t>
            </a:r>
          </a:p>
        </p:txBody>
      </p:sp>
      <p:sp>
        <p:nvSpPr>
          <p:cNvPr id="93206" name="TextBox 1"/>
          <p:cNvSpPr txBox="1">
            <a:spLocks noChangeArrowheads="1"/>
          </p:cNvSpPr>
          <p:nvPr/>
        </p:nvSpPr>
        <p:spPr bwMode="auto">
          <a:xfrm>
            <a:off x="6764338" y="264795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>
              <a:spcBef>
                <a:spcPct val="0"/>
              </a:spcBef>
              <a:buSzPct val="70000"/>
              <a:buFont typeface="Arial" charset="0"/>
              <a:buNone/>
            </a:pPr>
            <a:r>
              <a:rPr lang="en-US" altLang="en-US" sz="1400" dirty="0"/>
              <a:t>Arc, 261.7</a:t>
            </a:r>
            <a:r>
              <a:rPr lang="en-US" altLang="en-US" sz="1400" dirty="0">
                <a:sym typeface="Symbol" pitchFamily="18" charset="2"/>
              </a:rPr>
              <a:t></a:t>
            </a:r>
          </a:p>
        </p:txBody>
      </p:sp>
      <p:sp>
        <p:nvSpPr>
          <p:cNvPr id="93207" name="Text Box 6"/>
          <p:cNvSpPr txBox="1">
            <a:spLocks noChangeArrowheads="1"/>
          </p:cNvSpPr>
          <p:nvPr/>
        </p:nvSpPr>
        <p:spPr bwMode="auto">
          <a:xfrm>
            <a:off x="4533900" y="4883150"/>
            <a:ext cx="30321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600" dirty="0"/>
              <a:t>IP</a:t>
            </a:r>
          </a:p>
        </p:txBody>
      </p:sp>
      <p:sp>
        <p:nvSpPr>
          <p:cNvPr id="93208" name="Text Box 6"/>
          <p:cNvSpPr txBox="1">
            <a:spLocks noChangeArrowheads="1"/>
          </p:cNvSpPr>
          <p:nvPr/>
        </p:nvSpPr>
        <p:spPr bwMode="auto">
          <a:xfrm rot="1980000">
            <a:off x="5078413" y="5003800"/>
            <a:ext cx="13811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disp. supp./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geom. match #3</a:t>
            </a:r>
          </a:p>
        </p:txBody>
      </p:sp>
      <p:sp>
        <p:nvSpPr>
          <p:cNvPr id="93209" name="Text Box 6"/>
          <p:cNvSpPr txBox="1">
            <a:spLocks noChangeArrowheads="1"/>
          </p:cNvSpPr>
          <p:nvPr/>
        </p:nvSpPr>
        <p:spPr bwMode="auto">
          <a:xfrm rot="20100000">
            <a:off x="1890713" y="5376863"/>
            <a:ext cx="13811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disp. supp./</a:t>
            </a:r>
          </a:p>
          <a:p>
            <a:pPr algn="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geom. match #1</a:t>
            </a:r>
          </a:p>
        </p:txBody>
      </p:sp>
      <p:sp>
        <p:nvSpPr>
          <p:cNvPr id="93210" name="Text Box 6"/>
          <p:cNvSpPr txBox="1">
            <a:spLocks noChangeArrowheads="1"/>
          </p:cNvSpPr>
          <p:nvPr/>
        </p:nvSpPr>
        <p:spPr bwMode="auto">
          <a:xfrm rot="19500000">
            <a:off x="5092700" y="1801813"/>
            <a:ext cx="13811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disp. supp./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geom. match #2</a:t>
            </a:r>
          </a:p>
        </p:txBody>
      </p:sp>
      <p:sp>
        <p:nvSpPr>
          <p:cNvPr id="93211" name="Text Box 6"/>
          <p:cNvSpPr txBox="1">
            <a:spLocks noChangeArrowheads="1"/>
          </p:cNvSpPr>
          <p:nvPr/>
        </p:nvSpPr>
        <p:spPr bwMode="auto">
          <a:xfrm rot="2100000">
            <a:off x="2579688" y="1778000"/>
            <a:ext cx="13811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disp. supp./</a:t>
            </a:r>
          </a:p>
          <a:p>
            <a:pPr algn="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geom. match #3</a:t>
            </a:r>
          </a:p>
        </p:txBody>
      </p:sp>
      <p:sp>
        <p:nvSpPr>
          <p:cNvPr id="93212" name="Text Box 6"/>
          <p:cNvSpPr txBox="1">
            <a:spLocks noChangeArrowheads="1"/>
          </p:cNvSpPr>
          <p:nvPr/>
        </p:nvSpPr>
        <p:spPr bwMode="auto">
          <a:xfrm rot="19200000">
            <a:off x="3089275" y="3986213"/>
            <a:ext cx="8890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det. elem.</a:t>
            </a:r>
          </a:p>
        </p:txBody>
      </p:sp>
      <p:sp>
        <p:nvSpPr>
          <p:cNvPr id="93213" name="Text Box 6"/>
          <p:cNvSpPr txBox="1">
            <a:spLocks noChangeArrowheads="1"/>
          </p:cNvSpPr>
          <p:nvPr/>
        </p:nvSpPr>
        <p:spPr bwMode="auto">
          <a:xfrm rot="19200000">
            <a:off x="3883025" y="4162425"/>
            <a:ext cx="9683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disp. supp.</a:t>
            </a:r>
          </a:p>
        </p:txBody>
      </p:sp>
      <p:sp>
        <p:nvSpPr>
          <p:cNvPr id="93214" name="Text Box 6"/>
          <p:cNvSpPr txBox="1">
            <a:spLocks noChangeArrowheads="1"/>
          </p:cNvSpPr>
          <p:nvPr/>
        </p:nvSpPr>
        <p:spPr bwMode="auto">
          <a:xfrm rot="2460000">
            <a:off x="3908425" y="2522538"/>
            <a:ext cx="6667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norm.+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SRF</a:t>
            </a:r>
          </a:p>
        </p:txBody>
      </p:sp>
      <p:sp>
        <p:nvSpPr>
          <p:cNvPr id="93215" name="Text Box 6"/>
          <p:cNvSpPr txBox="1">
            <a:spLocks noChangeArrowheads="1"/>
          </p:cNvSpPr>
          <p:nvPr/>
        </p:nvSpPr>
        <p:spPr bwMode="auto">
          <a:xfrm rot="19140000">
            <a:off x="5519738" y="2914650"/>
            <a:ext cx="715962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tune 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 err="1"/>
              <a:t>tromb</a:t>
            </a:r>
            <a:r>
              <a:rPr lang="en-US" altLang="en-US" sz="1400" dirty="0"/>
              <a:t>.+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 dirty="0"/>
              <a:t>match</a:t>
            </a:r>
          </a:p>
        </p:txBody>
      </p:sp>
      <p:sp>
        <p:nvSpPr>
          <p:cNvPr id="93216" name="Text Box 6"/>
          <p:cNvSpPr txBox="1">
            <a:spLocks noChangeArrowheads="1"/>
          </p:cNvSpPr>
          <p:nvPr/>
        </p:nvSpPr>
        <p:spPr bwMode="auto">
          <a:xfrm rot="19380000">
            <a:off x="3141663" y="4781550"/>
            <a:ext cx="9874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/>
              <a:t>beam exp./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/>
              <a:t>match</a:t>
            </a:r>
          </a:p>
        </p:txBody>
      </p:sp>
      <p:sp>
        <p:nvSpPr>
          <p:cNvPr id="93217" name="Text Box 6"/>
          <p:cNvSpPr txBox="1">
            <a:spLocks noChangeArrowheads="1"/>
          </p:cNvSpPr>
          <p:nvPr/>
        </p:nvSpPr>
        <p:spPr bwMode="auto">
          <a:xfrm rot="19146209">
            <a:off x="4227513" y="2984500"/>
            <a:ext cx="909637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/>
              <a:t>elec. cool.</a:t>
            </a:r>
          </a:p>
        </p:txBody>
      </p:sp>
      <p:sp>
        <p:nvSpPr>
          <p:cNvPr id="93218" name="Line 12"/>
          <p:cNvSpPr>
            <a:spLocks noChangeShapeType="1"/>
          </p:cNvSpPr>
          <p:nvPr/>
        </p:nvSpPr>
        <p:spPr bwMode="auto">
          <a:xfrm rot="10800000" flipV="1">
            <a:off x="1879600" y="4999038"/>
            <a:ext cx="6096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19" name="Text Box 13"/>
          <p:cNvSpPr txBox="1">
            <a:spLocks noChangeArrowheads="1"/>
          </p:cNvSpPr>
          <p:nvPr/>
        </p:nvSpPr>
        <p:spPr bwMode="auto">
          <a:xfrm>
            <a:off x="1885950" y="4618038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>
              <a:spcBef>
                <a:spcPct val="0"/>
              </a:spcBef>
              <a:buFont typeface="Arial" charset="0"/>
              <a:buNone/>
            </a:pPr>
            <a:r>
              <a:rPr lang="en-US" altLang="en-US" sz="1600">
                <a:solidFill>
                  <a:srgbClr val="0000FF"/>
                </a:solidFill>
              </a:rPr>
              <a:t>ions</a:t>
            </a:r>
          </a:p>
        </p:txBody>
      </p:sp>
      <p:sp>
        <p:nvSpPr>
          <p:cNvPr id="93220" name="Arc 36"/>
          <p:cNvSpPr>
            <a:spLocks/>
          </p:cNvSpPr>
          <p:nvPr/>
        </p:nvSpPr>
        <p:spPr bwMode="auto">
          <a:xfrm rot="18853960" flipH="1">
            <a:off x="4214813" y="3573462"/>
            <a:ext cx="217488" cy="207963"/>
          </a:xfrm>
          <a:custGeom>
            <a:avLst/>
            <a:gdLst>
              <a:gd name="G0" fmla="+- 503 0 0"/>
              <a:gd name="G1" fmla="+- 21600 0 0"/>
              <a:gd name="G2" fmla="+- 21600 0 0"/>
              <a:gd name="T0" fmla="*/ 0 w 22103"/>
              <a:gd name="T1" fmla="*/ 6 h 22266"/>
              <a:gd name="T2" fmla="*/ 22093 w 22103"/>
              <a:gd name="T3" fmla="*/ 22266 h 22266"/>
              <a:gd name="T4" fmla="*/ 503 w 22103"/>
              <a:gd name="T5" fmla="*/ 21600 h 22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03" h="22266" fill="none" extrusionOk="0">
                <a:moveTo>
                  <a:pt x="-1" y="5"/>
                </a:moveTo>
                <a:cubicBezTo>
                  <a:pt x="167" y="1"/>
                  <a:pt x="335" y="-1"/>
                  <a:pt x="503" y="0"/>
                </a:cubicBezTo>
                <a:cubicBezTo>
                  <a:pt x="12432" y="0"/>
                  <a:pt x="22103" y="9670"/>
                  <a:pt x="22103" y="21600"/>
                </a:cubicBezTo>
                <a:cubicBezTo>
                  <a:pt x="22103" y="21822"/>
                  <a:pt x="22099" y="22044"/>
                  <a:pt x="22092" y="22265"/>
                </a:cubicBezTo>
              </a:path>
              <a:path w="22103" h="22266" stroke="0" extrusionOk="0">
                <a:moveTo>
                  <a:pt x="-1" y="5"/>
                </a:moveTo>
                <a:cubicBezTo>
                  <a:pt x="167" y="1"/>
                  <a:pt x="335" y="-1"/>
                  <a:pt x="503" y="0"/>
                </a:cubicBezTo>
                <a:cubicBezTo>
                  <a:pt x="12432" y="0"/>
                  <a:pt x="22103" y="9670"/>
                  <a:pt x="22103" y="21600"/>
                </a:cubicBezTo>
                <a:cubicBezTo>
                  <a:pt x="22103" y="21822"/>
                  <a:pt x="22099" y="22044"/>
                  <a:pt x="22092" y="22265"/>
                </a:cubicBezTo>
                <a:lnTo>
                  <a:pt x="503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1" name="TextBox 1"/>
          <p:cNvSpPr txBox="1">
            <a:spLocks noChangeArrowheads="1"/>
          </p:cNvSpPr>
          <p:nvPr/>
        </p:nvSpPr>
        <p:spPr bwMode="auto">
          <a:xfrm>
            <a:off x="3452813" y="353377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>
              <a:spcBef>
                <a:spcPct val="0"/>
              </a:spcBef>
              <a:buSzPct val="70000"/>
              <a:buFont typeface="Arial" charset="0"/>
              <a:buNone/>
            </a:pPr>
            <a:r>
              <a:rPr lang="en-US" altLang="en-US" sz="1400"/>
              <a:t>81.7</a:t>
            </a:r>
            <a:r>
              <a:rPr lang="en-US" altLang="en-US" sz="1400">
                <a:sym typeface="Symbol" pitchFamily="18" charset="2"/>
              </a:rPr>
              <a:t></a:t>
            </a:r>
          </a:p>
        </p:txBody>
      </p:sp>
      <p:sp>
        <p:nvSpPr>
          <p:cNvPr id="93222" name="Line 4"/>
          <p:cNvSpPr>
            <a:spLocks noChangeShapeType="1"/>
          </p:cNvSpPr>
          <p:nvPr/>
        </p:nvSpPr>
        <p:spPr bwMode="auto">
          <a:xfrm rot="10800000" flipH="1">
            <a:off x="5449888" y="4089400"/>
            <a:ext cx="207962" cy="323850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23" name="Text Box 6"/>
          <p:cNvSpPr txBox="1">
            <a:spLocks noChangeArrowheads="1"/>
          </p:cNvSpPr>
          <p:nvPr/>
        </p:nvSpPr>
        <p:spPr bwMode="auto">
          <a:xfrm>
            <a:off x="5183188" y="3784600"/>
            <a:ext cx="12065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600">
                <a:solidFill>
                  <a:srgbClr val="5F5F5F"/>
                </a:solidFill>
              </a:rPr>
              <a:t>future 2</a:t>
            </a:r>
            <a:r>
              <a:rPr lang="en-US" altLang="en-US" sz="1600" baseline="30000">
                <a:solidFill>
                  <a:srgbClr val="5F5F5F"/>
                </a:solidFill>
              </a:rPr>
              <a:t>nd</a:t>
            </a:r>
            <a:r>
              <a:rPr lang="en-US" altLang="en-US" sz="1600">
                <a:solidFill>
                  <a:srgbClr val="5F5F5F"/>
                </a:solidFill>
              </a:rPr>
              <a:t> IP</a:t>
            </a:r>
          </a:p>
        </p:txBody>
      </p:sp>
      <p:sp>
        <p:nvSpPr>
          <p:cNvPr id="93224" name="Line 4"/>
          <p:cNvSpPr>
            <a:spLocks noChangeShapeType="1"/>
          </p:cNvSpPr>
          <p:nvPr/>
        </p:nvSpPr>
        <p:spPr bwMode="auto">
          <a:xfrm rot="10800000">
            <a:off x="2698750" y="4238625"/>
            <a:ext cx="709613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25" name="Text Box 6"/>
          <p:cNvSpPr txBox="1">
            <a:spLocks noChangeArrowheads="1"/>
          </p:cNvSpPr>
          <p:nvPr/>
        </p:nvSpPr>
        <p:spPr bwMode="auto">
          <a:xfrm>
            <a:off x="2152650" y="3962400"/>
            <a:ext cx="1017588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861" tIns="27431" rIns="54861" bIns="27431">
            <a:spAutoFit/>
          </a:bodyPr>
          <a:lstStyle>
            <a:lvl1pPr defTabSz="547688">
              <a:spcBef>
                <a:spcPct val="20000"/>
              </a:spcBef>
              <a:buFont typeface="Arial" charset="0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44500" indent="-171450" defTabSz="547688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85800" indent="-138113" defTabSz="547688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8850" indent="-134938" defTabSz="547688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33488" indent="-134938" defTabSz="547688">
              <a:spcBef>
                <a:spcPct val="20000"/>
              </a:spcBef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6906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1478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050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062288" indent="-134938" defTabSz="5476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1400"/>
              <a:t>Polarimeter</a:t>
            </a:r>
          </a:p>
        </p:txBody>
      </p:sp>
    </p:spTree>
    <p:extLst>
      <p:ext uri="{BB962C8B-B14F-4D97-AF65-F5344CB8AC3E}">
        <p14:creationId xmlns:p14="http://schemas.microsoft.com/office/powerpoint/2010/main" val="136276373"/>
      </p:ext>
    </p:extLst>
  </p:cSld>
  <p:clrMapOvr>
    <a:masterClrMapping/>
  </p:clrMapOvr>
</p:sld>
</file>

<file path=ppt/theme/theme1.xml><?xml version="1.0" encoding="utf-8"?>
<a:theme xmlns:a="http://schemas.openxmlformats.org/drawingml/2006/main" name="JLab_PowerPoint1">
  <a:themeElements>
    <a:clrScheme name="JLab_PowerPoint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1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JLab_PowerPoin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jlab_templet_1</Template>
  <TotalTime>34675</TotalTime>
  <Words>357</Words>
  <Application>Microsoft Office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JLab_PowerPoint1</vt:lpstr>
      <vt:lpstr>An Alternative Ion  Complex  Agenda /some preliminary estimations/</vt:lpstr>
      <vt:lpstr>Basic bodies</vt:lpstr>
      <vt:lpstr>Small Booster</vt:lpstr>
      <vt:lpstr> e-Collider Ring used as Large Booster    </vt:lpstr>
      <vt:lpstr>Injection to ICR</vt:lpstr>
      <vt:lpstr>Electron Collider Ring Layout</vt:lpstr>
      <vt:lpstr>Ion Collider Ring Layout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yzhang</dc:creator>
  <cp:lastModifiedBy>Yaroslav Derbenev</cp:lastModifiedBy>
  <cp:revision>842</cp:revision>
  <dcterms:created xsi:type="dcterms:W3CDTF">2007-06-12T14:12:29Z</dcterms:created>
  <dcterms:modified xsi:type="dcterms:W3CDTF">2016-04-07T18:32:50Z</dcterms:modified>
</cp:coreProperties>
</file>