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73" r:id="rId5"/>
    <p:sldId id="274" r:id="rId6"/>
    <p:sldId id="275" r:id="rId7"/>
    <p:sldId id="259" r:id="rId8"/>
    <p:sldId id="260" r:id="rId9"/>
    <p:sldId id="261" r:id="rId10"/>
    <p:sldId id="263" r:id="rId11"/>
    <p:sldId id="276" r:id="rId12"/>
    <p:sldId id="264" r:id="rId13"/>
    <p:sldId id="265" r:id="rId14"/>
    <p:sldId id="268" r:id="rId15"/>
    <p:sldId id="270" r:id="rId16"/>
    <p:sldId id="271" r:id="rId17"/>
    <p:sldId id="272" r:id="rId18"/>
    <p:sldId id="269" r:id="rId19"/>
    <p:sldId id="291" r:id="rId20"/>
    <p:sldId id="292" r:id="rId21"/>
    <p:sldId id="293" r:id="rId22"/>
    <p:sldId id="294" r:id="rId23"/>
    <p:sldId id="290" r:id="rId24"/>
    <p:sldId id="281" r:id="rId25"/>
    <p:sldId id="282" r:id="rId26"/>
    <p:sldId id="283" r:id="rId27"/>
    <p:sldId id="284" r:id="rId28"/>
    <p:sldId id="286" r:id="rId29"/>
    <p:sldId id="287" r:id="rId30"/>
    <p:sldId id="288" r:id="rId31"/>
    <p:sldId id="289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25" autoAdjust="0"/>
  </p:normalViewPr>
  <p:slideViewPr>
    <p:cSldViewPr snapToGrid="0" snapToObjects="1">
      <p:cViewPr varScale="1">
        <p:scale>
          <a:sx n="66" d="100"/>
          <a:sy n="66" d="100"/>
        </p:scale>
        <p:origin x="-196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8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4" Type="http://schemas.openxmlformats.org/officeDocument/2006/relationships/image" Target="../media/image64.emf"/><Relationship Id="rId5" Type="http://schemas.openxmlformats.org/officeDocument/2006/relationships/image" Target="../media/image65.emf"/><Relationship Id="rId6" Type="http://schemas.openxmlformats.org/officeDocument/2006/relationships/image" Target="../media/image66.emf"/><Relationship Id="rId7" Type="http://schemas.openxmlformats.org/officeDocument/2006/relationships/image" Target="../media/image67.emf"/><Relationship Id="rId8" Type="http://schemas.openxmlformats.org/officeDocument/2006/relationships/image" Target="../media/image68.emf"/><Relationship Id="rId9" Type="http://schemas.openxmlformats.org/officeDocument/2006/relationships/image" Target="../media/image69.emf"/><Relationship Id="rId10" Type="http://schemas.openxmlformats.org/officeDocument/2006/relationships/image" Target="../media/image70.emf"/><Relationship Id="rId1" Type="http://schemas.openxmlformats.org/officeDocument/2006/relationships/image" Target="../media/image63.emf"/><Relationship Id="rId2" Type="http://schemas.openxmlformats.org/officeDocument/2006/relationships/image" Target="../media/image60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4" Type="http://schemas.openxmlformats.org/officeDocument/2006/relationships/image" Target="../media/image54.emf"/><Relationship Id="rId5" Type="http://schemas.openxmlformats.org/officeDocument/2006/relationships/image" Target="../media/image51.emf"/><Relationship Id="rId6" Type="http://schemas.openxmlformats.org/officeDocument/2006/relationships/image" Target="../media/image52.emf"/><Relationship Id="rId7" Type="http://schemas.openxmlformats.org/officeDocument/2006/relationships/image" Target="../media/image53.emf"/><Relationship Id="rId8" Type="http://schemas.openxmlformats.org/officeDocument/2006/relationships/image" Target="../media/image55.emf"/><Relationship Id="rId1" Type="http://schemas.openxmlformats.org/officeDocument/2006/relationships/image" Target="../media/image71.emf"/><Relationship Id="rId2" Type="http://schemas.openxmlformats.org/officeDocument/2006/relationships/image" Target="../media/image60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4" Type="http://schemas.openxmlformats.org/officeDocument/2006/relationships/image" Target="../media/image51.emf"/><Relationship Id="rId5" Type="http://schemas.openxmlformats.org/officeDocument/2006/relationships/image" Target="../media/image52.emf"/><Relationship Id="rId6" Type="http://schemas.openxmlformats.org/officeDocument/2006/relationships/image" Target="../media/image53.emf"/><Relationship Id="rId7" Type="http://schemas.openxmlformats.org/officeDocument/2006/relationships/image" Target="../media/image55.emf"/><Relationship Id="rId8" Type="http://schemas.openxmlformats.org/officeDocument/2006/relationships/image" Target="../media/image69.emf"/><Relationship Id="rId1" Type="http://schemas.openxmlformats.org/officeDocument/2006/relationships/image" Target="../media/image54.emf"/><Relationship Id="rId2" Type="http://schemas.openxmlformats.org/officeDocument/2006/relationships/image" Target="../media/image6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5" Type="http://schemas.openxmlformats.org/officeDocument/2006/relationships/image" Target="../media/image23.emf"/><Relationship Id="rId6" Type="http://schemas.openxmlformats.org/officeDocument/2006/relationships/image" Target="../media/image24.emf"/><Relationship Id="rId1" Type="http://schemas.openxmlformats.org/officeDocument/2006/relationships/image" Target="../media/image19.emf"/><Relationship Id="rId2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Relationship Id="rId2" Type="http://schemas.openxmlformats.org/officeDocument/2006/relationships/image" Target="../media/image30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image" Target="../media/image38.emf"/><Relationship Id="rId1" Type="http://schemas.openxmlformats.org/officeDocument/2006/relationships/image" Target="../media/image35.emf"/><Relationship Id="rId2" Type="http://schemas.openxmlformats.org/officeDocument/2006/relationships/image" Target="../media/image36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4" Type="http://schemas.openxmlformats.org/officeDocument/2006/relationships/image" Target="../media/image44.emf"/><Relationship Id="rId5" Type="http://schemas.openxmlformats.org/officeDocument/2006/relationships/image" Target="../media/image45.emf"/><Relationship Id="rId6" Type="http://schemas.openxmlformats.org/officeDocument/2006/relationships/image" Target="../media/image46.emf"/><Relationship Id="rId1" Type="http://schemas.openxmlformats.org/officeDocument/2006/relationships/image" Target="../media/image41.emf"/><Relationship Id="rId2" Type="http://schemas.openxmlformats.org/officeDocument/2006/relationships/image" Target="../media/image42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4" Type="http://schemas.openxmlformats.org/officeDocument/2006/relationships/image" Target="../media/image51.emf"/><Relationship Id="rId5" Type="http://schemas.openxmlformats.org/officeDocument/2006/relationships/image" Target="../media/image52.emf"/><Relationship Id="rId6" Type="http://schemas.openxmlformats.org/officeDocument/2006/relationships/image" Target="../media/image53.emf"/><Relationship Id="rId7" Type="http://schemas.openxmlformats.org/officeDocument/2006/relationships/image" Target="../media/image54.emf"/><Relationship Id="rId8" Type="http://schemas.openxmlformats.org/officeDocument/2006/relationships/image" Target="../media/image55.emf"/><Relationship Id="rId1" Type="http://schemas.openxmlformats.org/officeDocument/2006/relationships/image" Target="../media/image48.emf"/><Relationship Id="rId2" Type="http://schemas.openxmlformats.org/officeDocument/2006/relationships/image" Target="../media/image49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4" Type="http://schemas.openxmlformats.org/officeDocument/2006/relationships/image" Target="../media/image53.emf"/><Relationship Id="rId5" Type="http://schemas.openxmlformats.org/officeDocument/2006/relationships/image" Target="../media/image55.emf"/><Relationship Id="rId6" Type="http://schemas.openxmlformats.org/officeDocument/2006/relationships/image" Target="../media/image59.emf"/><Relationship Id="rId1" Type="http://schemas.openxmlformats.org/officeDocument/2006/relationships/image" Target="../media/image54.emf"/><Relationship Id="rId2" Type="http://schemas.openxmlformats.org/officeDocument/2006/relationships/image" Target="../media/image51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4" Type="http://schemas.openxmlformats.org/officeDocument/2006/relationships/image" Target="../media/image51.emf"/><Relationship Id="rId5" Type="http://schemas.openxmlformats.org/officeDocument/2006/relationships/image" Target="../media/image52.emf"/><Relationship Id="rId6" Type="http://schemas.openxmlformats.org/officeDocument/2006/relationships/image" Target="../media/image53.emf"/><Relationship Id="rId7" Type="http://schemas.openxmlformats.org/officeDocument/2006/relationships/image" Target="../media/image55.emf"/><Relationship Id="rId8" Type="http://schemas.openxmlformats.org/officeDocument/2006/relationships/image" Target="../media/image62.emf"/><Relationship Id="rId1" Type="http://schemas.openxmlformats.org/officeDocument/2006/relationships/image" Target="../media/image54.emf"/><Relationship Id="rId2" Type="http://schemas.openxmlformats.org/officeDocument/2006/relationships/image" Target="../media/image6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15CEB-B022-F444-B071-416E36C15C55}" type="datetimeFigureOut">
              <a:rPr lang="en-US" smtClean="0"/>
              <a:t>2/18/16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38535-0122-374A-B294-95C2A76B5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544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15CEB-B022-F444-B071-416E36C15C55}" type="datetimeFigureOut">
              <a:rPr lang="en-US" smtClean="0"/>
              <a:t>2/18/16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38535-0122-374A-B294-95C2A76B5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149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15CEB-B022-F444-B071-416E36C15C55}" type="datetimeFigureOut">
              <a:rPr lang="en-US" smtClean="0"/>
              <a:t>2/18/16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38535-0122-374A-B294-95C2A76B5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559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15CEB-B022-F444-B071-416E36C15C55}" type="datetimeFigureOut">
              <a:rPr lang="en-US" smtClean="0"/>
              <a:t>2/18/16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38535-0122-374A-B294-95C2A76B5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540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15CEB-B022-F444-B071-416E36C15C55}" type="datetimeFigureOut">
              <a:rPr lang="en-US" smtClean="0"/>
              <a:t>2/18/16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38535-0122-374A-B294-95C2A76B5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68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15CEB-B022-F444-B071-416E36C15C55}" type="datetimeFigureOut">
              <a:rPr lang="en-US" smtClean="0"/>
              <a:t>2/18/16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38535-0122-374A-B294-95C2A76B5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47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15CEB-B022-F444-B071-416E36C15C55}" type="datetimeFigureOut">
              <a:rPr lang="en-US" smtClean="0"/>
              <a:t>2/18/16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38535-0122-374A-B294-95C2A76B5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14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15CEB-B022-F444-B071-416E36C15C55}" type="datetimeFigureOut">
              <a:rPr lang="en-US" smtClean="0"/>
              <a:t>2/18/16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38535-0122-374A-B294-95C2A76B5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56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15CEB-B022-F444-B071-416E36C15C55}" type="datetimeFigureOut">
              <a:rPr lang="en-US" smtClean="0"/>
              <a:t>2/18/16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38535-0122-374A-B294-95C2A76B5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428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15CEB-B022-F444-B071-416E36C15C55}" type="datetimeFigureOut">
              <a:rPr lang="en-US" smtClean="0"/>
              <a:t>2/18/16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38535-0122-374A-B294-95C2A76B5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272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15CEB-B022-F444-B071-416E36C15C55}" type="datetimeFigureOut">
              <a:rPr lang="en-US" smtClean="0"/>
              <a:t>2/18/16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38535-0122-374A-B294-95C2A76B5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172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15CEB-B022-F444-B071-416E36C15C55}" type="datetimeFigureOut">
              <a:rPr lang="en-US" smtClean="0"/>
              <a:t>2/18/16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38535-0122-374A-B294-95C2A76B5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604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9.e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10.e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1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9.bin"/><Relationship Id="rId12" Type="http://schemas.openxmlformats.org/officeDocument/2006/relationships/image" Target="../media/image23.emf"/><Relationship Id="rId13" Type="http://schemas.openxmlformats.org/officeDocument/2006/relationships/oleObject" Target="../embeddings/oleObject10.bin"/><Relationship Id="rId14" Type="http://schemas.openxmlformats.org/officeDocument/2006/relationships/image" Target="../media/image24.emf"/><Relationship Id="rId15" Type="http://schemas.openxmlformats.org/officeDocument/2006/relationships/image" Target="../media/image25.png"/><Relationship Id="rId16" Type="http://schemas.openxmlformats.org/officeDocument/2006/relationships/image" Target="../media/image26.png"/><Relationship Id="rId17" Type="http://schemas.openxmlformats.org/officeDocument/2006/relationships/image" Target="../media/image27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.bin"/><Relationship Id="rId4" Type="http://schemas.openxmlformats.org/officeDocument/2006/relationships/image" Target="../media/image19.e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20.emf"/><Relationship Id="rId7" Type="http://schemas.openxmlformats.org/officeDocument/2006/relationships/oleObject" Target="../embeddings/oleObject7.bin"/><Relationship Id="rId8" Type="http://schemas.openxmlformats.org/officeDocument/2006/relationships/image" Target="../media/image21.emf"/><Relationship Id="rId9" Type="http://schemas.openxmlformats.org/officeDocument/2006/relationships/oleObject" Target="../embeddings/oleObject8.bin"/><Relationship Id="rId10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oleObject" Target="../embeddings/oleObject11.bin"/><Relationship Id="rId8" Type="http://schemas.openxmlformats.org/officeDocument/2006/relationships/image" Target="../media/image29.emf"/><Relationship Id="rId9" Type="http://schemas.openxmlformats.org/officeDocument/2006/relationships/oleObject" Target="../embeddings/oleObject12.bin"/><Relationship Id="rId10" Type="http://schemas.openxmlformats.org/officeDocument/2006/relationships/image" Target="../media/image30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6.bin"/><Relationship Id="rId12" Type="http://schemas.openxmlformats.org/officeDocument/2006/relationships/image" Target="../media/image38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9.png"/><Relationship Id="rId4" Type="http://schemas.openxmlformats.org/officeDocument/2006/relationships/oleObject" Target="../embeddings/oleObject13.bin"/><Relationship Id="rId5" Type="http://schemas.openxmlformats.org/officeDocument/2006/relationships/image" Target="../media/image35.emf"/><Relationship Id="rId6" Type="http://schemas.openxmlformats.org/officeDocument/2006/relationships/image" Target="../media/image40.png"/><Relationship Id="rId7" Type="http://schemas.openxmlformats.org/officeDocument/2006/relationships/oleObject" Target="../embeddings/oleObject14.bin"/><Relationship Id="rId8" Type="http://schemas.openxmlformats.org/officeDocument/2006/relationships/image" Target="../media/image36.emf"/><Relationship Id="rId9" Type="http://schemas.openxmlformats.org/officeDocument/2006/relationships/oleObject" Target="../embeddings/oleObject15.bin"/><Relationship Id="rId10" Type="http://schemas.openxmlformats.org/officeDocument/2006/relationships/image" Target="../media/image37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1.bin"/><Relationship Id="rId12" Type="http://schemas.openxmlformats.org/officeDocument/2006/relationships/image" Target="../media/image45.emf"/><Relationship Id="rId13" Type="http://schemas.openxmlformats.org/officeDocument/2006/relationships/image" Target="../media/image47.png"/><Relationship Id="rId14" Type="http://schemas.openxmlformats.org/officeDocument/2006/relationships/oleObject" Target="../embeddings/oleObject22.bin"/><Relationship Id="rId15" Type="http://schemas.openxmlformats.org/officeDocument/2006/relationships/image" Target="../media/image46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7.bin"/><Relationship Id="rId4" Type="http://schemas.openxmlformats.org/officeDocument/2006/relationships/image" Target="../media/image41.emf"/><Relationship Id="rId5" Type="http://schemas.openxmlformats.org/officeDocument/2006/relationships/oleObject" Target="../embeddings/oleObject18.bin"/><Relationship Id="rId6" Type="http://schemas.openxmlformats.org/officeDocument/2006/relationships/image" Target="../media/image42.emf"/><Relationship Id="rId7" Type="http://schemas.openxmlformats.org/officeDocument/2006/relationships/oleObject" Target="../embeddings/oleObject19.bin"/><Relationship Id="rId8" Type="http://schemas.openxmlformats.org/officeDocument/2006/relationships/image" Target="../media/image43.emf"/><Relationship Id="rId9" Type="http://schemas.openxmlformats.org/officeDocument/2006/relationships/oleObject" Target="../embeddings/oleObject20.bin"/><Relationship Id="rId10" Type="http://schemas.openxmlformats.org/officeDocument/2006/relationships/image" Target="../media/image44.emf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image" Target="../media/image56.png"/><Relationship Id="rId20" Type="http://schemas.openxmlformats.org/officeDocument/2006/relationships/image" Target="../media/image55.emf"/><Relationship Id="rId21" Type="http://schemas.openxmlformats.org/officeDocument/2006/relationships/image" Target="../media/image58.png"/><Relationship Id="rId10" Type="http://schemas.openxmlformats.org/officeDocument/2006/relationships/image" Target="../media/image57.png"/><Relationship Id="rId11" Type="http://schemas.openxmlformats.org/officeDocument/2006/relationships/oleObject" Target="../embeddings/oleObject26.bin"/><Relationship Id="rId12" Type="http://schemas.openxmlformats.org/officeDocument/2006/relationships/image" Target="../media/image51.emf"/><Relationship Id="rId13" Type="http://schemas.openxmlformats.org/officeDocument/2006/relationships/oleObject" Target="../embeddings/oleObject27.bin"/><Relationship Id="rId14" Type="http://schemas.openxmlformats.org/officeDocument/2006/relationships/image" Target="../media/image52.emf"/><Relationship Id="rId15" Type="http://schemas.openxmlformats.org/officeDocument/2006/relationships/oleObject" Target="../embeddings/oleObject28.bin"/><Relationship Id="rId16" Type="http://schemas.openxmlformats.org/officeDocument/2006/relationships/image" Target="../media/image53.emf"/><Relationship Id="rId17" Type="http://schemas.openxmlformats.org/officeDocument/2006/relationships/oleObject" Target="../embeddings/oleObject29.bin"/><Relationship Id="rId18" Type="http://schemas.openxmlformats.org/officeDocument/2006/relationships/image" Target="../media/image54.emf"/><Relationship Id="rId19" Type="http://schemas.openxmlformats.org/officeDocument/2006/relationships/oleObject" Target="../embeddings/oleObject30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3.bin"/><Relationship Id="rId4" Type="http://schemas.openxmlformats.org/officeDocument/2006/relationships/image" Target="../media/image48.emf"/><Relationship Id="rId5" Type="http://schemas.openxmlformats.org/officeDocument/2006/relationships/oleObject" Target="../embeddings/oleObject24.bin"/><Relationship Id="rId6" Type="http://schemas.openxmlformats.org/officeDocument/2006/relationships/image" Target="../media/image49.emf"/><Relationship Id="rId7" Type="http://schemas.openxmlformats.org/officeDocument/2006/relationships/oleObject" Target="../embeddings/oleObject25.bin"/><Relationship Id="rId8" Type="http://schemas.openxmlformats.org/officeDocument/2006/relationships/image" Target="../media/image50.emf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5.bin"/><Relationship Id="rId12" Type="http://schemas.openxmlformats.org/officeDocument/2006/relationships/image" Target="../media/image55.emf"/><Relationship Id="rId13" Type="http://schemas.openxmlformats.org/officeDocument/2006/relationships/oleObject" Target="../embeddings/oleObject36.bin"/><Relationship Id="rId14" Type="http://schemas.openxmlformats.org/officeDocument/2006/relationships/image" Target="../media/image59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1.bin"/><Relationship Id="rId4" Type="http://schemas.openxmlformats.org/officeDocument/2006/relationships/image" Target="../media/image54.emf"/><Relationship Id="rId5" Type="http://schemas.openxmlformats.org/officeDocument/2006/relationships/oleObject" Target="../embeddings/oleObject32.bin"/><Relationship Id="rId6" Type="http://schemas.openxmlformats.org/officeDocument/2006/relationships/image" Target="../media/image51.emf"/><Relationship Id="rId7" Type="http://schemas.openxmlformats.org/officeDocument/2006/relationships/oleObject" Target="../embeddings/oleObject33.bin"/><Relationship Id="rId8" Type="http://schemas.openxmlformats.org/officeDocument/2006/relationships/image" Target="../media/image52.emf"/><Relationship Id="rId9" Type="http://schemas.openxmlformats.org/officeDocument/2006/relationships/oleObject" Target="../embeddings/oleObject34.bin"/><Relationship Id="rId10" Type="http://schemas.openxmlformats.org/officeDocument/2006/relationships/image" Target="../media/image53.emf"/></Relationships>
</file>

<file path=ppt/slides/_rels/slide2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1.emf"/><Relationship Id="rId12" Type="http://schemas.openxmlformats.org/officeDocument/2006/relationships/oleObject" Target="../embeddings/oleObject42.bin"/><Relationship Id="rId13" Type="http://schemas.openxmlformats.org/officeDocument/2006/relationships/image" Target="../media/image52.emf"/><Relationship Id="rId14" Type="http://schemas.openxmlformats.org/officeDocument/2006/relationships/oleObject" Target="../embeddings/oleObject43.bin"/><Relationship Id="rId15" Type="http://schemas.openxmlformats.org/officeDocument/2006/relationships/image" Target="../media/image53.emf"/><Relationship Id="rId16" Type="http://schemas.openxmlformats.org/officeDocument/2006/relationships/oleObject" Target="../embeddings/oleObject44.bin"/><Relationship Id="rId17" Type="http://schemas.openxmlformats.org/officeDocument/2006/relationships/image" Target="../media/image55.emf"/><Relationship Id="rId18" Type="http://schemas.openxmlformats.org/officeDocument/2006/relationships/oleObject" Target="../embeddings/oleObject45.bin"/><Relationship Id="rId19" Type="http://schemas.openxmlformats.org/officeDocument/2006/relationships/image" Target="../media/image62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7.bin"/><Relationship Id="rId4" Type="http://schemas.openxmlformats.org/officeDocument/2006/relationships/image" Target="../media/image54.emf"/><Relationship Id="rId5" Type="http://schemas.openxmlformats.org/officeDocument/2006/relationships/oleObject" Target="../embeddings/oleObject38.bin"/><Relationship Id="rId6" Type="http://schemas.openxmlformats.org/officeDocument/2006/relationships/image" Target="../media/image60.emf"/><Relationship Id="rId7" Type="http://schemas.openxmlformats.org/officeDocument/2006/relationships/oleObject" Target="../embeddings/oleObject39.bin"/><Relationship Id="rId8" Type="http://schemas.openxmlformats.org/officeDocument/2006/relationships/image" Target="../media/image61.emf"/><Relationship Id="rId9" Type="http://schemas.openxmlformats.org/officeDocument/2006/relationships/oleObject" Target="../embeddings/oleObject40.bin"/><Relationship Id="rId10" Type="http://schemas.openxmlformats.org/officeDocument/2006/relationships/oleObject" Target="../embeddings/oleObject41.bin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9.bin"/><Relationship Id="rId20" Type="http://schemas.openxmlformats.org/officeDocument/2006/relationships/image" Target="../media/image69.emf"/><Relationship Id="rId21" Type="http://schemas.openxmlformats.org/officeDocument/2006/relationships/oleObject" Target="../embeddings/oleObject55.bin"/><Relationship Id="rId22" Type="http://schemas.openxmlformats.org/officeDocument/2006/relationships/image" Target="../media/image70.emf"/><Relationship Id="rId10" Type="http://schemas.openxmlformats.org/officeDocument/2006/relationships/image" Target="../media/image64.emf"/><Relationship Id="rId11" Type="http://schemas.openxmlformats.org/officeDocument/2006/relationships/oleObject" Target="../embeddings/oleObject50.bin"/><Relationship Id="rId12" Type="http://schemas.openxmlformats.org/officeDocument/2006/relationships/image" Target="../media/image65.emf"/><Relationship Id="rId13" Type="http://schemas.openxmlformats.org/officeDocument/2006/relationships/oleObject" Target="../embeddings/oleObject51.bin"/><Relationship Id="rId14" Type="http://schemas.openxmlformats.org/officeDocument/2006/relationships/image" Target="../media/image66.emf"/><Relationship Id="rId15" Type="http://schemas.openxmlformats.org/officeDocument/2006/relationships/oleObject" Target="../embeddings/oleObject52.bin"/><Relationship Id="rId16" Type="http://schemas.openxmlformats.org/officeDocument/2006/relationships/image" Target="../media/image67.emf"/><Relationship Id="rId17" Type="http://schemas.openxmlformats.org/officeDocument/2006/relationships/oleObject" Target="../embeddings/oleObject53.bin"/><Relationship Id="rId18" Type="http://schemas.openxmlformats.org/officeDocument/2006/relationships/image" Target="../media/image68.emf"/><Relationship Id="rId19" Type="http://schemas.openxmlformats.org/officeDocument/2006/relationships/oleObject" Target="../embeddings/oleObject54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6.bin"/><Relationship Id="rId4" Type="http://schemas.openxmlformats.org/officeDocument/2006/relationships/image" Target="../media/image63.emf"/><Relationship Id="rId5" Type="http://schemas.openxmlformats.org/officeDocument/2006/relationships/oleObject" Target="../embeddings/oleObject47.bin"/><Relationship Id="rId6" Type="http://schemas.openxmlformats.org/officeDocument/2006/relationships/image" Target="../media/image60.emf"/><Relationship Id="rId7" Type="http://schemas.openxmlformats.org/officeDocument/2006/relationships/oleObject" Target="../embeddings/oleObject48.bin"/><Relationship Id="rId8" Type="http://schemas.openxmlformats.org/officeDocument/2006/relationships/image" Target="../media/image61.emf"/></Relationships>
</file>

<file path=ppt/slides/_rels/slide2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0.bin"/><Relationship Id="rId12" Type="http://schemas.openxmlformats.org/officeDocument/2006/relationships/image" Target="../media/image51.emf"/><Relationship Id="rId13" Type="http://schemas.openxmlformats.org/officeDocument/2006/relationships/oleObject" Target="../embeddings/oleObject61.bin"/><Relationship Id="rId14" Type="http://schemas.openxmlformats.org/officeDocument/2006/relationships/image" Target="../media/image52.emf"/><Relationship Id="rId15" Type="http://schemas.openxmlformats.org/officeDocument/2006/relationships/oleObject" Target="../embeddings/oleObject62.bin"/><Relationship Id="rId16" Type="http://schemas.openxmlformats.org/officeDocument/2006/relationships/image" Target="../media/image53.emf"/><Relationship Id="rId17" Type="http://schemas.openxmlformats.org/officeDocument/2006/relationships/oleObject" Target="../embeddings/oleObject63.bin"/><Relationship Id="rId18" Type="http://schemas.openxmlformats.org/officeDocument/2006/relationships/image" Target="../media/image55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6.bin"/><Relationship Id="rId4" Type="http://schemas.openxmlformats.org/officeDocument/2006/relationships/image" Target="../media/image71.emf"/><Relationship Id="rId5" Type="http://schemas.openxmlformats.org/officeDocument/2006/relationships/oleObject" Target="../embeddings/oleObject57.bin"/><Relationship Id="rId6" Type="http://schemas.openxmlformats.org/officeDocument/2006/relationships/image" Target="../media/image60.emf"/><Relationship Id="rId7" Type="http://schemas.openxmlformats.org/officeDocument/2006/relationships/oleObject" Target="../embeddings/oleObject58.bin"/><Relationship Id="rId8" Type="http://schemas.openxmlformats.org/officeDocument/2006/relationships/image" Target="../media/image72.emf"/><Relationship Id="rId9" Type="http://schemas.openxmlformats.org/officeDocument/2006/relationships/oleObject" Target="../embeddings/oleObject59.bin"/><Relationship Id="rId10" Type="http://schemas.openxmlformats.org/officeDocument/2006/relationships/image" Target="../media/image5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1.emf"/><Relationship Id="rId12" Type="http://schemas.openxmlformats.org/officeDocument/2006/relationships/oleObject" Target="../embeddings/oleObject69.bin"/><Relationship Id="rId13" Type="http://schemas.openxmlformats.org/officeDocument/2006/relationships/image" Target="../media/image52.emf"/><Relationship Id="rId14" Type="http://schemas.openxmlformats.org/officeDocument/2006/relationships/oleObject" Target="../embeddings/oleObject70.bin"/><Relationship Id="rId15" Type="http://schemas.openxmlformats.org/officeDocument/2006/relationships/image" Target="../media/image53.emf"/><Relationship Id="rId16" Type="http://schemas.openxmlformats.org/officeDocument/2006/relationships/oleObject" Target="../embeddings/oleObject71.bin"/><Relationship Id="rId17" Type="http://schemas.openxmlformats.org/officeDocument/2006/relationships/image" Target="../media/image55.emf"/><Relationship Id="rId18" Type="http://schemas.openxmlformats.org/officeDocument/2006/relationships/oleObject" Target="../embeddings/oleObject72.bin"/><Relationship Id="rId19" Type="http://schemas.openxmlformats.org/officeDocument/2006/relationships/image" Target="../media/image69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64.bin"/><Relationship Id="rId4" Type="http://schemas.openxmlformats.org/officeDocument/2006/relationships/image" Target="../media/image54.emf"/><Relationship Id="rId5" Type="http://schemas.openxmlformats.org/officeDocument/2006/relationships/oleObject" Target="../embeddings/oleObject65.bin"/><Relationship Id="rId6" Type="http://schemas.openxmlformats.org/officeDocument/2006/relationships/image" Target="../media/image60.emf"/><Relationship Id="rId7" Type="http://schemas.openxmlformats.org/officeDocument/2006/relationships/oleObject" Target="../embeddings/oleObject66.bin"/><Relationship Id="rId8" Type="http://schemas.openxmlformats.org/officeDocument/2006/relationships/image" Target="../media/image61.emf"/><Relationship Id="rId9" Type="http://schemas.openxmlformats.org/officeDocument/2006/relationships/oleObject" Target="../embeddings/oleObject67.bin"/><Relationship Id="rId10" Type="http://schemas.openxmlformats.org/officeDocument/2006/relationships/oleObject" Target="../embeddings/oleObject68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481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3366FF"/>
                </a:solidFill>
              </a:rPr>
              <a:t>Longitudinal Single</a:t>
            </a:r>
            <a:r>
              <a:rPr lang="en-US" dirty="0" smtClean="0">
                <a:solidFill>
                  <a:srgbClr val="3366FF"/>
                </a:solidFill>
              </a:rPr>
              <a:t>-Bunch Instability</a:t>
            </a:r>
            <a:br>
              <a:rPr lang="en-US" dirty="0" smtClean="0">
                <a:solidFill>
                  <a:srgbClr val="3366FF"/>
                </a:solidFill>
              </a:rPr>
            </a:br>
            <a:r>
              <a:rPr lang="en-US" dirty="0" smtClean="0">
                <a:solidFill>
                  <a:srgbClr val="3366FF"/>
                </a:solidFill>
              </a:rPr>
              <a:t> in JLEIC Design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Rui</a:t>
            </a:r>
            <a:r>
              <a:rPr lang="en-US" dirty="0" smtClean="0"/>
              <a:t> Li</a:t>
            </a:r>
          </a:p>
          <a:p>
            <a:r>
              <a:rPr lang="en-US" dirty="0" smtClean="0"/>
              <a:t>(2/18/16)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990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3366FF"/>
                </a:solidFill>
              </a:rPr>
              <a:t>Typical Impedance Behavior</a:t>
            </a:r>
            <a:endParaRPr lang="en-US" sz="3200" dirty="0">
              <a:solidFill>
                <a:srgbClr val="3366FF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580" y="1729110"/>
            <a:ext cx="5122310" cy="429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2218676" y="5385127"/>
            <a:ext cx="627017" cy="6395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5297156" y="5385128"/>
            <a:ext cx="474617" cy="6395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205802" y="6056868"/>
            <a:ext cx="2182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Cause coupled bunch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instability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95221" y="6056868"/>
            <a:ext cx="1972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Cause single bunch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instability</a:t>
            </a:r>
            <a:endParaRPr lang="en-U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942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3366FF"/>
                </a:solidFill>
              </a:rPr>
              <a:t>Example of LHC broad-band impedance budget</a:t>
            </a:r>
            <a:endParaRPr lang="en-US" sz="3200" dirty="0">
              <a:solidFill>
                <a:srgbClr val="3366FF"/>
              </a:solidFill>
            </a:endParaRPr>
          </a:p>
        </p:txBody>
      </p:sp>
      <p:pic>
        <p:nvPicPr>
          <p:cNvPr id="4" name="Picture 3" descr="Screen Shot 2016-02-15 at 2.13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9144000" cy="522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301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854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Collective Instabilities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803681"/>
            <a:ext cx="1093260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Linac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3861" y="4956227"/>
            <a:ext cx="2636687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Recirculating </a:t>
            </a:r>
          </a:p>
          <a:p>
            <a:r>
              <a:rPr lang="en-US" sz="2400" dirty="0" smtClean="0"/>
              <a:t>Accelerator or ERL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3723903"/>
            <a:ext cx="1184934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Storage </a:t>
            </a:r>
          </a:p>
          <a:p>
            <a:r>
              <a:rPr lang="en-US" sz="2400" dirty="0" smtClean="0"/>
              <a:t>ring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114487" y="4139402"/>
            <a:ext cx="1760806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Transverse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043108" y="2848112"/>
            <a:ext cx="2130585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Longitudinal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66327" y="1447197"/>
            <a:ext cx="14538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Machine </a:t>
            </a:r>
          </a:p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Type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53353" y="1447197"/>
            <a:ext cx="15580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  Beam </a:t>
            </a:r>
          </a:p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dynamics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54202" y="1464838"/>
            <a:ext cx="17897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Collective </a:t>
            </a:r>
          </a:p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Interaction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23280" y="2632668"/>
            <a:ext cx="1252559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Single </a:t>
            </a:r>
          </a:p>
          <a:p>
            <a:r>
              <a:rPr lang="en-US" sz="2800" dirty="0" smtClean="0"/>
              <a:t>bunch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7434241" y="4112213"/>
            <a:ext cx="1252559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Multi </a:t>
            </a:r>
          </a:p>
          <a:p>
            <a:r>
              <a:rPr lang="en-US" sz="2800" dirty="0" smtClean="0"/>
              <a:t>bunch</a:t>
            </a:r>
            <a:endParaRPr lang="en-US" sz="2800" dirty="0"/>
          </a:p>
        </p:txBody>
      </p:sp>
      <p:cxnSp>
        <p:nvCxnSpPr>
          <p:cNvPr id="15" name="Straight Connector 14"/>
          <p:cNvCxnSpPr>
            <a:stCxn id="6" idx="3"/>
            <a:endCxn id="8" idx="1"/>
          </p:cNvCxnSpPr>
          <p:nvPr/>
        </p:nvCxnSpPr>
        <p:spPr>
          <a:xfrm flipV="1">
            <a:off x="1642134" y="3109722"/>
            <a:ext cx="1400974" cy="102968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22" idx="1"/>
          </p:cNvCxnSpPr>
          <p:nvPr/>
        </p:nvCxnSpPr>
        <p:spPr>
          <a:xfrm>
            <a:off x="5173693" y="3109722"/>
            <a:ext cx="172808" cy="715878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043108" y="5465133"/>
            <a:ext cx="1685352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Synchro</a:t>
            </a:r>
            <a:endParaRPr lang="en-US" sz="2800" dirty="0" smtClean="0"/>
          </a:p>
          <a:p>
            <a:r>
              <a:rPr lang="en-US" sz="2800" dirty="0" smtClean="0"/>
              <a:t>-</a:t>
            </a:r>
            <a:r>
              <a:rPr lang="en-US" sz="2800" dirty="0" err="1" smtClean="0"/>
              <a:t>betatron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7523280" y="5415717"/>
            <a:ext cx="1252559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Two </a:t>
            </a:r>
          </a:p>
          <a:p>
            <a:r>
              <a:rPr lang="en-US" sz="2800" dirty="0" smtClean="0"/>
              <a:t>stream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5346501" y="3563990"/>
            <a:ext cx="1818791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coherent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5326093" y="4971302"/>
            <a:ext cx="1845385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incoherent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4955453" y="1755982"/>
            <a:ext cx="19993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  Coherence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26" name="Straight Connector 25"/>
          <p:cNvCxnSpPr>
            <a:stCxn id="12" idx="1"/>
          </p:cNvCxnSpPr>
          <p:nvPr/>
        </p:nvCxnSpPr>
        <p:spPr>
          <a:xfrm flipH="1">
            <a:off x="7173139" y="3109722"/>
            <a:ext cx="350141" cy="870149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8" idx="3"/>
            <a:endCxn id="23" idx="1"/>
          </p:cNvCxnSpPr>
          <p:nvPr/>
        </p:nvCxnSpPr>
        <p:spPr>
          <a:xfrm>
            <a:off x="5173693" y="3109722"/>
            <a:ext cx="152400" cy="212319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23" idx="3"/>
          </p:cNvCxnSpPr>
          <p:nvPr/>
        </p:nvCxnSpPr>
        <p:spPr>
          <a:xfrm flipH="1">
            <a:off x="7171478" y="3128915"/>
            <a:ext cx="357795" cy="2103997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75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Potential well distortion</a:t>
            </a:r>
          </a:p>
          <a:p>
            <a:r>
              <a:rPr lang="en-US" dirty="0" smtClean="0"/>
              <a:t>Incoherent &amp; coherent synchrotron tune shift</a:t>
            </a:r>
          </a:p>
          <a:p>
            <a:r>
              <a:rPr lang="en-US" dirty="0" smtClean="0"/>
              <a:t>Longitudinal  microwave instability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3366FF"/>
                </a:solidFill>
              </a:rPr>
              <a:t>3</a:t>
            </a:r>
            <a:r>
              <a:rPr lang="en-US" sz="3600" dirty="0" smtClean="0">
                <a:solidFill>
                  <a:srgbClr val="3366FF"/>
                </a:solidFill>
              </a:rPr>
              <a:t>. Single-bunch Longitudinal Instability</a:t>
            </a:r>
            <a:endParaRPr lang="en-US" sz="36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517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3037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3366FF"/>
                </a:solidFill>
              </a:rPr>
              <a:t>Single Particle Longitudinal Dynamics</a:t>
            </a:r>
            <a:endParaRPr lang="en-US" sz="3600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2118"/>
            <a:ext cx="3189288" cy="120877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Equation of motion</a:t>
            </a:r>
            <a:endParaRPr lang="en-US" sz="2400" dirty="0">
              <a:solidFill>
                <a:srgbClr val="80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2442352"/>
              </p:ext>
            </p:extLst>
          </p:nvPr>
        </p:nvGraphicFramePr>
        <p:xfrm>
          <a:off x="3646488" y="1401763"/>
          <a:ext cx="3213100" cy="140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7" name="Equation" r:id="rId3" imgW="1600200" imgH="698500" progId="Equation.DSMT4">
                  <p:embed/>
                </p:oleObj>
              </mc:Choice>
              <mc:Fallback>
                <p:oleObj name="Equation" r:id="rId3" imgW="1600200" imgH="698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46488" y="1401763"/>
                        <a:ext cx="3213100" cy="1400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836310"/>
            <a:ext cx="3189288" cy="1208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800000"/>
                </a:solidFill>
              </a:rPr>
              <a:t>Hamiltonian</a:t>
            </a:r>
            <a:endParaRPr lang="en-US" sz="2400" dirty="0">
              <a:solidFill>
                <a:srgbClr val="800000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1946627"/>
              </p:ext>
            </p:extLst>
          </p:nvPr>
        </p:nvGraphicFramePr>
        <p:xfrm>
          <a:off x="2615475" y="3028929"/>
          <a:ext cx="5707195" cy="878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" name="Equation" r:id="rId5" imgW="3136900" imgH="482600" progId="Equation.DSMT4">
                  <p:embed/>
                </p:oleObj>
              </mc:Choice>
              <mc:Fallback>
                <p:oleObj name="Equation" r:id="rId5" imgW="3136900" imgH="482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15475" y="3028929"/>
                        <a:ext cx="5707195" cy="8780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457198" y="4087721"/>
            <a:ext cx="8686802" cy="7106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800000"/>
                </a:solidFill>
              </a:rPr>
              <a:t>Unperturbed stationary distribution for bunched electron beam </a:t>
            </a:r>
            <a:endParaRPr lang="en-US" sz="2400" dirty="0">
              <a:solidFill>
                <a:srgbClr val="800000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1187390"/>
              </p:ext>
            </p:extLst>
          </p:nvPr>
        </p:nvGraphicFramePr>
        <p:xfrm>
          <a:off x="1858681" y="4798395"/>
          <a:ext cx="5479451" cy="794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9" name="Equation" r:id="rId7" imgW="3327400" imgH="482600" progId="Equation.DSMT4">
                  <p:embed/>
                </p:oleObj>
              </mc:Choice>
              <mc:Fallback>
                <p:oleObj name="Equation" r:id="rId7" imgW="3327400" imgH="482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58681" y="4798395"/>
                        <a:ext cx="5479451" cy="7947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305340" y="5805951"/>
            <a:ext cx="6496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Solution of </a:t>
            </a:r>
            <a:r>
              <a:rPr lang="en-US" dirty="0" err="1" smtClean="0"/>
              <a:t>Haissinski</a:t>
            </a:r>
            <a:r>
              <a:rPr lang="en-US" dirty="0" smtClean="0"/>
              <a:t> equation (with quantum excitation due to SR)</a:t>
            </a:r>
          </a:p>
          <a:p>
            <a:r>
              <a:rPr lang="en-US" dirty="0" smtClean="0"/>
              <a:t>What about equilibrium for ion beam under </a:t>
            </a:r>
            <a:r>
              <a:rPr lang="en-US" dirty="0" err="1" smtClean="0"/>
              <a:t>ecooling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020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260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3366FF"/>
                </a:solidFill>
              </a:rPr>
              <a:t>Potential Well Distortion</a:t>
            </a:r>
            <a:endParaRPr lang="en-US" sz="3600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6010"/>
            <a:ext cx="8229600" cy="475015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RF field generates a potential well for the particles</a:t>
            </a:r>
          </a:p>
          <a:p>
            <a:r>
              <a:rPr lang="en-US" sz="2400" dirty="0" smtClean="0"/>
              <a:t>The wakefield of </a:t>
            </a:r>
            <a:r>
              <a:rPr lang="en-US" sz="2400" dirty="0" err="1" smtClean="0"/>
              <a:t>beamline</a:t>
            </a:r>
            <a:r>
              <a:rPr lang="en-US" sz="2400" dirty="0" smtClean="0"/>
              <a:t> cause distortion of the potential well modifies the incoherent synchrotron motion</a:t>
            </a:r>
          </a:p>
          <a:p>
            <a:r>
              <a:rPr lang="en-US" sz="2400" dirty="0" smtClean="0"/>
              <a:t>The wakefield of the bunch is determined by the bunch length or the bunch longitudinal distribution </a:t>
            </a:r>
          </a:p>
          <a:p>
            <a:r>
              <a:rPr lang="en-US" sz="2400" dirty="0" smtClean="0"/>
              <a:t>The potential well in turn determines the synchrotron tune shift and stationary bunch distribution in self-consistent way</a:t>
            </a:r>
          </a:p>
          <a:p>
            <a:r>
              <a:rPr lang="en-US" sz="2400" dirty="0" smtClean="0"/>
              <a:t>Above transition, a inductive impedance will cause bunch lengthening</a:t>
            </a:r>
          </a:p>
          <a:p>
            <a:r>
              <a:rPr lang="en-US" sz="2400" dirty="0" smtClean="0"/>
              <a:t>Potential well deformation is an incoherent effect</a:t>
            </a:r>
          </a:p>
          <a:p>
            <a:endParaRPr lang="en-US" sz="2400" dirty="0"/>
          </a:p>
        </p:txBody>
      </p:sp>
      <p:pic>
        <p:nvPicPr>
          <p:cNvPr id="4" name="Picture 3" descr="Screen Shot 2016-02-18 at 11.07.2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31" y="5495337"/>
            <a:ext cx="7035717" cy="9635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50931" y="5495337"/>
            <a:ext cx="6868627" cy="9635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767805" y="5348372"/>
            <a:ext cx="12613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Hassinski</a:t>
            </a:r>
            <a:endParaRPr lang="en-US" dirty="0" smtClean="0"/>
          </a:p>
          <a:p>
            <a:r>
              <a:rPr lang="en-US" dirty="0" smtClean="0"/>
              <a:t>Solution </a:t>
            </a:r>
          </a:p>
          <a:p>
            <a:r>
              <a:rPr lang="en-US" dirty="0"/>
              <a:t>f</a:t>
            </a:r>
            <a:r>
              <a:rPr lang="en-US" dirty="0" smtClean="0"/>
              <a:t>or e-beam</a:t>
            </a:r>
          </a:p>
          <a:p>
            <a:r>
              <a:rPr lang="en-US" dirty="0" smtClean="0"/>
              <a:t>equilibrium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005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5275"/>
            <a:ext cx="8229600" cy="960243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3366FF"/>
                </a:solidFill>
              </a:rPr>
              <a:t>Experimental Observation of Bunch Lengthening </a:t>
            </a:r>
            <a:endParaRPr lang="en-US" sz="3600" dirty="0">
              <a:solidFill>
                <a:srgbClr val="3366FF"/>
              </a:solidFill>
            </a:endParaRPr>
          </a:p>
        </p:txBody>
      </p:sp>
      <p:pic>
        <p:nvPicPr>
          <p:cNvPr id="4" name="Picture 3" descr="Screen Shot 2016-02-09 at 11.23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178" y="2293351"/>
            <a:ext cx="4855707" cy="23443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34782" y="1924019"/>
            <a:ext cx="1512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Measurement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24111" y="1976944"/>
            <a:ext cx="1184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Simulation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47817" y="2716739"/>
            <a:ext cx="2522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(Y. </a:t>
            </a:r>
            <a:r>
              <a:rPr lang="en-US" dirty="0" err="1" smtClean="0"/>
              <a:t>Cai</a:t>
            </a:r>
            <a:r>
              <a:rPr lang="en-US" dirty="0" smtClean="0"/>
              <a:t>, SLAC-PUB-13570)</a:t>
            </a:r>
            <a:endParaRPr lang="en-US" dirty="0"/>
          </a:p>
        </p:txBody>
      </p:sp>
      <p:pic>
        <p:nvPicPr>
          <p:cNvPr id="8" name="Picture 7" descr="Screen Shot 2016-02-09 at 11.29.0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871" y="1401906"/>
            <a:ext cx="6083300" cy="482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67791" y="1001796"/>
            <a:ext cx="5174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KEKB: L= 96nH (LER) and L=104nH (HER)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171980" y="1401906"/>
            <a:ext cx="1429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Wake model:</a:t>
            </a:r>
            <a:endParaRPr lang="en-US" dirty="0"/>
          </a:p>
        </p:txBody>
      </p:sp>
      <p:pic>
        <p:nvPicPr>
          <p:cNvPr id="11" name="Picture 10" descr="Screen Shot 2016-02-09 at 11.37.1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489" y="4637725"/>
            <a:ext cx="4559330" cy="191816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81785" y="4984193"/>
            <a:ext cx="519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LER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312122" y="5168859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142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6755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3366FF"/>
                </a:solidFill>
              </a:rPr>
              <a:t>Phase Space Ellipse Distortion for </a:t>
            </a:r>
            <a:br>
              <a:rPr lang="en-US" sz="3600" dirty="0" smtClean="0">
                <a:solidFill>
                  <a:srgbClr val="3366FF"/>
                </a:solidFill>
              </a:rPr>
            </a:br>
            <a:r>
              <a:rPr lang="en-US" sz="3600" dirty="0" smtClean="0">
                <a:solidFill>
                  <a:srgbClr val="3366FF"/>
                </a:solidFill>
              </a:rPr>
              <a:t>Electron or Proton Beams</a:t>
            </a:r>
            <a:endParaRPr lang="en-US" sz="3600" dirty="0">
              <a:solidFill>
                <a:srgbClr val="3366FF"/>
              </a:solidFill>
            </a:endParaRPr>
          </a:p>
        </p:txBody>
      </p:sp>
      <p:pic>
        <p:nvPicPr>
          <p:cNvPr id="4" name="Picture 3" descr="Screen Shot 2016-02-09 at 11.56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0602"/>
            <a:ext cx="9144000" cy="497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242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6-02-09 at 11.53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479" y="1041248"/>
            <a:ext cx="5748783" cy="4060895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81099" cy="582783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3366FF"/>
                </a:solidFill>
              </a:rPr>
              <a:t>Longitudinal Microwave Instability (LMWI)</a:t>
            </a:r>
            <a:endParaRPr lang="en-US" sz="3600" dirty="0">
              <a:solidFill>
                <a:srgbClr val="3366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6963" y="1147450"/>
            <a:ext cx="4249881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Density perturbation may occur on top </a:t>
            </a:r>
          </a:p>
          <a:p>
            <a:r>
              <a:rPr lang="en-US" dirty="0" smtClean="0"/>
              <a:t>      of stationary distribution 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System responds to the perturbation</a:t>
            </a:r>
          </a:p>
          <a:p>
            <a:r>
              <a:rPr lang="en-US" dirty="0"/>
              <a:t> </a:t>
            </a:r>
            <a:r>
              <a:rPr lang="en-US" dirty="0" smtClean="0"/>
              <a:t>    through wakefield or impedance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This could combine with slip factor</a:t>
            </a:r>
          </a:p>
          <a:p>
            <a:r>
              <a:rPr lang="en-US" dirty="0"/>
              <a:t> </a:t>
            </a:r>
            <a:r>
              <a:rPr lang="en-US" dirty="0" smtClean="0"/>
              <a:t>    to cause microwave instability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Negative mass instability is space charge</a:t>
            </a:r>
          </a:p>
          <a:p>
            <a:r>
              <a:rPr lang="en-US" dirty="0"/>
              <a:t> </a:t>
            </a:r>
            <a:r>
              <a:rPr lang="en-US" dirty="0" smtClean="0"/>
              <a:t>    caused by LMWI above transition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172" y="4840769"/>
            <a:ext cx="2090273" cy="178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1655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97808" cy="828324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3366FF"/>
                </a:solidFill>
              </a:rPr>
              <a:t>LMWI for a Coasting </a:t>
            </a:r>
            <a:r>
              <a:rPr lang="en-US" sz="3200" dirty="0">
                <a:solidFill>
                  <a:srgbClr val="3366FF"/>
                </a:solidFill>
              </a:rPr>
              <a:t>B</a:t>
            </a:r>
            <a:r>
              <a:rPr lang="en-US" sz="3200" dirty="0" smtClean="0">
                <a:solidFill>
                  <a:srgbClr val="3366FF"/>
                </a:solidFill>
              </a:rPr>
              <a:t>eam (zero energy spread)</a:t>
            </a:r>
            <a:endParaRPr lang="en-US" sz="3200" dirty="0">
              <a:solidFill>
                <a:srgbClr val="3366FF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3381169"/>
              </p:ext>
            </p:extLst>
          </p:nvPr>
        </p:nvGraphicFramePr>
        <p:xfrm>
          <a:off x="837443" y="1219943"/>
          <a:ext cx="1899639" cy="616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9" name="Equation" r:id="rId3" imgW="1409700" imgH="457200" progId="Equation.DSMT4">
                  <p:embed/>
                </p:oleObj>
              </mc:Choice>
              <mc:Fallback>
                <p:oleObj name="Equation" r:id="rId3" imgW="14097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7443" y="1219943"/>
                        <a:ext cx="1899639" cy="6160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5154018"/>
              </p:ext>
            </p:extLst>
          </p:nvPr>
        </p:nvGraphicFramePr>
        <p:xfrm>
          <a:off x="771525" y="2608263"/>
          <a:ext cx="2035175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0" name="Equation" r:id="rId5" imgW="1511300" imgH="457200" progId="Equation.3">
                  <p:embed/>
                </p:oleObj>
              </mc:Choice>
              <mc:Fallback>
                <p:oleObj name="Equation" r:id="rId5" imgW="15113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71525" y="2608263"/>
                        <a:ext cx="2035175" cy="617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4816476"/>
              </p:ext>
            </p:extLst>
          </p:nvPr>
        </p:nvGraphicFramePr>
        <p:xfrm>
          <a:off x="693738" y="4048125"/>
          <a:ext cx="2497137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1" name="Equation" r:id="rId7" imgW="1854200" imgH="457200" progId="Equation.DSMT4">
                  <p:embed/>
                </p:oleObj>
              </mc:Choice>
              <mc:Fallback>
                <p:oleObj name="Equation" r:id="rId7" imgW="18542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93738" y="4048125"/>
                        <a:ext cx="2497137" cy="617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0047581"/>
              </p:ext>
            </p:extLst>
          </p:nvPr>
        </p:nvGraphicFramePr>
        <p:xfrm>
          <a:off x="837443" y="5368925"/>
          <a:ext cx="19145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2" name="Equation" r:id="rId9" imgW="1422400" imgH="609600" progId="Equation.3">
                  <p:embed/>
                </p:oleObj>
              </mc:Choice>
              <mc:Fallback>
                <p:oleObj name="Equation" r:id="rId9" imgW="1422400" imgH="609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37443" y="5368925"/>
                        <a:ext cx="19145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457200" y="1181776"/>
            <a:ext cx="2583838" cy="6542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7037" y="2571534"/>
            <a:ext cx="2434001" cy="6542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2020" y="3994638"/>
            <a:ext cx="2588855" cy="6542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68602" y="5338076"/>
            <a:ext cx="2622273" cy="8531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8" idx="2"/>
          </p:cNvCxnSpPr>
          <p:nvPr/>
        </p:nvCxnSpPr>
        <p:spPr>
          <a:xfrm>
            <a:off x="1749119" y="1836042"/>
            <a:ext cx="5327" cy="7354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743792" y="3279209"/>
            <a:ext cx="5327" cy="7354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723776" y="4665663"/>
            <a:ext cx="5327" cy="6724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46958" y="1852467"/>
            <a:ext cx="118097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-CSR,LSC</a:t>
            </a:r>
          </a:p>
          <a:p>
            <a:r>
              <a:rPr lang="en-US" sz="1400" dirty="0" smtClean="0"/>
              <a:t>-resistive wall</a:t>
            </a:r>
          </a:p>
          <a:p>
            <a:r>
              <a:rPr lang="en-US" sz="1400" dirty="0" smtClean="0"/>
              <a:t>-RF </a:t>
            </a:r>
            <a:r>
              <a:rPr lang="en-US" sz="1400" dirty="0" err="1" smtClean="0"/>
              <a:t>cavity,etc</a:t>
            </a:r>
            <a:endParaRPr lang="en-US" sz="1400" dirty="0" smtClean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4117687"/>
              </p:ext>
            </p:extLst>
          </p:nvPr>
        </p:nvGraphicFramePr>
        <p:xfrm>
          <a:off x="1837080" y="2003325"/>
          <a:ext cx="335090" cy="430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3" name="Equation" r:id="rId11" imgW="177800" imgH="228600" progId="Equation.DSMT4">
                  <p:embed/>
                </p:oleObj>
              </mc:Choice>
              <mc:Fallback>
                <p:oleObj name="Equation" r:id="rId11" imgW="1778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837080" y="2003325"/>
                        <a:ext cx="335090" cy="4308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9397885"/>
              </p:ext>
            </p:extLst>
          </p:nvPr>
        </p:nvGraphicFramePr>
        <p:xfrm>
          <a:off x="1840666" y="3471285"/>
          <a:ext cx="26352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4" name="Equation" r:id="rId13" imgW="139700" imgH="177800" progId="Equation.3">
                  <p:embed/>
                </p:oleObj>
              </mc:Choice>
              <mc:Fallback>
                <p:oleObj name="Equation" r:id="rId13" imgW="1397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840666" y="3471285"/>
                        <a:ext cx="263525" cy="336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Arrow Connector 20"/>
          <p:cNvCxnSpPr/>
          <p:nvPr/>
        </p:nvCxnSpPr>
        <p:spPr>
          <a:xfrm>
            <a:off x="1704416" y="6185587"/>
            <a:ext cx="0" cy="3820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704416" y="6567637"/>
            <a:ext cx="200498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709398" y="1504039"/>
            <a:ext cx="0" cy="50635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8" idx="3"/>
          </p:cNvCxnSpPr>
          <p:nvPr/>
        </p:nvCxnSpPr>
        <p:spPr>
          <a:xfrm flipH="1">
            <a:off x="3041038" y="1504039"/>
            <a:ext cx="668360" cy="48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50107" y="4704258"/>
            <a:ext cx="1073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Phase space</a:t>
            </a:r>
          </a:p>
          <a:p>
            <a:r>
              <a:rPr lang="en-US" sz="1400" dirty="0" smtClean="0"/>
              <a:t>continuity</a:t>
            </a:r>
            <a:endParaRPr lang="en-US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5965113" y="3615117"/>
            <a:ext cx="1955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Dispersion relation</a:t>
            </a:r>
            <a:endParaRPr lang="en-US" dirty="0"/>
          </a:p>
        </p:txBody>
      </p:sp>
      <p:pic>
        <p:nvPicPr>
          <p:cNvPr id="33" name="Picture 32" descr="Screen Shot 2016-02-18 at 11.47.10 AM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136" y="3994638"/>
            <a:ext cx="4945864" cy="776623"/>
          </a:xfrm>
          <a:prstGeom prst="rect">
            <a:avLst/>
          </a:prstGeom>
        </p:spPr>
      </p:pic>
      <p:pic>
        <p:nvPicPr>
          <p:cNvPr id="34" name="Picture 33" descr="Screen Shot 2016-02-18 at 11.47.01 AM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136" y="1325871"/>
            <a:ext cx="4580597" cy="2145413"/>
          </a:xfrm>
          <a:prstGeom prst="rect">
            <a:avLst/>
          </a:prstGeom>
        </p:spPr>
      </p:pic>
      <p:pic>
        <p:nvPicPr>
          <p:cNvPr id="35" name="Picture 34" descr="Screen Shot 2016-02-18 at 11.48.52 AM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488" y="4988859"/>
            <a:ext cx="5267511" cy="77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6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66FF"/>
                </a:solidFill>
              </a:rPr>
              <a:t>Outline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Collective interaction of a bunch via wakefield or impedance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Longitudinal single-</a:t>
            </a:r>
            <a:r>
              <a:rPr lang="en-US" dirty="0"/>
              <a:t>b</a:t>
            </a:r>
            <a:r>
              <a:rPr lang="en-US" dirty="0" smtClean="0"/>
              <a:t>unch Instability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Threshold in JLEIC designs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0224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2-18 at 11.53.1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32" y="0"/>
            <a:ext cx="82959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5559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49" y="1182412"/>
            <a:ext cx="4822844" cy="99009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Energy spread cause </a:t>
            </a:r>
            <a:r>
              <a:rPr lang="en-US" sz="2400" dirty="0" err="1" smtClean="0">
                <a:solidFill>
                  <a:srgbClr val="800000"/>
                </a:solidFill>
              </a:rPr>
              <a:t>decoherence</a:t>
            </a:r>
            <a:r>
              <a:rPr lang="en-US" sz="2400" dirty="0" smtClean="0">
                <a:solidFill>
                  <a:srgbClr val="80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     or Landau damping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448697" cy="694632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3366FF"/>
                </a:solidFill>
              </a:rPr>
              <a:t>LMWI for a Coasting </a:t>
            </a:r>
            <a:r>
              <a:rPr lang="en-US" sz="3200" dirty="0">
                <a:solidFill>
                  <a:srgbClr val="3366FF"/>
                </a:solidFill>
              </a:rPr>
              <a:t>B</a:t>
            </a:r>
            <a:r>
              <a:rPr lang="en-US" sz="3200" dirty="0" smtClean="0">
                <a:solidFill>
                  <a:srgbClr val="3366FF"/>
                </a:solidFill>
              </a:rPr>
              <a:t>eam (finite energy spread)</a:t>
            </a:r>
            <a:endParaRPr lang="en-US" sz="3200" dirty="0">
              <a:solidFill>
                <a:srgbClr val="3366FF"/>
              </a:solidFill>
            </a:endParaRPr>
          </a:p>
        </p:txBody>
      </p:sp>
      <p:pic>
        <p:nvPicPr>
          <p:cNvPr id="5" name="Picture 4" descr="Screen Shot 2016-02-18 at 11.56.3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456597"/>
            <a:ext cx="3911600" cy="1562100"/>
          </a:xfrm>
          <a:prstGeom prst="rect">
            <a:avLst/>
          </a:prstGeom>
        </p:spPr>
      </p:pic>
      <p:pic>
        <p:nvPicPr>
          <p:cNvPr id="6" name="Picture 5" descr="Screen Shot 2016-02-18 at 11.57.48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4406380"/>
            <a:ext cx="3955061" cy="1168733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436481" y="1182412"/>
            <a:ext cx="3135236" cy="662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800000"/>
                </a:solidFill>
              </a:rPr>
              <a:t>Stability Diagram</a:t>
            </a:r>
            <a:endParaRPr lang="en-US" sz="2400" dirty="0">
              <a:solidFill>
                <a:srgbClr val="800000"/>
              </a:solidFill>
            </a:endParaRPr>
          </a:p>
        </p:txBody>
      </p:sp>
      <p:pic>
        <p:nvPicPr>
          <p:cNvPr id="8" name="Picture 7" descr="Screen Shot 2016-02-18 at 11.59.52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812" y="1883815"/>
            <a:ext cx="4491188" cy="2522565"/>
          </a:xfrm>
          <a:prstGeom prst="rect">
            <a:avLst/>
          </a:prstGeom>
        </p:spPr>
      </p:pic>
      <p:pic>
        <p:nvPicPr>
          <p:cNvPr id="9" name="Picture 8" descr="Screen Shot 2016-02-18 at 12.00.39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491" y="4018697"/>
            <a:ext cx="2220405" cy="1355233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341320" y="5623136"/>
            <a:ext cx="4822844" cy="3938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800000"/>
                </a:solidFill>
              </a:rPr>
              <a:t>Threshold of LMWI 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2454694"/>
              </p:ext>
            </p:extLst>
          </p:nvPr>
        </p:nvGraphicFramePr>
        <p:xfrm>
          <a:off x="1019175" y="6016625"/>
          <a:ext cx="1585913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4" name="Equation" r:id="rId7" imgW="965200" imgH="482600" progId="Equation.3">
                  <p:embed/>
                </p:oleObj>
              </mc:Choice>
              <mc:Fallback>
                <p:oleObj name="Equation" r:id="rId7" imgW="9652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19175" y="6016625"/>
                        <a:ext cx="1585913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482545" y="6209221"/>
            <a:ext cx="787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or</a:t>
            </a:r>
            <a:endParaRPr lang="en-US" sz="2400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5625523"/>
              </p:ext>
            </p:extLst>
          </p:nvPr>
        </p:nvGraphicFramePr>
        <p:xfrm>
          <a:off x="4449763" y="5919788"/>
          <a:ext cx="2701925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5" name="Equation" r:id="rId9" imgW="1587500" imgH="469900" progId="Equation.3">
                  <p:embed/>
                </p:oleObj>
              </mc:Choice>
              <mc:Fallback>
                <p:oleObj name="Equation" r:id="rId9" imgW="15875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449763" y="5919788"/>
                        <a:ext cx="2701925" cy="801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4272551" y="5821405"/>
            <a:ext cx="3246499" cy="8996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574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9404"/>
            <a:ext cx="7279067" cy="59407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Modes in longitudinal phase space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97554" cy="744766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3366FF"/>
                </a:solidFill>
              </a:rPr>
              <a:t>LMWI for a Bunched Beam</a:t>
            </a:r>
            <a:endParaRPr lang="en-US" sz="3200" dirty="0">
              <a:solidFill>
                <a:srgbClr val="3366FF"/>
              </a:solidFill>
            </a:endParaRPr>
          </a:p>
        </p:txBody>
      </p:sp>
      <p:pic>
        <p:nvPicPr>
          <p:cNvPr id="5" name="Picture 4" descr="Screen Shot 2016-02-18 at 12.36.5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705" y="1613483"/>
            <a:ext cx="4593095" cy="2188541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9079838"/>
              </p:ext>
            </p:extLst>
          </p:nvPr>
        </p:nvGraphicFramePr>
        <p:xfrm>
          <a:off x="875215" y="1739899"/>
          <a:ext cx="2550130" cy="2291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9" name="Equation" r:id="rId4" imgW="1879600" imgH="1689100" progId="Equation.DSMT4">
                  <p:embed/>
                </p:oleObj>
              </mc:Choice>
              <mc:Fallback>
                <p:oleObj name="Equation" r:id="rId4" imgW="1879600" imgH="168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75215" y="1739899"/>
                        <a:ext cx="2550130" cy="22916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4031570"/>
            <a:ext cx="7279067" cy="594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Mode mixing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 smtClean="0"/>
          </a:p>
          <a:p>
            <a:pPr marL="0" indent="0">
              <a:buFont typeface="Arial"/>
              <a:buNone/>
            </a:pPr>
            <a:endParaRPr lang="en-US" sz="2800" dirty="0"/>
          </a:p>
        </p:txBody>
      </p:sp>
      <p:pic>
        <p:nvPicPr>
          <p:cNvPr id="8" name="Picture 7" descr="Screen Shot 2016-02-18 at 12.43.07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756" y="4031570"/>
            <a:ext cx="2711035" cy="275229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98349" y="4625649"/>
            <a:ext cx="3246499" cy="8996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0660536"/>
              </p:ext>
            </p:extLst>
          </p:nvPr>
        </p:nvGraphicFramePr>
        <p:xfrm>
          <a:off x="1455738" y="4641850"/>
          <a:ext cx="2876550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0" name="Equation" r:id="rId7" imgW="1689100" imgH="469900" progId="Equation.DSMT4">
                  <p:embed/>
                </p:oleObj>
              </mc:Choice>
              <mc:Fallback>
                <p:oleObj name="Equation" r:id="rId7" imgW="16891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55738" y="4641850"/>
                        <a:ext cx="2876550" cy="801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7854149"/>
              </p:ext>
            </p:extLst>
          </p:nvPr>
        </p:nvGraphicFramePr>
        <p:xfrm>
          <a:off x="1495425" y="5913438"/>
          <a:ext cx="2489200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1" name="Equation" r:id="rId9" imgW="2070100" imgH="558800" progId="Equation.3">
                  <p:embed/>
                </p:oleObj>
              </mc:Choice>
              <mc:Fallback>
                <p:oleObj name="Equation" r:id="rId9" imgW="2070100" imgH="558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95425" y="5913438"/>
                        <a:ext cx="2489200" cy="671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57200" y="6083000"/>
            <a:ext cx="709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</a:t>
            </a:r>
            <a:endParaRPr lang="en-US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8766836"/>
              </p:ext>
            </p:extLst>
          </p:nvPr>
        </p:nvGraphicFramePr>
        <p:xfrm>
          <a:off x="3021496" y="4187991"/>
          <a:ext cx="30226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2" name="Equation" r:id="rId11" imgW="1955800" imgH="228600" progId="Equation.DSMT4">
                  <p:embed/>
                </p:oleObj>
              </mc:Choice>
              <mc:Fallback>
                <p:oleObj name="Equation" r:id="rId11" imgW="19558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021496" y="4187991"/>
                        <a:ext cx="3022600" cy="352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67197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3366FF"/>
                </a:solidFill>
              </a:rPr>
              <a:t>4. Estimation of LMWI for JLEIC</a:t>
            </a:r>
            <a:endParaRPr lang="en-US" sz="3600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 formula and its parametric dependence</a:t>
            </a:r>
          </a:p>
          <a:p>
            <a:r>
              <a:rPr lang="en-US" dirty="0" smtClean="0"/>
              <a:t>LMBI threshold for PEP-II LER and JLEIC e-ring</a:t>
            </a:r>
          </a:p>
          <a:p>
            <a:r>
              <a:rPr lang="en-US" dirty="0" smtClean="0"/>
              <a:t>LMBI threshold for RHIC and JLEIC ion rings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0178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6542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3366FF"/>
                </a:solidFill>
              </a:rPr>
              <a:t>LMBI Impedance Threshold </a:t>
            </a:r>
            <a:br>
              <a:rPr lang="en-US" sz="3200" dirty="0" smtClean="0">
                <a:solidFill>
                  <a:srgbClr val="3366FF"/>
                </a:solidFill>
              </a:rPr>
            </a:br>
            <a:r>
              <a:rPr lang="en-US" sz="3200" dirty="0" smtClean="0">
                <a:solidFill>
                  <a:srgbClr val="3366FF"/>
                </a:solidFill>
              </a:rPr>
              <a:t>and Parametric Dependences</a:t>
            </a:r>
            <a:endParaRPr lang="en-US" sz="3200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8100"/>
            <a:ext cx="8229600" cy="465806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LMWI threshold</a:t>
            </a: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2747975"/>
              </p:ext>
            </p:extLst>
          </p:nvPr>
        </p:nvGraphicFramePr>
        <p:xfrm>
          <a:off x="3411538" y="1625600"/>
          <a:ext cx="3760787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7" name="Equation" r:id="rId3" imgW="1689100" imgH="469900" progId="Equation.DSMT4">
                  <p:embed/>
                </p:oleObj>
              </mc:Choice>
              <mc:Fallback>
                <p:oleObj name="Equation" r:id="rId3" imgW="16891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11538" y="1625600"/>
                        <a:ext cx="3760787" cy="1047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3364827" y="1468100"/>
            <a:ext cx="4024597" cy="12049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09253" y="2969919"/>
            <a:ext cx="2159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US" sz="2400" dirty="0" smtClean="0">
                <a:solidFill>
                  <a:srgbClr val="800000"/>
                </a:solidFill>
              </a:rPr>
              <a:t>Acceleration:</a:t>
            </a:r>
            <a:r>
              <a:rPr lang="en-US" sz="2400" dirty="0" smtClean="0"/>
              <a:t>   </a:t>
            </a:r>
            <a:endParaRPr lang="en-U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2710748"/>
              </p:ext>
            </p:extLst>
          </p:nvPr>
        </p:nvGraphicFramePr>
        <p:xfrm>
          <a:off x="2988378" y="2980576"/>
          <a:ext cx="3675300" cy="87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8" name="Equation" r:id="rId5" imgW="2070100" imgH="495300" progId="Equation.DSMT4">
                  <p:embed/>
                </p:oleObj>
              </mc:Choice>
              <mc:Fallback>
                <p:oleObj name="Equation" r:id="rId5" imgW="2070100" imgH="495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88378" y="2980576"/>
                        <a:ext cx="3675300" cy="876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09253" y="3920067"/>
            <a:ext cx="4044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US" sz="2400" dirty="0" smtClean="0">
                <a:solidFill>
                  <a:srgbClr val="800000"/>
                </a:solidFill>
              </a:rPr>
              <a:t>RF </a:t>
            </a:r>
            <a:r>
              <a:rPr lang="en-US" sz="2400" dirty="0" err="1" smtClean="0">
                <a:solidFill>
                  <a:srgbClr val="800000"/>
                </a:solidFill>
              </a:rPr>
              <a:t>rebucketing</a:t>
            </a:r>
            <a:r>
              <a:rPr lang="en-US" sz="2400" dirty="0" smtClean="0">
                <a:solidFill>
                  <a:srgbClr val="800000"/>
                </a:solidFill>
              </a:rPr>
              <a:t>, IBS, cooling:   </a:t>
            </a:r>
            <a:endParaRPr lang="en-US" sz="2400" dirty="0">
              <a:solidFill>
                <a:srgbClr val="800000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8134336"/>
              </p:ext>
            </p:extLst>
          </p:nvPr>
        </p:nvGraphicFramePr>
        <p:xfrm>
          <a:off x="4753950" y="3989936"/>
          <a:ext cx="3394210" cy="408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9" name="Equation" r:id="rId7" imgW="2209800" imgH="266700" progId="Equation.3">
                  <p:embed/>
                </p:oleObj>
              </mc:Choice>
              <mc:Fallback>
                <p:oleObj name="Equation" r:id="rId7" imgW="22098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53950" y="3989936"/>
                        <a:ext cx="3394210" cy="4080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54093" y="4517949"/>
            <a:ext cx="2441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US" sz="2400" dirty="0" smtClean="0">
                <a:solidFill>
                  <a:srgbClr val="800000"/>
                </a:solidFill>
              </a:rPr>
              <a:t>Bunch splitting:</a:t>
            </a:r>
            <a:endParaRPr lang="en-US" sz="2400" dirty="0">
              <a:solidFill>
                <a:srgbClr val="800000"/>
              </a:solidFill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931210"/>
              </p:ext>
            </p:extLst>
          </p:nvPr>
        </p:nvGraphicFramePr>
        <p:xfrm>
          <a:off x="3216381" y="4613969"/>
          <a:ext cx="1286549" cy="353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0" name="Equation" r:id="rId9" imgW="736600" imgH="203200" progId="Equation.DSMT4">
                  <p:embed/>
                </p:oleObj>
              </mc:Choice>
              <mc:Fallback>
                <p:oleObj name="Equation" r:id="rId9" imgW="7366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216381" y="4613969"/>
                        <a:ext cx="1286549" cy="3530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54093" y="5066345"/>
            <a:ext cx="3134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US" sz="2400" dirty="0" smtClean="0">
                <a:solidFill>
                  <a:srgbClr val="800000"/>
                </a:solidFill>
              </a:rPr>
              <a:t>Machine impedance:</a:t>
            </a:r>
            <a:endParaRPr lang="en-US" sz="2400" dirty="0">
              <a:solidFill>
                <a:srgbClr val="800000"/>
              </a:solidFill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8473658"/>
              </p:ext>
            </p:extLst>
          </p:nvPr>
        </p:nvGraphicFramePr>
        <p:xfrm>
          <a:off x="1058863" y="5630863"/>
          <a:ext cx="4316412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1" name="Equation" r:id="rId11" imgW="2984500" imgH="685800" progId="Equation.3">
                  <p:embed/>
                </p:oleObj>
              </mc:Choice>
              <mc:Fallback>
                <p:oleObj name="Equation" r:id="rId11" imgW="2984500" imgH="685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58863" y="5630863"/>
                        <a:ext cx="4316412" cy="992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Screen Shot 2016-02-18 at 2.26.23 PM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689" y="4422438"/>
            <a:ext cx="3763272" cy="1785438"/>
          </a:xfrm>
          <a:prstGeom prst="rect">
            <a:avLst/>
          </a:prstGeom>
        </p:spPr>
      </p:pic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703235"/>
              </p:ext>
            </p:extLst>
          </p:nvPr>
        </p:nvGraphicFramePr>
        <p:xfrm>
          <a:off x="5788025" y="4517949"/>
          <a:ext cx="585787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2" name="Equation" r:id="rId14" imgW="330200" imgH="203200" progId="Equation.3">
                  <p:embed/>
                </p:oleObj>
              </mc:Choice>
              <mc:Fallback>
                <p:oleObj name="Equation" r:id="rId14" imgW="330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788025" y="4517949"/>
                        <a:ext cx="585787" cy="35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48338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230" y="65521"/>
            <a:ext cx="6498702" cy="731587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3366FF"/>
                </a:solidFill>
              </a:rPr>
              <a:t>LMWI for e-Ring: LER of PEP-II</a:t>
            </a:r>
            <a:endParaRPr lang="en-US" sz="3200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230" y="797108"/>
            <a:ext cx="6845803" cy="713246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800000"/>
                </a:solidFill>
              </a:rPr>
              <a:t>Estimation of impedance threshold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72658" y="1866823"/>
            <a:ext cx="68384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-average </a:t>
            </a:r>
            <a:r>
              <a:rPr lang="en-US" sz="2200" dirty="0"/>
              <a:t>of impedance over bunch power spectrum</a:t>
            </a:r>
          </a:p>
          <a:p>
            <a:endParaRPr lang="en-US" sz="2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30230" y="1345399"/>
            <a:ext cx="6143315" cy="667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800000"/>
                </a:solidFill>
              </a:rPr>
              <a:t>Effective impedance in the machine</a:t>
            </a:r>
          </a:p>
          <a:p>
            <a:pPr marL="0" indent="0">
              <a:buFont typeface="Arial"/>
              <a:buNone/>
            </a:pPr>
            <a:r>
              <a:rPr lang="en-US" sz="2800" dirty="0" smtClean="0"/>
              <a:t>      </a:t>
            </a:r>
            <a:endParaRPr lang="en-US" sz="28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0493865"/>
              </p:ext>
            </p:extLst>
          </p:nvPr>
        </p:nvGraphicFramePr>
        <p:xfrm>
          <a:off x="2037448" y="2236155"/>
          <a:ext cx="1970655" cy="672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" name="Equation" r:id="rId3" imgW="1638300" imgH="558800" progId="Equation.DSMT4">
                  <p:embed/>
                </p:oleObj>
              </mc:Choice>
              <mc:Fallback>
                <p:oleObj name="Equation" r:id="rId3" imgW="1638300" imgH="558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37448" y="2236155"/>
                        <a:ext cx="1970655" cy="6721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60114" y="2855183"/>
            <a:ext cx="68384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-Empirically obtained SPEAR-scaling: </a:t>
            </a:r>
            <a:endParaRPr lang="en-US" sz="2200" dirty="0"/>
          </a:p>
          <a:p>
            <a:endParaRPr lang="en-US" sz="20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2667688"/>
              </p:ext>
            </p:extLst>
          </p:nvPr>
        </p:nvGraphicFramePr>
        <p:xfrm>
          <a:off x="2037448" y="3233502"/>
          <a:ext cx="1970655" cy="720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3" name="Equation" r:id="rId5" imgW="1282700" imgH="469900" progId="Equation.3">
                  <p:embed/>
                </p:oleObj>
              </mc:Choice>
              <mc:Fallback>
                <p:oleObj name="Equation" r:id="rId5" imgW="12827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37448" y="3233502"/>
                        <a:ext cx="1970655" cy="7206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6290287"/>
              </p:ext>
            </p:extLst>
          </p:nvPr>
        </p:nvGraphicFramePr>
        <p:xfrm>
          <a:off x="498834" y="4058055"/>
          <a:ext cx="6326397" cy="412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4" name="Equation" r:id="rId7" imgW="4279900" imgH="279400" progId="Equation.DSMT4">
                  <p:embed/>
                </p:oleObj>
              </mc:Choice>
              <mc:Fallback>
                <p:oleObj name="Equation" r:id="rId7" imgW="42799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8834" y="4058055"/>
                        <a:ext cx="6326397" cy="4129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72658" y="4461684"/>
            <a:ext cx="68384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-</a:t>
            </a:r>
            <a:r>
              <a:rPr lang="en-US" sz="2200" dirty="0" smtClean="0">
                <a:solidFill>
                  <a:srgbClr val="0000FF"/>
                </a:solidFill>
              </a:rPr>
              <a:t>Compare threshold with machine impedance: </a:t>
            </a:r>
            <a:endParaRPr lang="en-US" sz="2200" dirty="0">
              <a:solidFill>
                <a:srgbClr val="0000FF"/>
              </a:solidFill>
            </a:endParaRPr>
          </a:p>
          <a:p>
            <a:endParaRPr lang="en-US" sz="2000" dirty="0"/>
          </a:p>
        </p:txBody>
      </p:sp>
      <p:pic>
        <p:nvPicPr>
          <p:cNvPr id="12" name="Picture 11" descr="Screen Shot 2016-02-17 at 8.32.51 P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72" y="4888563"/>
            <a:ext cx="1731681" cy="1862963"/>
          </a:xfrm>
          <a:prstGeom prst="rect">
            <a:avLst/>
          </a:prstGeom>
        </p:spPr>
      </p:pic>
      <p:pic>
        <p:nvPicPr>
          <p:cNvPr id="13" name="Picture 12" descr="Screen Shot 2016-02-17 at 8.33.57 PM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324" y="4874059"/>
            <a:ext cx="1952268" cy="168781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848972" y="4927814"/>
            <a:ext cx="296333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Machine</a:t>
            </a:r>
          </a:p>
          <a:p>
            <a:r>
              <a:rPr lang="en-US" dirty="0">
                <a:solidFill>
                  <a:srgbClr val="008000"/>
                </a:solidFill>
              </a:rPr>
              <a:t>e</a:t>
            </a:r>
            <a:r>
              <a:rPr lang="en-US" dirty="0" smtClean="0">
                <a:solidFill>
                  <a:srgbClr val="008000"/>
                </a:solidFill>
              </a:rPr>
              <a:t>ffective 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impedance</a:t>
            </a:r>
          </a:p>
          <a:p>
            <a:r>
              <a:rPr lang="en-US" dirty="0">
                <a:solidFill>
                  <a:srgbClr val="008000"/>
                </a:solidFill>
              </a:rPr>
              <a:t>v</a:t>
            </a:r>
            <a:r>
              <a:rPr lang="en-US" dirty="0" smtClean="0">
                <a:solidFill>
                  <a:srgbClr val="008000"/>
                </a:solidFill>
              </a:rPr>
              <a:t>s. bunch length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(more realistic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Impedance result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show LER is safe from LMWI)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069147"/>
              </p:ext>
            </p:extLst>
          </p:nvPr>
        </p:nvGraphicFramePr>
        <p:xfrm>
          <a:off x="6762750" y="328504"/>
          <a:ext cx="2211518" cy="3510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5759"/>
                <a:gridCol w="1105759"/>
              </a:tblGrid>
              <a:tr h="668927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PEP-II</a:t>
                      </a:r>
                      <a:r>
                        <a:rPr lang="en-US" baseline="0" dirty="0" smtClean="0"/>
                        <a:t>  LER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84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3.1</a:t>
                      </a:r>
                      <a:endParaRPr lang="en-US" dirty="0"/>
                    </a:p>
                  </a:txBody>
                  <a:tcPr/>
                </a:tc>
              </a:tr>
              <a:tr h="5684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113</a:t>
                      </a:r>
                      <a:endParaRPr lang="en-US" dirty="0"/>
                    </a:p>
                  </a:txBody>
                  <a:tcPr/>
                </a:tc>
              </a:tr>
              <a:tr h="5684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1.31</a:t>
                      </a:r>
                      <a:endParaRPr lang="en-US" dirty="0"/>
                    </a:p>
                  </a:txBody>
                  <a:tcPr/>
                </a:tc>
              </a:tr>
              <a:tr h="5684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8.0</a:t>
                      </a:r>
                      <a:endParaRPr lang="en-US" dirty="0"/>
                    </a:p>
                  </a:txBody>
                  <a:tcPr/>
                </a:tc>
              </a:tr>
              <a:tr h="5684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349073"/>
              </p:ext>
            </p:extLst>
          </p:nvPr>
        </p:nvGraphicFramePr>
        <p:xfrm>
          <a:off x="6825231" y="1638222"/>
          <a:ext cx="644502" cy="374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5" name="Equation" r:id="rId11" imgW="393700" imgH="228600" progId="Equation.DSMT4">
                  <p:embed/>
                </p:oleObj>
              </mc:Choice>
              <mc:Fallback>
                <p:oleObj name="Equation" r:id="rId11" imgW="3937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825231" y="1638222"/>
                        <a:ext cx="644502" cy="3742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3574867"/>
              </p:ext>
            </p:extLst>
          </p:nvPr>
        </p:nvGraphicFramePr>
        <p:xfrm>
          <a:off x="6825231" y="2149950"/>
          <a:ext cx="893762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6" name="Equation" r:id="rId13" imgW="546100" imgH="228600" progId="Equation.3">
                  <p:embed/>
                </p:oleObj>
              </mc:Choice>
              <mc:Fallback>
                <p:oleObj name="Equation" r:id="rId13" imgW="5461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825231" y="2149950"/>
                        <a:ext cx="893762" cy="373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4923333"/>
              </p:ext>
            </p:extLst>
          </p:nvPr>
        </p:nvGraphicFramePr>
        <p:xfrm>
          <a:off x="6762750" y="2713038"/>
          <a:ext cx="101758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7" name="Equation" r:id="rId15" imgW="622300" imgH="241300" progId="Equation.DSMT4">
                  <p:embed/>
                </p:oleObj>
              </mc:Choice>
              <mc:Fallback>
                <p:oleObj name="Equation" r:id="rId15" imgW="6223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762750" y="2713038"/>
                        <a:ext cx="1017588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3485255"/>
              </p:ext>
            </p:extLst>
          </p:nvPr>
        </p:nvGraphicFramePr>
        <p:xfrm>
          <a:off x="6825231" y="1050551"/>
          <a:ext cx="955676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8" name="Equation" r:id="rId17" imgW="584200" imgH="203200" progId="Equation.3">
                  <p:embed/>
                </p:oleObj>
              </mc:Choice>
              <mc:Fallback>
                <p:oleObj name="Equation" r:id="rId17" imgW="584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825231" y="1050551"/>
                        <a:ext cx="955676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8350284"/>
              </p:ext>
            </p:extLst>
          </p:nvPr>
        </p:nvGraphicFramePr>
        <p:xfrm>
          <a:off x="6790187" y="3299482"/>
          <a:ext cx="1084563" cy="389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9" name="Equation" r:id="rId19" imgW="812800" imgH="292100" progId="Equation.DSMT4">
                  <p:embed/>
                </p:oleObj>
              </mc:Choice>
              <mc:Fallback>
                <p:oleObj name="Equation" r:id="rId19" imgW="8128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790187" y="3299482"/>
                        <a:ext cx="1084563" cy="389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7349351" y="5617851"/>
            <a:ext cx="1305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(PEP-II CDR)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6728932" y="3258273"/>
            <a:ext cx="2128844" cy="5276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012651" y="3950242"/>
            <a:ext cx="1862062" cy="6680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8049194" y="3839436"/>
            <a:ext cx="16494" cy="3999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469840" y="4138518"/>
            <a:ext cx="1184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Threshold 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estimation</a:t>
            </a:r>
            <a:endParaRPr lang="en-US" dirty="0">
              <a:solidFill>
                <a:srgbClr val="008000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4552413" y="5564407"/>
            <a:ext cx="333499" cy="183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678218" y="5031125"/>
            <a:ext cx="0" cy="1352631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 descr="Screen Shot 2016-02-17 at 8.58.15 PM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894" y="6150058"/>
            <a:ext cx="1435608" cy="51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3817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1587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3366FF"/>
                </a:solidFill>
              </a:rPr>
              <a:t>LMWI for e-Ring: JLEIC Electron Ring</a:t>
            </a:r>
            <a:endParaRPr lang="en-US" sz="3200" dirty="0">
              <a:solidFill>
                <a:srgbClr val="3366FF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465914"/>
              </p:ext>
            </p:extLst>
          </p:nvPr>
        </p:nvGraphicFramePr>
        <p:xfrm>
          <a:off x="1029171" y="1341002"/>
          <a:ext cx="6855080" cy="2252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5383"/>
                <a:gridCol w="1279821"/>
                <a:gridCol w="1446625"/>
                <a:gridCol w="1446626"/>
                <a:gridCol w="1446625"/>
              </a:tblGrid>
              <a:tr h="3987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PEP-II (LER)</a:t>
                      </a:r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                      JLEIC Electron Ring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44.6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62.35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62.35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2.56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8530760"/>
              </p:ext>
            </p:extLst>
          </p:nvPr>
        </p:nvGraphicFramePr>
        <p:xfrm>
          <a:off x="1333141" y="1759857"/>
          <a:ext cx="955676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0" name="Equation" r:id="rId3" imgW="584200" imgH="203200" progId="Equation.3">
                  <p:embed/>
                </p:oleObj>
              </mc:Choice>
              <mc:Fallback>
                <p:oleObj name="Equation" r:id="rId3" imgW="584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3141" y="1759857"/>
                        <a:ext cx="955676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4400738"/>
              </p:ext>
            </p:extLst>
          </p:nvPr>
        </p:nvGraphicFramePr>
        <p:xfrm>
          <a:off x="1356774" y="2093232"/>
          <a:ext cx="644502" cy="374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1" name="Equation" r:id="rId5" imgW="393700" imgH="228600" progId="Equation.DSMT4">
                  <p:embed/>
                </p:oleObj>
              </mc:Choice>
              <mc:Fallback>
                <p:oleObj name="Equation" r:id="rId5" imgW="3937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56774" y="2093232"/>
                        <a:ext cx="644502" cy="3742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9639445"/>
              </p:ext>
            </p:extLst>
          </p:nvPr>
        </p:nvGraphicFramePr>
        <p:xfrm>
          <a:off x="1333141" y="2523012"/>
          <a:ext cx="893762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2" name="Equation" r:id="rId7" imgW="546100" imgH="228600" progId="Equation.3">
                  <p:embed/>
                </p:oleObj>
              </mc:Choice>
              <mc:Fallback>
                <p:oleObj name="Equation" r:id="rId7" imgW="5461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33141" y="2523012"/>
                        <a:ext cx="893762" cy="373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3360967"/>
              </p:ext>
            </p:extLst>
          </p:nvPr>
        </p:nvGraphicFramePr>
        <p:xfrm>
          <a:off x="1271229" y="2896074"/>
          <a:ext cx="101758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3" name="Equation" r:id="rId9" imgW="622300" imgH="241300" progId="Equation.DSMT4">
                  <p:embed/>
                </p:oleObj>
              </mc:Choice>
              <mc:Fallback>
                <p:oleObj name="Equation" r:id="rId9" imgW="6223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271229" y="2896074"/>
                        <a:ext cx="1017588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0922935"/>
              </p:ext>
            </p:extLst>
          </p:nvPr>
        </p:nvGraphicFramePr>
        <p:xfrm>
          <a:off x="1161241" y="3289774"/>
          <a:ext cx="1084563" cy="389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4" name="Equation" r:id="rId11" imgW="812800" imgH="292100" progId="Equation.DSMT4">
                  <p:embed/>
                </p:oleObj>
              </mc:Choice>
              <mc:Fallback>
                <p:oleObj name="Equation" r:id="rId11" imgW="8128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61241" y="3289774"/>
                        <a:ext cx="1084563" cy="389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>
          <a:xfrm>
            <a:off x="4641006" y="2369625"/>
            <a:ext cx="72574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8819741"/>
              </p:ext>
            </p:extLst>
          </p:nvPr>
        </p:nvGraphicFramePr>
        <p:xfrm>
          <a:off x="4842416" y="2093232"/>
          <a:ext cx="3429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5" name="Equation" r:id="rId13" imgW="342900" imgH="228600" progId="Equation.DSMT4">
                  <p:embed/>
                </p:oleObj>
              </mc:Choice>
              <mc:Fallback>
                <p:oleObj name="Equation" r:id="rId13" imgW="3429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842416" y="2093232"/>
                        <a:ext cx="3429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Oval 13"/>
          <p:cNvSpPr/>
          <p:nvPr/>
        </p:nvSpPr>
        <p:spPr>
          <a:xfrm>
            <a:off x="3852039" y="3232453"/>
            <a:ext cx="990377" cy="4212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85160" y="4140577"/>
            <a:ext cx="785343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Impedance threshold </a:t>
            </a:r>
            <a:r>
              <a:rPr lang="en-US" sz="2000" dirty="0">
                <a:solidFill>
                  <a:srgbClr val="0000FF"/>
                </a:solidFill>
              </a:rPr>
              <a:t>e</a:t>
            </a:r>
            <a:r>
              <a:rPr lang="en-US" sz="2000" dirty="0" smtClean="0">
                <a:solidFill>
                  <a:srgbClr val="0000FF"/>
                </a:solidFill>
              </a:rPr>
              <a:t>stimation: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JLEIC e-ring is safe from LMBI at nominal energy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At low energy the impedance threshold is comparable to that for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PEP-II LER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Machine impedances: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JLEIC e-ring reuses the RF cavities, vacuum pipe, </a:t>
            </a:r>
            <a:r>
              <a:rPr lang="en-US" sz="2000" dirty="0" err="1" smtClean="0"/>
              <a:t>etc</a:t>
            </a:r>
            <a:r>
              <a:rPr lang="en-US" sz="2000" dirty="0" smtClean="0"/>
              <a:t> in PEP-II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Further detailed impedance studies need to be done for e-ring in JLEIC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492386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9169"/>
            <a:ext cx="8229600" cy="731587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3366FF"/>
                </a:solidFill>
              </a:rPr>
              <a:t>LMWI for Ion</a:t>
            </a:r>
            <a:r>
              <a:rPr lang="en-US" sz="3200" dirty="0">
                <a:solidFill>
                  <a:srgbClr val="3366FF"/>
                </a:solidFill>
              </a:rPr>
              <a:t> </a:t>
            </a:r>
            <a:r>
              <a:rPr lang="en-US" sz="3200" dirty="0" smtClean="0">
                <a:solidFill>
                  <a:srgbClr val="3366FF"/>
                </a:solidFill>
              </a:rPr>
              <a:t>ring:  RHIC Proton Beam</a:t>
            </a:r>
            <a:endParaRPr lang="en-US" sz="3200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882" y="1161429"/>
            <a:ext cx="1200294" cy="85358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Proton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beam</a:t>
            </a:r>
            <a:endParaRPr lang="en-US" sz="2800" dirty="0">
              <a:solidFill>
                <a:srgbClr val="80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863848" y="1245409"/>
            <a:ext cx="16494" cy="19629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847354" y="3200125"/>
            <a:ext cx="660549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0609711"/>
              </p:ext>
            </p:extLst>
          </p:nvPr>
        </p:nvGraphicFramePr>
        <p:xfrm>
          <a:off x="1847354" y="883863"/>
          <a:ext cx="955676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1" name="Equation" r:id="rId3" imgW="584200" imgH="203200" progId="Equation.3">
                  <p:embed/>
                </p:oleObj>
              </mc:Choice>
              <mc:Fallback>
                <p:oleObj name="Equation" r:id="rId3" imgW="584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47354" y="883863"/>
                        <a:ext cx="955676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5299164"/>
              </p:ext>
            </p:extLst>
          </p:nvPr>
        </p:nvGraphicFramePr>
        <p:xfrm>
          <a:off x="8452845" y="3033058"/>
          <a:ext cx="642717" cy="334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2" name="Equation" r:id="rId5" imgW="317500" imgH="165100" progId="Equation.DSMT4">
                  <p:embed/>
                </p:oleObj>
              </mc:Choice>
              <mc:Fallback>
                <p:oleObj name="Equation" r:id="rId5" imgW="3175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452845" y="3033058"/>
                        <a:ext cx="642717" cy="3341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Connector 13"/>
          <p:cNvCxnSpPr/>
          <p:nvPr/>
        </p:nvCxnSpPr>
        <p:spPr>
          <a:xfrm>
            <a:off x="1863848" y="2837224"/>
            <a:ext cx="1187586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051434" y="1616558"/>
            <a:ext cx="1632931" cy="1220666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684365" y="1616558"/>
            <a:ext cx="3645229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880342" y="2467892"/>
            <a:ext cx="998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injection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494676" y="2603073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29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394176" y="1431892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250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1834811" y="1630566"/>
            <a:ext cx="95013" cy="1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944533" y="1989519"/>
            <a:ext cx="1335785" cy="369332"/>
          </a:xfrm>
          <a:prstGeom prst="rect">
            <a:avLst/>
          </a:prstGeom>
          <a:noFill/>
          <a:scene3d>
            <a:camera prst="orthographicFront">
              <a:rot lat="0" lon="0" rev="228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dirty="0" smtClean="0"/>
              <a:t>acceleration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836764" y="1217238"/>
            <a:ext cx="1298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rebucketing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704566" y="1245409"/>
            <a:ext cx="669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store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929824" y="2798907"/>
            <a:ext cx="91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(30 sec)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373133" y="2283226"/>
            <a:ext cx="913569" cy="369332"/>
          </a:xfrm>
          <a:prstGeom prst="rect">
            <a:avLst/>
          </a:prstGeom>
          <a:noFill/>
          <a:scene3d>
            <a:camera prst="orthographicFront">
              <a:rot lat="0" lon="0" rev="228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(60 sec)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033704" y="1630567"/>
            <a:ext cx="885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(20 </a:t>
            </a:r>
            <a:r>
              <a:rPr lang="en-US" dirty="0" err="1" smtClean="0">
                <a:solidFill>
                  <a:srgbClr val="008000"/>
                </a:solidFill>
              </a:rPr>
              <a:t>ms</a:t>
            </a:r>
            <a:r>
              <a:rPr lang="en-US" dirty="0" smtClean="0">
                <a:solidFill>
                  <a:srgbClr val="008000"/>
                </a:solidFill>
              </a:rPr>
              <a:t>)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704566" y="1645677"/>
            <a:ext cx="902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(10 </a:t>
            </a:r>
            <a:r>
              <a:rPr lang="en-US" dirty="0" err="1" smtClean="0">
                <a:solidFill>
                  <a:srgbClr val="008000"/>
                </a:solidFill>
              </a:rPr>
              <a:t>hrs</a:t>
            </a:r>
            <a:r>
              <a:rPr lang="en-US" dirty="0" smtClean="0">
                <a:solidFill>
                  <a:srgbClr val="008000"/>
                </a:solidFill>
              </a:rPr>
              <a:t>)</a:t>
            </a:r>
            <a:endParaRPr lang="en-US" dirty="0">
              <a:solidFill>
                <a:srgbClr val="008000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6645943" y="2365699"/>
            <a:ext cx="72574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792513" y="1996367"/>
            <a:ext cx="474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IBS</a:t>
            </a:r>
            <a:endParaRPr lang="en-US" dirty="0"/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3463099"/>
              </p:ext>
            </p:extLst>
          </p:nvPr>
        </p:nvGraphicFramePr>
        <p:xfrm>
          <a:off x="193882" y="1968176"/>
          <a:ext cx="1298992" cy="781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3" name="Equation" r:id="rId7" imgW="774700" imgH="469900" progId="Equation.DSMT4">
                  <p:embed/>
                </p:oleObj>
              </mc:Choice>
              <mc:Fallback>
                <p:oleObj name="Equation" r:id="rId7" imgW="7747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3882" y="1968176"/>
                        <a:ext cx="1298992" cy="7813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300361"/>
              </p:ext>
            </p:extLst>
          </p:nvPr>
        </p:nvGraphicFramePr>
        <p:xfrm>
          <a:off x="2102450" y="3650301"/>
          <a:ext cx="5575259" cy="2338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5383"/>
                <a:gridCol w="1446625"/>
                <a:gridCol w="1446626"/>
                <a:gridCol w="1446625"/>
              </a:tblGrid>
              <a:tr h="4138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injection            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acceleration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store</a:t>
                      </a:r>
                      <a:endParaRPr lang="en-US" dirty="0"/>
                    </a:p>
                  </a:txBody>
                  <a:tcPr/>
                </a:tc>
              </a:tr>
              <a:tr h="3849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250</a:t>
                      </a:r>
                      <a:endParaRPr lang="en-US" dirty="0"/>
                    </a:p>
                  </a:txBody>
                  <a:tcPr/>
                </a:tc>
              </a:tr>
              <a:tr h="38493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26.6</a:t>
                      </a:r>
                      <a:endParaRPr lang="en-US" dirty="0"/>
                    </a:p>
                  </a:txBody>
                  <a:tcPr/>
                </a:tc>
              </a:tr>
              <a:tr h="3849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1.9</a:t>
                      </a:r>
                      <a:endParaRPr lang="en-US" dirty="0"/>
                    </a:p>
                  </a:txBody>
                  <a:tcPr/>
                </a:tc>
              </a:tr>
              <a:tr h="3849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2.65</a:t>
                      </a:r>
                      <a:endParaRPr lang="en-US" dirty="0"/>
                    </a:p>
                  </a:txBody>
                  <a:tcPr/>
                </a:tc>
              </a:tr>
              <a:tr h="3849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5.2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rgbClr val="3366FF"/>
                          </a:solidFill>
                        </a:rPr>
                        <a:t>2.1  (1.6)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7.9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1451561"/>
              </p:ext>
            </p:extLst>
          </p:nvPr>
        </p:nvGraphicFramePr>
        <p:xfrm>
          <a:off x="2372263" y="4069157"/>
          <a:ext cx="955676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4" name="Equation" r:id="rId9" imgW="584200" imgH="203200" progId="Equation.3">
                  <p:embed/>
                </p:oleObj>
              </mc:Choice>
              <mc:Fallback>
                <p:oleObj name="Equation" r:id="rId9" imgW="584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72263" y="4069157"/>
                        <a:ext cx="955676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9062390"/>
              </p:ext>
            </p:extLst>
          </p:nvPr>
        </p:nvGraphicFramePr>
        <p:xfrm>
          <a:off x="2395896" y="4402532"/>
          <a:ext cx="644502" cy="374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5" name="Equation" r:id="rId10" imgW="393700" imgH="228600" progId="Equation.DSMT4">
                  <p:embed/>
                </p:oleObj>
              </mc:Choice>
              <mc:Fallback>
                <p:oleObj name="Equation" r:id="rId10" imgW="3937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395896" y="4402532"/>
                        <a:ext cx="644502" cy="3742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7070690"/>
              </p:ext>
            </p:extLst>
          </p:nvPr>
        </p:nvGraphicFramePr>
        <p:xfrm>
          <a:off x="2372263" y="4832312"/>
          <a:ext cx="893762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6" name="Equation" r:id="rId12" imgW="546100" imgH="228600" progId="Equation.3">
                  <p:embed/>
                </p:oleObj>
              </mc:Choice>
              <mc:Fallback>
                <p:oleObj name="Equation" r:id="rId12" imgW="5461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372263" y="4832312"/>
                        <a:ext cx="893762" cy="373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0890261"/>
              </p:ext>
            </p:extLst>
          </p:nvPr>
        </p:nvGraphicFramePr>
        <p:xfrm>
          <a:off x="2310351" y="5205374"/>
          <a:ext cx="101758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7" name="Equation" r:id="rId14" imgW="622300" imgH="241300" progId="Equation.DSMT4">
                  <p:embed/>
                </p:oleObj>
              </mc:Choice>
              <mc:Fallback>
                <p:oleObj name="Equation" r:id="rId14" imgW="6223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310351" y="5205374"/>
                        <a:ext cx="1017588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0396445"/>
              </p:ext>
            </p:extLst>
          </p:nvPr>
        </p:nvGraphicFramePr>
        <p:xfrm>
          <a:off x="2200363" y="5599074"/>
          <a:ext cx="1084563" cy="389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8" name="Equation" r:id="rId16" imgW="812800" imgH="292100" progId="Equation.DSMT4">
                  <p:embed/>
                </p:oleObj>
              </mc:Choice>
              <mc:Fallback>
                <p:oleObj name="Equation" r:id="rId16" imgW="8128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200363" y="5599074"/>
                        <a:ext cx="1084563" cy="389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4552413" y="2837224"/>
            <a:ext cx="2477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(illustration not to scale)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303592" y="4142926"/>
            <a:ext cx="14846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Estimated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     impedance </a:t>
            </a:r>
          </a:p>
          <a:p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    threshold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2878557" y="2837224"/>
            <a:ext cx="1014086" cy="813077"/>
          </a:xfrm>
          <a:prstGeom prst="straightConnector1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4701023" y="1692123"/>
            <a:ext cx="593631" cy="1821416"/>
          </a:xfrm>
          <a:prstGeom prst="straightConnector1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>
            <a:off x="7029736" y="1685516"/>
            <a:ext cx="700414" cy="1828023"/>
          </a:xfrm>
          <a:prstGeom prst="straightConnector1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278439" y="6076020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Machine impedance</a:t>
            </a:r>
            <a:r>
              <a:rPr lang="en-US" dirty="0" smtClean="0"/>
              <a:t>:</a:t>
            </a:r>
            <a:endParaRPr lang="en-US" dirty="0"/>
          </a:p>
        </p:txBody>
      </p:sp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3199699"/>
              </p:ext>
            </p:extLst>
          </p:nvPr>
        </p:nvGraphicFramePr>
        <p:xfrm>
          <a:off x="3831609" y="6445250"/>
          <a:ext cx="343535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9" name="Equation" r:id="rId18" imgW="2324100" imgH="279400" progId="Equation.3">
                  <p:embed/>
                </p:oleObj>
              </mc:Choice>
              <mc:Fallback>
                <p:oleObj name="Equation" r:id="rId18" imgW="23241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831609" y="6445250"/>
                        <a:ext cx="3435350" cy="41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TextBox 66"/>
          <p:cNvSpPr txBox="1"/>
          <p:nvPr/>
        </p:nvSpPr>
        <p:spPr>
          <a:xfrm>
            <a:off x="4984221" y="6100117"/>
            <a:ext cx="3837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safe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3814903" y="6431970"/>
            <a:ext cx="1772240" cy="4370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Arrow Connector 68"/>
          <p:cNvCxnSpPr/>
          <p:nvPr/>
        </p:nvCxnSpPr>
        <p:spPr>
          <a:xfrm flipH="1">
            <a:off x="4836764" y="6004613"/>
            <a:ext cx="457891" cy="427357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Oval 71"/>
          <p:cNvSpPr/>
          <p:nvPr/>
        </p:nvSpPr>
        <p:spPr>
          <a:xfrm>
            <a:off x="3722135" y="5589682"/>
            <a:ext cx="3885291" cy="3991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164940" y="6469449"/>
            <a:ext cx="3541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  Bunch spectrum around </a:t>
            </a:r>
            <a:r>
              <a:rPr lang="en-US" dirty="0"/>
              <a:t>400 </a:t>
            </a:r>
            <a:r>
              <a:rPr lang="en-US" dirty="0" smtClean="0"/>
              <a:t>MHz,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7320153" y="876077"/>
            <a:ext cx="1440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(RHIC/AP/36)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2533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9169"/>
            <a:ext cx="8229600" cy="731587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3366FF"/>
                </a:solidFill>
              </a:rPr>
              <a:t>LMWI Threshold for RHIC Gold Beam</a:t>
            </a:r>
            <a:endParaRPr lang="en-US" sz="3200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882" y="1161429"/>
            <a:ext cx="1200294" cy="85358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Gold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beam</a:t>
            </a:r>
            <a:endParaRPr lang="en-US" sz="2800" dirty="0">
              <a:solidFill>
                <a:srgbClr val="80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863848" y="1245409"/>
            <a:ext cx="16494" cy="19629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847354" y="3200125"/>
            <a:ext cx="660549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132407"/>
              </p:ext>
            </p:extLst>
          </p:nvPr>
        </p:nvGraphicFramePr>
        <p:xfrm>
          <a:off x="1754188" y="884238"/>
          <a:ext cx="114300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9" name="Equation" r:id="rId3" imgW="698500" imgH="203200" progId="Equation.DSMT4">
                  <p:embed/>
                </p:oleObj>
              </mc:Choice>
              <mc:Fallback>
                <p:oleObj name="Equation" r:id="rId3" imgW="6985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54188" y="884238"/>
                        <a:ext cx="1143000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1794856"/>
              </p:ext>
            </p:extLst>
          </p:nvPr>
        </p:nvGraphicFramePr>
        <p:xfrm>
          <a:off x="8452845" y="3033058"/>
          <a:ext cx="642717" cy="334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0" name="Equation" r:id="rId5" imgW="317500" imgH="165100" progId="Equation.DSMT4">
                  <p:embed/>
                </p:oleObj>
              </mc:Choice>
              <mc:Fallback>
                <p:oleObj name="Equation" r:id="rId5" imgW="3175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452845" y="3033058"/>
                        <a:ext cx="642717" cy="3341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Connector 13"/>
          <p:cNvCxnSpPr/>
          <p:nvPr/>
        </p:nvCxnSpPr>
        <p:spPr>
          <a:xfrm>
            <a:off x="1863848" y="2837224"/>
            <a:ext cx="1187586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051434" y="1616558"/>
            <a:ext cx="1632931" cy="1220666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684365" y="1616558"/>
            <a:ext cx="3645229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880342" y="2467892"/>
            <a:ext cx="998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injection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494676" y="2603073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394176" y="1431892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1834811" y="1630566"/>
            <a:ext cx="95013" cy="1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944533" y="1989519"/>
            <a:ext cx="1335785" cy="369332"/>
          </a:xfrm>
          <a:prstGeom prst="rect">
            <a:avLst/>
          </a:prstGeom>
          <a:noFill/>
          <a:scene3d>
            <a:camera prst="orthographicFront">
              <a:rot lat="0" lon="0" rev="228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dirty="0" smtClean="0"/>
              <a:t>acceleration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836764" y="1217238"/>
            <a:ext cx="1298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rebucketing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704566" y="1245409"/>
            <a:ext cx="669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store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929824" y="2798907"/>
            <a:ext cx="1030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(114 sec)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853493" y="2603073"/>
            <a:ext cx="971841" cy="369332"/>
          </a:xfrm>
          <a:prstGeom prst="rect">
            <a:avLst/>
          </a:prstGeom>
          <a:noFill/>
          <a:scene3d>
            <a:camera prst="orthographicFront">
              <a:rot lat="0" lon="0" rev="228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(6.5 sec)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033704" y="1630567"/>
            <a:ext cx="885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(20 </a:t>
            </a:r>
            <a:r>
              <a:rPr lang="en-US" dirty="0" err="1" smtClean="0">
                <a:solidFill>
                  <a:srgbClr val="008000"/>
                </a:solidFill>
              </a:rPr>
              <a:t>ms</a:t>
            </a:r>
            <a:r>
              <a:rPr lang="en-US" dirty="0" smtClean="0">
                <a:solidFill>
                  <a:srgbClr val="008000"/>
                </a:solidFill>
              </a:rPr>
              <a:t>)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704566" y="1645677"/>
            <a:ext cx="902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(10 </a:t>
            </a:r>
            <a:r>
              <a:rPr lang="en-US" dirty="0" err="1" smtClean="0">
                <a:solidFill>
                  <a:srgbClr val="008000"/>
                </a:solidFill>
              </a:rPr>
              <a:t>hrs</a:t>
            </a:r>
            <a:r>
              <a:rPr lang="en-US" dirty="0" smtClean="0">
                <a:solidFill>
                  <a:srgbClr val="008000"/>
                </a:solidFill>
              </a:rPr>
              <a:t>)</a:t>
            </a:r>
            <a:endParaRPr lang="en-US" dirty="0">
              <a:solidFill>
                <a:srgbClr val="008000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6645943" y="2365699"/>
            <a:ext cx="72574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792513" y="1996367"/>
            <a:ext cx="474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IBS</a:t>
            </a:r>
            <a:endParaRPr lang="en-US" dirty="0"/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0673123"/>
              </p:ext>
            </p:extLst>
          </p:nvPr>
        </p:nvGraphicFramePr>
        <p:xfrm>
          <a:off x="193882" y="1968176"/>
          <a:ext cx="1298992" cy="781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1" name="Equation" r:id="rId7" imgW="774700" imgH="469900" progId="Equation.DSMT4">
                  <p:embed/>
                </p:oleObj>
              </mc:Choice>
              <mc:Fallback>
                <p:oleObj name="Equation" r:id="rId7" imgW="7747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3882" y="1968176"/>
                        <a:ext cx="1298992" cy="7813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4552413" y="2837224"/>
            <a:ext cx="2477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(illustration not to scale)</a:t>
            </a:r>
            <a:endParaRPr lang="en-US" dirty="0"/>
          </a:p>
        </p:txBody>
      </p:sp>
      <p:cxnSp>
        <p:nvCxnSpPr>
          <p:cNvPr id="56" name="Straight Arrow Connector 55"/>
          <p:cNvCxnSpPr>
            <a:endCxn id="70" idx="0"/>
          </p:cNvCxnSpPr>
          <p:nvPr/>
        </p:nvCxnSpPr>
        <p:spPr>
          <a:xfrm>
            <a:off x="2747225" y="2888822"/>
            <a:ext cx="125933" cy="610330"/>
          </a:xfrm>
          <a:prstGeom prst="straightConnector1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4701023" y="1692123"/>
            <a:ext cx="332681" cy="1821015"/>
          </a:xfrm>
          <a:prstGeom prst="straightConnector1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>
            <a:off x="7717233" y="1453906"/>
            <a:ext cx="122723" cy="2033997"/>
          </a:xfrm>
          <a:prstGeom prst="straightConnector1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3068199"/>
              </p:ext>
            </p:extLst>
          </p:nvPr>
        </p:nvGraphicFramePr>
        <p:xfrm>
          <a:off x="3261529" y="5760527"/>
          <a:ext cx="2214562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2" name="Equation" r:id="rId9" imgW="1498600" imgH="304800" progId="Equation.DSMT4">
                  <p:embed/>
                </p:oleObj>
              </mc:Choice>
              <mc:Fallback>
                <p:oleObj name="Equation" r:id="rId9" imgW="1498600" imgH="304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261529" y="5760527"/>
                        <a:ext cx="2214562" cy="450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TextBox 66"/>
          <p:cNvSpPr txBox="1"/>
          <p:nvPr/>
        </p:nvSpPr>
        <p:spPr>
          <a:xfrm>
            <a:off x="4555855" y="4710149"/>
            <a:ext cx="81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safe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3261529" y="5632355"/>
            <a:ext cx="2214562" cy="7098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Arrow Connector 68"/>
          <p:cNvCxnSpPr/>
          <p:nvPr/>
        </p:nvCxnSpPr>
        <p:spPr>
          <a:xfrm flipH="1">
            <a:off x="4552413" y="4831149"/>
            <a:ext cx="3442" cy="801206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2921642"/>
              </p:ext>
            </p:extLst>
          </p:nvPr>
        </p:nvGraphicFramePr>
        <p:xfrm>
          <a:off x="2087975" y="3499152"/>
          <a:ext cx="1614487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3" name="Equation" r:id="rId11" imgW="1092200" imgH="279400" progId="Equation.DSMT4">
                  <p:embed/>
                </p:oleObj>
              </mc:Choice>
              <mc:Fallback>
                <p:oleObj name="Equation" r:id="rId11" imgW="10922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087975" y="3499152"/>
                        <a:ext cx="1614487" cy="41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3869761" y="1855923"/>
            <a:ext cx="913569" cy="369332"/>
          </a:xfrm>
          <a:prstGeom prst="rect">
            <a:avLst/>
          </a:prstGeom>
          <a:noFill/>
          <a:scene3d>
            <a:camera prst="orthographicFront">
              <a:rot lat="0" lon="0" rev="228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(53 sec)</a:t>
            </a:r>
            <a:endParaRPr lang="en-US" dirty="0">
              <a:solidFill>
                <a:srgbClr val="008000"/>
              </a:solidFill>
            </a:endParaRPr>
          </a:p>
        </p:txBody>
      </p:sp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0891728"/>
              </p:ext>
            </p:extLst>
          </p:nvPr>
        </p:nvGraphicFramePr>
        <p:xfrm>
          <a:off x="3689747" y="4276556"/>
          <a:ext cx="1652589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4" name="Equation" r:id="rId13" imgW="1117600" imgH="279400" progId="Equation.3">
                  <p:embed/>
                </p:oleObj>
              </mc:Choice>
              <mc:Fallback>
                <p:oleObj name="Equation" r:id="rId13" imgW="11176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689747" y="4276556"/>
                        <a:ext cx="1652589" cy="41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6710537"/>
              </p:ext>
            </p:extLst>
          </p:nvPr>
        </p:nvGraphicFramePr>
        <p:xfrm>
          <a:off x="4305300" y="3513138"/>
          <a:ext cx="1576388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5" name="Equation" r:id="rId15" imgW="1066800" imgH="279400" progId="Equation.DSMT4">
                  <p:embed/>
                </p:oleObj>
              </mc:Choice>
              <mc:Fallback>
                <p:oleObj name="Equation" r:id="rId15" imgW="10668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305300" y="3513138"/>
                        <a:ext cx="1576388" cy="41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0826141"/>
              </p:ext>
            </p:extLst>
          </p:nvPr>
        </p:nvGraphicFramePr>
        <p:xfrm>
          <a:off x="6872683" y="3524792"/>
          <a:ext cx="168910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6" name="Equation" r:id="rId17" imgW="1143000" imgH="279400" progId="Equation.3">
                  <p:embed/>
                </p:oleObj>
              </mc:Choice>
              <mc:Fallback>
                <p:oleObj name="Equation" r:id="rId17" imgW="11430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872683" y="3524792"/>
                        <a:ext cx="1689100" cy="41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9" name="Straight Arrow Connector 58"/>
          <p:cNvCxnSpPr/>
          <p:nvPr/>
        </p:nvCxnSpPr>
        <p:spPr>
          <a:xfrm>
            <a:off x="4114691" y="2636960"/>
            <a:ext cx="0" cy="1495303"/>
          </a:xfrm>
          <a:prstGeom prst="straightConnector1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8744278"/>
              </p:ext>
            </p:extLst>
          </p:nvPr>
        </p:nvGraphicFramePr>
        <p:xfrm>
          <a:off x="3658651" y="2253296"/>
          <a:ext cx="893762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7" name="Equation" r:id="rId19" imgW="533400" imgH="203200" progId="Equation.DSMT4">
                  <p:embed/>
                </p:oleObj>
              </mc:Choice>
              <mc:Fallback>
                <p:oleObj name="Equation" r:id="rId19" imgW="5334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658651" y="2253296"/>
                        <a:ext cx="893762" cy="33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3658652" y="2249338"/>
            <a:ext cx="984018" cy="3381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2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2263786"/>
              </p:ext>
            </p:extLst>
          </p:nvPr>
        </p:nvGraphicFramePr>
        <p:xfrm>
          <a:off x="1818313" y="5851015"/>
          <a:ext cx="121285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8" name="Equation" r:id="rId21" imgW="723900" imgH="215900" progId="Equation.3">
                  <p:embed/>
                </p:oleObj>
              </mc:Choice>
              <mc:Fallback>
                <p:oleObj name="Equation" r:id="rId21" imgW="723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818313" y="5851015"/>
                        <a:ext cx="1212850" cy="360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/>
        </p:nvSpPr>
        <p:spPr>
          <a:xfrm>
            <a:off x="106878" y="3487903"/>
            <a:ext cx="168710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Estimated</a:t>
            </a:r>
          </a:p>
          <a:p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     impedance 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      threshold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62012" y="5259665"/>
            <a:ext cx="26340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Machine impedance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935843" y="3537040"/>
            <a:ext cx="1603051" cy="43798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4361106" y="3487903"/>
            <a:ext cx="1603051" cy="43798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1994540" y="3499152"/>
            <a:ext cx="1757236" cy="41275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568086" y="3843751"/>
            <a:ext cx="57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safe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7373890" y="3942759"/>
            <a:ext cx="57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safe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5552925" y="3860246"/>
            <a:ext cx="57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safe</a:t>
            </a:r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3781953" y="4251321"/>
            <a:ext cx="1603051" cy="43798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6600076" y="6026711"/>
            <a:ext cx="1440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(RHIC/AP/36)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4668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9169"/>
            <a:ext cx="8229600" cy="731587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3366FF"/>
                </a:solidFill>
              </a:rPr>
              <a:t>LMWI for Ion Ring: JLEIC Booster Ring</a:t>
            </a:r>
            <a:endParaRPr lang="en-US" sz="3200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882" y="1903704"/>
            <a:ext cx="1200294" cy="8535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Proton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beam</a:t>
            </a:r>
            <a:endParaRPr lang="en-US" sz="2400" dirty="0">
              <a:solidFill>
                <a:srgbClr val="80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1827788" y="890756"/>
            <a:ext cx="36060" cy="30598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847354" y="3942400"/>
            <a:ext cx="660549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1504743"/>
              </p:ext>
            </p:extLst>
          </p:nvPr>
        </p:nvGraphicFramePr>
        <p:xfrm>
          <a:off x="1863848" y="724068"/>
          <a:ext cx="9556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4" name="Equation" r:id="rId3" imgW="584200" imgH="203200" progId="Equation.3">
                  <p:embed/>
                </p:oleObj>
              </mc:Choice>
              <mc:Fallback>
                <p:oleObj name="Equation" r:id="rId3" imgW="584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63848" y="724068"/>
                        <a:ext cx="95567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704282"/>
              </p:ext>
            </p:extLst>
          </p:nvPr>
        </p:nvGraphicFramePr>
        <p:xfrm>
          <a:off x="8452845" y="3775333"/>
          <a:ext cx="642717" cy="334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5" name="Equation" r:id="rId5" imgW="317500" imgH="165100" progId="Equation.DSMT4">
                  <p:embed/>
                </p:oleObj>
              </mc:Choice>
              <mc:Fallback>
                <p:oleObj name="Equation" r:id="rId5" imgW="3175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452845" y="3775333"/>
                        <a:ext cx="642717" cy="3341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Connector 13"/>
          <p:cNvCxnSpPr/>
          <p:nvPr/>
        </p:nvCxnSpPr>
        <p:spPr>
          <a:xfrm>
            <a:off x="1863848" y="3579499"/>
            <a:ext cx="1187586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051434" y="2358833"/>
            <a:ext cx="1632931" cy="1220666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684365" y="2358833"/>
            <a:ext cx="1682416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880342" y="3210167"/>
            <a:ext cx="1452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accumulation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526128" y="2174167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1834811" y="2372841"/>
            <a:ext cx="95013" cy="1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267817" y="1491586"/>
            <a:ext cx="1335785" cy="369332"/>
          </a:xfrm>
          <a:prstGeom prst="rect">
            <a:avLst/>
          </a:prstGeom>
          <a:noFill/>
          <a:scene3d>
            <a:camera prst="orthographicFront">
              <a:rot lat="0" lon="0" rev="228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dirty="0" smtClean="0"/>
              <a:t>acceleration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913358" y="1781460"/>
            <a:ext cx="1125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Emittance </a:t>
            </a:r>
          </a:p>
          <a:p>
            <a:r>
              <a:rPr lang="en-US" dirty="0" smtClean="0"/>
              <a:t>reduction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8007501" y="783551"/>
            <a:ext cx="1137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extraction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929824" y="3541182"/>
            <a:ext cx="1764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(cooling for ions)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033704" y="2372842"/>
            <a:ext cx="1001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(cooling)</a:t>
            </a:r>
            <a:endParaRPr lang="en-US" dirty="0">
              <a:solidFill>
                <a:srgbClr val="008000"/>
              </a:solidFill>
            </a:endParaRPr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121290"/>
              </p:ext>
            </p:extLst>
          </p:nvPr>
        </p:nvGraphicFramePr>
        <p:xfrm>
          <a:off x="193882" y="2960467"/>
          <a:ext cx="1186888" cy="580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6" name="Equation" r:id="rId7" imgW="927100" imgH="457200" progId="Equation.3">
                  <p:embed/>
                </p:oleObj>
              </mc:Choice>
              <mc:Fallback>
                <p:oleObj name="Equation" r:id="rId7" imgW="9271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3882" y="2960467"/>
                        <a:ext cx="1186888" cy="5807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4552413" y="3579499"/>
            <a:ext cx="2477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(illustration not to scale)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76743" y="4743546"/>
            <a:ext cx="168710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Estimated</a:t>
            </a:r>
          </a:p>
          <a:p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     impedance 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      threshold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flipV="1">
            <a:off x="6350287" y="1156099"/>
            <a:ext cx="1632931" cy="1220666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051434" y="2655093"/>
            <a:ext cx="1335785" cy="369332"/>
          </a:xfrm>
          <a:prstGeom prst="rect">
            <a:avLst/>
          </a:prstGeom>
          <a:noFill/>
          <a:scene3d>
            <a:camera prst="orthographicFront">
              <a:rot lat="0" lon="0" rev="228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dirty="0" smtClean="0"/>
              <a:t>acceleration</a:t>
            </a:r>
            <a:endParaRPr lang="en-US" dirty="0"/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7983218" y="1152883"/>
            <a:ext cx="1112344" cy="2363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708556"/>
              </p:ext>
            </p:extLst>
          </p:nvPr>
        </p:nvGraphicFramePr>
        <p:xfrm>
          <a:off x="1842499" y="4402532"/>
          <a:ext cx="2682008" cy="2338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5383"/>
                <a:gridCol w="1446625"/>
              </a:tblGrid>
              <a:tr h="4138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injection              </a:t>
                      </a:r>
                      <a:endParaRPr lang="en-US" dirty="0"/>
                    </a:p>
                  </a:txBody>
                  <a:tcPr/>
                </a:tc>
              </a:tr>
              <a:tr h="3849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8493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0.49</a:t>
                      </a:r>
                      <a:endParaRPr lang="en-US" dirty="0"/>
                    </a:p>
                  </a:txBody>
                  <a:tcPr/>
                </a:tc>
              </a:tr>
              <a:tr h="3849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3849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849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10.2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4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5447162"/>
              </p:ext>
            </p:extLst>
          </p:nvPr>
        </p:nvGraphicFramePr>
        <p:xfrm>
          <a:off x="2112312" y="4821388"/>
          <a:ext cx="955676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7" name="Equation" r:id="rId9" imgW="584200" imgH="203200" progId="Equation.3">
                  <p:embed/>
                </p:oleObj>
              </mc:Choice>
              <mc:Fallback>
                <p:oleObj name="Equation" r:id="rId9" imgW="584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12312" y="4821388"/>
                        <a:ext cx="955676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6904717"/>
              </p:ext>
            </p:extLst>
          </p:nvPr>
        </p:nvGraphicFramePr>
        <p:xfrm>
          <a:off x="2135945" y="5154763"/>
          <a:ext cx="644502" cy="374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8" name="Equation" r:id="rId11" imgW="393700" imgH="228600" progId="Equation.DSMT4">
                  <p:embed/>
                </p:oleObj>
              </mc:Choice>
              <mc:Fallback>
                <p:oleObj name="Equation" r:id="rId11" imgW="3937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135945" y="5154763"/>
                        <a:ext cx="644502" cy="3742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6447623"/>
              </p:ext>
            </p:extLst>
          </p:nvPr>
        </p:nvGraphicFramePr>
        <p:xfrm>
          <a:off x="2112312" y="5584543"/>
          <a:ext cx="893762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9" name="Equation" r:id="rId13" imgW="546100" imgH="228600" progId="Equation.3">
                  <p:embed/>
                </p:oleObj>
              </mc:Choice>
              <mc:Fallback>
                <p:oleObj name="Equation" r:id="rId13" imgW="5461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112312" y="5584543"/>
                        <a:ext cx="893762" cy="373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5507117"/>
              </p:ext>
            </p:extLst>
          </p:nvPr>
        </p:nvGraphicFramePr>
        <p:xfrm>
          <a:off x="2050400" y="5957605"/>
          <a:ext cx="101758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0" name="Equation" r:id="rId15" imgW="622300" imgH="241300" progId="Equation.DSMT4">
                  <p:embed/>
                </p:oleObj>
              </mc:Choice>
              <mc:Fallback>
                <p:oleObj name="Equation" r:id="rId15" imgW="6223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050400" y="5957605"/>
                        <a:ext cx="1017588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6583886"/>
              </p:ext>
            </p:extLst>
          </p:nvPr>
        </p:nvGraphicFramePr>
        <p:xfrm>
          <a:off x="1940412" y="6351305"/>
          <a:ext cx="1084563" cy="389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1" name="Equation" r:id="rId17" imgW="812800" imgH="292100" progId="Equation.DSMT4">
                  <p:embed/>
                </p:oleObj>
              </mc:Choice>
              <mc:Fallback>
                <p:oleObj name="Equation" r:id="rId17" imgW="8128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940412" y="6351305"/>
                        <a:ext cx="1084563" cy="389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Oval 73"/>
          <p:cNvSpPr/>
          <p:nvPr/>
        </p:nvSpPr>
        <p:spPr>
          <a:xfrm>
            <a:off x="3212939" y="6368344"/>
            <a:ext cx="1311568" cy="3897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Arrow Connector 74"/>
          <p:cNvCxnSpPr/>
          <p:nvPr/>
        </p:nvCxnSpPr>
        <p:spPr>
          <a:xfrm flipH="1">
            <a:off x="4552413" y="2427791"/>
            <a:ext cx="439947" cy="1909228"/>
          </a:xfrm>
          <a:prstGeom prst="straightConnector1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602565" y="4337019"/>
            <a:ext cx="3480440" cy="2031325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Estimating impedance threshold</a:t>
            </a:r>
          </a:p>
          <a:p>
            <a:r>
              <a:rPr lang="en-US" dirty="0"/>
              <a:t> </a:t>
            </a:r>
            <a:r>
              <a:rPr lang="en-US" dirty="0" smtClean="0"/>
              <a:t>    Need bunch longitudinal</a:t>
            </a:r>
          </a:p>
          <a:p>
            <a:r>
              <a:rPr lang="en-US" dirty="0"/>
              <a:t> </a:t>
            </a:r>
            <a:r>
              <a:rPr lang="en-US" dirty="0" smtClean="0"/>
              <a:t>    phase space evolution for </a:t>
            </a:r>
          </a:p>
          <a:p>
            <a:r>
              <a:rPr lang="en-US" dirty="0"/>
              <a:t> </a:t>
            </a:r>
            <a:r>
              <a:rPr lang="en-US" dirty="0" smtClean="0"/>
              <a:t>    the whole cycle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Machine impedance</a:t>
            </a:r>
          </a:p>
          <a:p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    </a:t>
            </a:r>
            <a:r>
              <a:rPr lang="en-US" dirty="0" smtClean="0"/>
              <a:t>Need impedance studies</a:t>
            </a:r>
          </a:p>
          <a:p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   </a:t>
            </a:r>
            <a:r>
              <a:rPr lang="en-US" dirty="0" smtClean="0"/>
              <a:t> for the booster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545694" y="991847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1816341" y="1156098"/>
            <a:ext cx="95013" cy="1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24507" y="6427163"/>
            <a:ext cx="4605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May be susceptible to space charge impedance</a:t>
            </a:r>
            <a:endParaRPr lang="en-U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732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262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3366FF"/>
                </a:solidFill>
              </a:rPr>
              <a:t>1</a:t>
            </a:r>
            <a:r>
              <a:rPr lang="en-US" dirty="0" smtClean="0">
                <a:solidFill>
                  <a:srgbClr val="3366FF"/>
                </a:solidFill>
              </a:rPr>
              <a:t>. Introduction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9600"/>
            <a:ext cx="8229600" cy="4926564"/>
          </a:xfrm>
        </p:spPr>
        <p:txBody>
          <a:bodyPr>
            <a:normAutofit fontScale="85000" lnSpcReduction="20000"/>
          </a:bodyPr>
          <a:lstStyle/>
          <a:p>
            <a:pPr lvl="1">
              <a:buFont typeface="Arial"/>
              <a:buChar char="•"/>
            </a:pPr>
            <a:r>
              <a:rPr lang="en-US" dirty="0" smtClean="0"/>
              <a:t>External magnetic or RF fields determine single particle dynamics for the design optics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High intensity bunches could interact with itself via direct EM field interaction or via boundary conditions of vacuum pipe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These collective interaction could cause the beam to undergo longitudinal or transverse instabilities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There are many types of coherent instabilities. 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Bunch-induced fields with wavelengths short compared to bunch length may induce microwave instability in a single bunch.</a:t>
            </a:r>
            <a:endParaRPr lang="en-US" dirty="0"/>
          </a:p>
          <a:p>
            <a:pPr lvl="1">
              <a:buFont typeface="Arial"/>
              <a:buChar char="•"/>
            </a:pPr>
            <a:r>
              <a:rPr lang="en-US" dirty="0" smtClean="0"/>
              <a:t>Longitudinal </a:t>
            </a:r>
            <a:r>
              <a:rPr lang="en-US" dirty="0"/>
              <a:t>s</a:t>
            </a:r>
            <a:r>
              <a:rPr lang="en-US" dirty="0" smtClean="0"/>
              <a:t>ingle bunch </a:t>
            </a:r>
            <a:r>
              <a:rPr lang="en-US" dirty="0"/>
              <a:t>i</a:t>
            </a:r>
            <a:r>
              <a:rPr lang="en-US" dirty="0" smtClean="0"/>
              <a:t>nstability is one of the most early discovered instabilities, and has been well studied by theory, simulation and experiments.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7693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9169"/>
            <a:ext cx="8229600" cy="731587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3366FF"/>
                </a:solidFill>
              </a:rPr>
              <a:t>LMWI Threshold for JLEIC Ion Collider Ring</a:t>
            </a:r>
            <a:endParaRPr lang="en-US" sz="3200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882" y="1161429"/>
            <a:ext cx="1200294" cy="85358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Proton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beam</a:t>
            </a:r>
            <a:endParaRPr lang="en-US" sz="2800" dirty="0">
              <a:solidFill>
                <a:srgbClr val="80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863848" y="1245409"/>
            <a:ext cx="16494" cy="19629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847354" y="3200125"/>
            <a:ext cx="660549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5901679"/>
              </p:ext>
            </p:extLst>
          </p:nvPr>
        </p:nvGraphicFramePr>
        <p:xfrm>
          <a:off x="1847354" y="883863"/>
          <a:ext cx="955676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0" name="Equation" r:id="rId3" imgW="584200" imgH="203200" progId="Equation.3">
                  <p:embed/>
                </p:oleObj>
              </mc:Choice>
              <mc:Fallback>
                <p:oleObj name="Equation" r:id="rId3" imgW="584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47354" y="883863"/>
                        <a:ext cx="955676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7455718"/>
              </p:ext>
            </p:extLst>
          </p:nvPr>
        </p:nvGraphicFramePr>
        <p:xfrm>
          <a:off x="8452845" y="3033058"/>
          <a:ext cx="642717" cy="334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1" name="Equation" r:id="rId5" imgW="317500" imgH="165100" progId="Equation.DSMT4">
                  <p:embed/>
                </p:oleObj>
              </mc:Choice>
              <mc:Fallback>
                <p:oleObj name="Equation" r:id="rId5" imgW="3175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452845" y="3033058"/>
                        <a:ext cx="642717" cy="3341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Connector 13"/>
          <p:cNvCxnSpPr/>
          <p:nvPr/>
        </p:nvCxnSpPr>
        <p:spPr>
          <a:xfrm>
            <a:off x="1863848" y="2837224"/>
            <a:ext cx="1187586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051434" y="1616558"/>
            <a:ext cx="1632931" cy="1220666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684365" y="1616558"/>
            <a:ext cx="3645229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880342" y="2467892"/>
            <a:ext cx="948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stacking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494676" y="2603073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29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394176" y="1431892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250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1834811" y="1630566"/>
            <a:ext cx="95013" cy="1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944533" y="1989519"/>
            <a:ext cx="1335785" cy="369332"/>
          </a:xfrm>
          <a:prstGeom prst="rect">
            <a:avLst/>
          </a:prstGeom>
          <a:noFill/>
          <a:scene3d>
            <a:camera prst="orthographicFront">
              <a:rot lat="0" lon="0" rev="228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dirty="0" smtClean="0"/>
              <a:t>acceleration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836764" y="1217238"/>
            <a:ext cx="1675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Bunch splitting?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889232" y="1245409"/>
            <a:ext cx="669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store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929824" y="2798907"/>
            <a:ext cx="1001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(cooling)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984221" y="1630567"/>
            <a:ext cx="1626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Barrier bucket?</a:t>
            </a:r>
            <a:endParaRPr lang="en-US" dirty="0"/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0820455"/>
              </p:ext>
            </p:extLst>
          </p:nvPr>
        </p:nvGraphicFramePr>
        <p:xfrm>
          <a:off x="193882" y="1968176"/>
          <a:ext cx="1298992" cy="781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2" name="Equation" r:id="rId7" imgW="774700" imgH="469900" progId="Equation.DSMT4">
                  <p:embed/>
                </p:oleObj>
              </mc:Choice>
              <mc:Fallback>
                <p:oleObj name="Equation" r:id="rId7" imgW="7747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3882" y="1968176"/>
                        <a:ext cx="1298992" cy="7813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267798"/>
              </p:ext>
            </p:extLst>
          </p:nvPr>
        </p:nvGraphicFramePr>
        <p:xfrm>
          <a:off x="2102450" y="3650301"/>
          <a:ext cx="2682008" cy="2338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5383"/>
                <a:gridCol w="1446625"/>
              </a:tblGrid>
              <a:tr h="4138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store</a:t>
                      </a:r>
                      <a:endParaRPr lang="en-US" dirty="0"/>
                    </a:p>
                  </a:txBody>
                  <a:tcPr/>
                </a:tc>
              </a:tr>
              <a:tr h="3849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  <a:tr h="38493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15.3</a:t>
                      </a:r>
                      <a:endParaRPr lang="en-US" dirty="0"/>
                    </a:p>
                  </a:txBody>
                  <a:tcPr/>
                </a:tc>
              </a:tr>
              <a:tr h="3849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6.45</a:t>
                      </a:r>
                      <a:endParaRPr lang="en-US" dirty="0"/>
                    </a:p>
                  </a:txBody>
                  <a:tcPr/>
                </a:tc>
              </a:tr>
              <a:tr h="3849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849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23.8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4031236"/>
              </p:ext>
            </p:extLst>
          </p:nvPr>
        </p:nvGraphicFramePr>
        <p:xfrm>
          <a:off x="2372263" y="4069157"/>
          <a:ext cx="955676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3" name="Equation" r:id="rId9" imgW="584200" imgH="203200" progId="Equation.3">
                  <p:embed/>
                </p:oleObj>
              </mc:Choice>
              <mc:Fallback>
                <p:oleObj name="Equation" r:id="rId9" imgW="584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72263" y="4069157"/>
                        <a:ext cx="955676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7063692"/>
              </p:ext>
            </p:extLst>
          </p:nvPr>
        </p:nvGraphicFramePr>
        <p:xfrm>
          <a:off x="2395896" y="4402532"/>
          <a:ext cx="644502" cy="374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4" name="Equation" r:id="rId10" imgW="393700" imgH="228600" progId="Equation.DSMT4">
                  <p:embed/>
                </p:oleObj>
              </mc:Choice>
              <mc:Fallback>
                <p:oleObj name="Equation" r:id="rId10" imgW="3937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395896" y="4402532"/>
                        <a:ext cx="644502" cy="3742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6163691"/>
              </p:ext>
            </p:extLst>
          </p:nvPr>
        </p:nvGraphicFramePr>
        <p:xfrm>
          <a:off x="2372263" y="4832312"/>
          <a:ext cx="893762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5" name="Equation" r:id="rId12" imgW="546100" imgH="228600" progId="Equation.3">
                  <p:embed/>
                </p:oleObj>
              </mc:Choice>
              <mc:Fallback>
                <p:oleObj name="Equation" r:id="rId12" imgW="5461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372263" y="4832312"/>
                        <a:ext cx="893762" cy="373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9000371"/>
              </p:ext>
            </p:extLst>
          </p:nvPr>
        </p:nvGraphicFramePr>
        <p:xfrm>
          <a:off x="2310351" y="5205374"/>
          <a:ext cx="101758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6" name="Equation" r:id="rId14" imgW="622300" imgH="241300" progId="Equation.DSMT4">
                  <p:embed/>
                </p:oleObj>
              </mc:Choice>
              <mc:Fallback>
                <p:oleObj name="Equation" r:id="rId14" imgW="6223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310351" y="5205374"/>
                        <a:ext cx="1017588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0452788"/>
              </p:ext>
            </p:extLst>
          </p:nvPr>
        </p:nvGraphicFramePr>
        <p:xfrm>
          <a:off x="2200363" y="5599074"/>
          <a:ext cx="1084563" cy="389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7" name="Equation" r:id="rId16" imgW="812800" imgH="292100" progId="Equation.DSMT4">
                  <p:embed/>
                </p:oleObj>
              </mc:Choice>
              <mc:Fallback>
                <p:oleObj name="Equation" r:id="rId16" imgW="8128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200363" y="5599074"/>
                        <a:ext cx="1084563" cy="389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6028297" y="2787739"/>
            <a:ext cx="2477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(illustration not to scale)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303592" y="4142926"/>
            <a:ext cx="14846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Estimated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     impedance </a:t>
            </a:r>
          </a:p>
          <a:p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    threshold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8839178"/>
              </p:ext>
            </p:extLst>
          </p:nvPr>
        </p:nvGraphicFramePr>
        <p:xfrm>
          <a:off x="3658651" y="2253296"/>
          <a:ext cx="893762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8" name="Equation" r:id="rId18" imgW="533400" imgH="203200" progId="Equation.DSMT4">
                  <p:embed/>
                </p:oleObj>
              </mc:Choice>
              <mc:Fallback>
                <p:oleObj name="Equation" r:id="rId18" imgW="5334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658651" y="2253296"/>
                        <a:ext cx="893762" cy="33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0"/>
          <p:cNvSpPr/>
          <p:nvPr/>
        </p:nvSpPr>
        <p:spPr>
          <a:xfrm>
            <a:off x="3658652" y="2249338"/>
            <a:ext cx="984018" cy="3381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6792513" y="1646945"/>
            <a:ext cx="1001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(cooling)</a:t>
            </a:r>
            <a:endParaRPr lang="en-US" dirty="0">
              <a:solidFill>
                <a:srgbClr val="008000"/>
              </a:solidFill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flipH="1">
            <a:off x="4684365" y="1968176"/>
            <a:ext cx="2582594" cy="1545363"/>
          </a:xfrm>
          <a:prstGeom prst="straightConnector1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3472890" y="5599076"/>
            <a:ext cx="1311568" cy="3897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4784458" y="5342508"/>
            <a:ext cx="81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Safe here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526739" y="3714988"/>
            <a:ext cx="3480440" cy="2585323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Estimating impedance threshold</a:t>
            </a:r>
          </a:p>
          <a:p>
            <a:r>
              <a:rPr lang="en-US" dirty="0"/>
              <a:t> </a:t>
            </a:r>
            <a:r>
              <a:rPr lang="en-US" dirty="0" smtClean="0"/>
              <a:t>    Need (1) bunch formation</a:t>
            </a:r>
          </a:p>
          <a:p>
            <a:r>
              <a:rPr lang="en-US" dirty="0"/>
              <a:t> </a:t>
            </a:r>
            <a:r>
              <a:rPr lang="en-US" dirty="0" smtClean="0"/>
              <a:t>    scheme (2) know bunch </a:t>
            </a:r>
          </a:p>
          <a:p>
            <a:r>
              <a:rPr lang="en-US" dirty="0"/>
              <a:t> </a:t>
            </a:r>
            <a:r>
              <a:rPr lang="en-US" dirty="0" smtClean="0"/>
              <a:t>    longitudinal phase space </a:t>
            </a:r>
          </a:p>
          <a:p>
            <a:r>
              <a:rPr lang="en-US" dirty="0"/>
              <a:t> </a:t>
            </a:r>
            <a:r>
              <a:rPr lang="en-US" dirty="0" smtClean="0"/>
              <a:t>     evolution for the whole cycle</a:t>
            </a:r>
          </a:p>
          <a:p>
            <a:pPr marL="285750" indent="-285750">
              <a:buFont typeface="Arial"/>
              <a:buChar char="•"/>
            </a:pPr>
            <a:endParaRPr lang="en-US" dirty="0" smtClean="0">
              <a:solidFill>
                <a:srgbClr val="0000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Machine impedance</a:t>
            </a:r>
          </a:p>
          <a:p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    </a:t>
            </a:r>
            <a:r>
              <a:rPr lang="en-US" dirty="0" smtClean="0"/>
              <a:t>Need impedance studies</a:t>
            </a:r>
          </a:p>
          <a:p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   </a:t>
            </a:r>
            <a:r>
              <a:rPr lang="en-US" dirty="0" smtClean="0"/>
              <a:t> for ion ring</a:t>
            </a:r>
          </a:p>
        </p:txBody>
      </p:sp>
    </p:spTree>
    <p:extLst>
      <p:ext uri="{BB962C8B-B14F-4D97-AF65-F5344CB8AC3E}">
        <p14:creationId xmlns:p14="http://schemas.microsoft.com/office/powerpoint/2010/main" val="27237236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0046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3366FF"/>
                </a:solidFill>
              </a:rPr>
              <a:t>Summary</a:t>
            </a:r>
            <a:endParaRPr lang="en-US" sz="3600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4684"/>
            <a:ext cx="8229600" cy="4971480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 smtClean="0"/>
              <a:t>General physics of longitudinal single-bunch instability is discussed.</a:t>
            </a:r>
          </a:p>
          <a:p>
            <a:r>
              <a:rPr lang="en-US" sz="2800" dirty="0" smtClean="0"/>
              <a:t>Initial estimation is started for LMWI-imposed impedance thresholds for e-ring and ion rings in the JLEIC design</a:t>
            </a:r>
          </a:p>
          <a:p>
            <a:r>
              <a:rPr lang="en-US" sz="2800" dirty="0" smtClean="0"/>
              <a:t>Space-charge impedance at low energy may cause concern</a:t>
            </a:r>
          </a:p>
          <a:p>
            <a:r>
              <a:rPr lang="en-US" sz="2800" dirty="0" smtClean="0"/>
              <a:t>The estimations are compared with similar studies in PEP-II for e-ring and in RHIC for ion rings.</a:t>
            </a:r>
          </a:p>
          <a:p>
            <a:r>
              <a:rPr lang="en-US" sz="2800" dirty="0" smtClean="0"/>
              <a:t>In most scenarios JLEIC is safe from LMWI. However, because of unique feature of JLEIC, caution is needed</a:t>
            </a:r>
            <a:r>
              <a:rPr lang="en-US" sz="2400" dirty="0" smtClean="0"/>
              <a:t>.</a:t>
            </a:r>
          </a:p>
          <a:p>
            <a:pPr lvl="1"/>
            <a:r>
              <a:rPr lang="en-US" sz="2300" dirty="0" smtClean="0"/>
              <a:t>wide energy range and ion species</a:t>
            </a:r>
          </a:p>
          <a:p>
            <a:pPr lvl="1"/>
            <a:r>
              <a:rPr lang="en-US" sz="2300" dirty="0" smtClean="0"/>
              <a:t>electron cooling</a:t>
            </a:r>
          </a:p>
          <a:p>
            <a:pPr lvl="1"/>
            <a:r>
              <a:rPr lang="en-US" sz="2300" dirty="0" smtClean="0"/>
              <a:t> transition crossing</a:t>
            </a:r>
          </a:p>
          <a:p>
            <a:pPr lvl="1"/>
            <a:r>
              <a:rPr lang="en-US" sz="2300" dirty="0" err="1" smtClean="0"/>
              <a:t>Etc</a:t>
            </a:r>
            <a:endParaRPr lang="en-US" sz="2300" dirty="0" smtClean="0"/>
          </a:p>
          <a:p>
            <a:r>
              <a:rPr lang="en-US" sz="3100" dirty="0" smtClean="0"/>
              <a:t>Further information are required for a more complete study</a:t>
            </a:r>
          </a:p>
          <a:p>
            <a:pPr lvl="1"/>
            <a:r>
              <a:rPr lang="en-US" sz="2300" dirty="0" smtClean="0"/>
              <a:t>Bunch formation scheme for the ion beams</a:t>
            </a:r>
          </a:p>
          <a:p>
            <a:pPr lvl="1"/>
            <a:r>
              <a:rPr lang="en-US" sz="2300" dirty="0" smtClean="0"/>
              <a:t>Evolution of bunch longitudinal phase space distribution for the whole cycle</a:t>
            </a:r>
          </a:p>
          <a:p>
            <a:pPr lvl="1"/>
            <a:r>
              <a:rPr lang="en-US" sz="2300" dirty="0" smtClean="0"/>
              <a:t>Machine impedance studies</a:t>
            </a:r>
          </a:p>
          <a:p>
            <a:endParaRPr lang="en-US" sz="2400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2507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35082"/>
            <a:ext cx="8229600" cy="5491081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This instability could cause potential-well distortion, longitudinal microwave instability or turbulent bunch lengthening</a:t>
            </a:r>
          </a:p>
          <a:p>
            <a:r>
              <a:rPr lang="en-US" sz="2800" dirty="0" smtClean="0"/>
              <a:t>It is not a fatal instability---not causing beam loss, but it causes bunch lengthening and increase of momentum spread.</a:t>
            </a:r>
          </a:p>
          <a:p>
            <a:r>
              <a:rPr lang="en-US" sz="2800" dirty="0" smtClean="0"/>
              <a:t> At JLEIC, we are mostly safe from this instability. </a:t>
            </a:r>
            <a:r>
              <a:rPr lang="en-US" sz="2800" dirty="0"/>
              <a:t>H</a:t>
            </a:r>
            <a:r>
              <a:rPr lang="en-US" sz="2800" dirty="0" smtClean="0"/>
              <a:t>owever, because of the wide energy range, ion species, and the electron cooling during collision, we should be cautious of the possibility of encountering this instability</a:t>
            </a:r>
          </a:p>
          <a:p>
            <a:r>
              <a:rPr lang="en-US" sz="2800" dirty="0" smtClean="0"/>
              <a:t>Space charge at low energy in the booster ring may cause concern.</a:t>
            </a:r>
          </a:p>
        </p:txBody>
      </p:sp>
    </p:spTree>
    <p:extLst>
      <p:ext uri="{BB962C8B-B14F-4D97-AF65-F5344CB8AC3E}">
        <p14:creationId xmlns:p14="http://schemas.microsoft.com/office/powerpoint/2010/main" val="3136044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5525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3366FF"/>
                </a:solidFill>
              </a:rPr>
              <a:t>Example Observation </a:t>
            </a:r>
            <a:br>
              <a:rPr lang="en-US" sz="3200" dirty="0" smtClean="0">
                <a:solidFill>
                  <a:srgbClr val="3366FF"/>
                </a:solidFill>
              </a:rPr>
            </a:br>
            <a:r>
              <a:rPr lang="en-US" sz="3200" dirty="0" smtClean="0">
                <a:solidFill>
                  <a:srgbClr val="3366FF"/>
                </a:solidFill>
              </a:rPr>
              <a:t>of Longitudinal Single-Bunch Instabilities</a:t>
            </a:r>
            <a:endParaRPr lang="en-US" sz="3200" dirty="0">
              <a:solidFill>
                <a:srgbClr val="3366FF"/>
              </a:solidFill>
            </a:endParaRPr>
          </a:p>
        </p:txBody>
      </p:sp>
      <p:pic>
        <p:nvPicPr>
          <p:cNvPr id="4" name="Picture 3" descr="Screen Shot 2016-02-15 at 12.55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105" y="1512525"/>
            <a:ext cx="5409599" cy="41969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40591" y="2222786"/>
            <a:ext cx="1980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Observation at PSR</a:t>
            </a:r>
          </a:p>
          <a:p>
            <a:r>
              <a:rPr lang="en-US" dirty="0" smtClean="0"/>
              <a:t>of Los Alamos </a:t>
            </a:r>
          </a:p>
        </p:txBody>
      </p:sp>
    </p:spTree>
    <p:extLst>
      <p:ext uri="{BB962C8B-B14F-4D97-AF65-F5344CB8AC3E}">
        <p14:creationId xmlns:p14="http://schemas.microsoft.com/office/powerpoint/2010/main" val="17569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4779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3366FF"/>
                </a:solidFill>
              </a:rPr>
              <a:t>Increase of Energy Spread</a:t>
            </a:r>
            <a:endParaRPr lang="en-US" sz="3200" dirty="0">
              <a:solidFill>
                <a:srgbClr val="3366FF"/>
              </a:solidFill>
            </a:endParaRPr>
          </a:p>
        </p:txBody>
      </p:sp>
      <p:pic>
        <p:nvPicPr>
          <p:cNvPr id="4" name="Picture 3" descr="Screen Shot 2016-02-15 at 1.05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58" y="949417"/>
            <a:ext cx="7899400" cy="5016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0" y="596591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Y.-C. </a:t>
            </a:r>
            <a:r>
              <a:rPr lang="en-US" dirty="0" err="1"/>
              <a:t>Chae</a:t>
            </a:r>
            <a:r>
              <a:rPr lang="en-US" dirty="0"/>
              <a:t> et al, “Measurement of the longitudinal microwave instability in</a:t>
            </a:r>
          </a:p>
          <a:p>
            <a:r>
              <a:rPr lang="en-US" dirty="0"/>
              <a:t>the APS storage ring,” </a:t>
            </a:r>
            <a:r>
              <a:rPr lang="en-US" dirty="0" smtClean="0"/>
              <a:t>(2001)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549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3366FF"/>
                </a:solidFill>
              </a:rPr>
              <a:t>2. Bunch Collective Interaction</a:t>
            </a:r>
            <a:endParaRPr lang="en-US" sz="3600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156" y="1417638"/>
            <a:ext cx="8238644" cy="3067289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Charged particles are guided, focused and accelerated by external dipole, quadruple magnetic field and RF fields</a:t>
            </a:r>
          </a:p>
          <a:p>
            <a:r>
              <a:rPr lang="en-US" sz="2400" dirty="0" smtClean="0"/>
              <a:t>Each charged particle in a beam carries with it the self EM fields, which could be scattered or diffracted by vacuum pipe boundaries</a:t>
            </a:r>
          </a:p>
          <a:p>
            <a:r>
              <a:rPr lang="en-US" sz="2400" dirty="0" smtClean="0"/>
              <a:t>The particles experience collective fields by direct interaction via space charge or CSR, or by indirect interaction via the image charge generated fields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dirty="0"/>
          </a:p>
        </p:txBody>
      </p:sp>
      <p:pic>
        <p:nvPicPr>
          <p:cNvPr id="5" name="Picture 4" descr="Screen Shot 2016-02-09 at 3.35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45" y="4333344"/>
            <a:ext cx="3807181" cy="25246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85916" y="4902877"/>
            <a:ext cx="27622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Wakefield following a point </a:t>
            </a:r>
          </a:p>
          <a:p>
            <a:r>
              <a:rPr lang="en-US" dirty="0" smtClean="0"/>
              <a:t>charge in a cylindrical pipe</a:t>
            </a:r>
          </a:p>
          <a:p>
            <a:r>
              <a:rPr lang="en-US" dirty="0" smtClean="0"/>
              <a:t>with resistive wall (K. Bane)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2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51"/>
            <a:ext cx="8112034" cy="1107813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3366FF"/>
                </a:solidFill>
              </a:rPr>
              <a:t>Field  from a bunch traversed a cavity structure</a:t>
            </a:r>
            <a:endParaRPr lang="en-US" sz="3200" dirty="0">
              <a:solidFill>
                <a:srgbClr val="3366FF"/>
              </a:solidFill>
            </a:endParaRPr>
          </a:p>
        </p:txBody>
      </p:sp>
      <p:pic>
        <p:nvPicPr>
          <p:cNvPr id="4" name="Picture 3" descr="Screen Shot 2016-02-09 at 3.44.0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42" y="1221701"/>
            <a:ext cx="5194300" cy="3683000"/>
          </a:xfrm>
          <a:prstGeom prst="rect">
            <a:avLst/>
          </a:prstGeom>
        </p:spPr>
      </p:pic>
      <p:pic>
        <p:nvPicPr>
          <p:cNvPr id="5" name="Picture 4" descr="Screen Shot 2016-02-09 at 3.51.4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842" y="3996649"/>
            <a:ext cx="3719545" cy="2421298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5703525"/>
              </p:ext>
            </p:extLst>
          </p:nvPr>
        </p:nvGraphicFramePr>
        <p:xfrm>
          <a:off x="6240388" y="2116625"/>
          <a:ext cx="1870873" cy="809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Equation" r:id="rId5" imgW="939800" imgH="406400" progId="Equation.3">
                  <p:embed/>
                </p:oleObj>
              </mc:Choice>
              <mc:Fallback>
                <p:oleObj name="Equation" r:id="rId5" imgW="9398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40388" y="2116625"/>
                        <a:ext cx="1870873" cy="8090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2116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Impedance Generating Elements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417638"/>
            <a:ext cx="3301666" cy="410823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RF cavities</a:t>
            </a:r>
          </a:p>
          <a:p>
            <a:r>
              <a:rPr lang="en-US" dirty="0" smtClean="0"/>
              <a:t>Resistive walls</a:t>
            </a:r>
          </a:p>
          <a:p>
            <a:r>
              <a:rPr lang="en-US" dirty="0" smtClean="0"/>
              <a:t>Shielded bellows</a:t>
            </a:r>
          </a:p>
          <a:p>
            <a:r>
              <a:rPr lang="en-US" dirty="0" smtClean="0"/>
              <a:t>Unshielded bellows</a:t>
            </a:r>
          </a:p>
          <a:p>
            <a:r>
              <a:rPr lang="en-US" dirty="0" smtClean="0"/>
              <a:t>Tapers</a:t>
            </a:r>
          </a:p>
          <a:p>
            <a:r>
              <a:rPr lang="en-US" dirty="0" smtClean="0"/>
              <a:t>Flanges</a:t>
            </a:r>
          </a:p>
          <a:p>
            <a:r>
              <a:rPr lang="en-US" dirty="0" smtClean="0"/>
              <a:t>BPMs</a:t>
            </a:r>
          </a:p>
          <a:p>
            <a:r>
              <a:rPr lang="en-US" dirty="0" smtClean="0"/>
              <a:t>Pumping slots</a:t>
            </a:r>
          </a:p>
          <a:p>
            <a:r>
              <a:rPr lang="en-US" dirty="0" smtClean="0"/>
              <a:t>Vacuum valves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93250" y="1476625"/>
            <a:ext cx="3546063" cy="379597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Injection kickers</a:t>
            </a:r>
          </a:p>
          <a:p>
            <a:r>
              <a:rPr lang="en-US" dirty="0" smtClean="0"/>
              <a:t>Abort kickers</a:t>
            </a:r>
          </a:p>
          <a:p>
            <a:r>
              <a:rPr lang="en-US" dirty="0" smtClean="0"/>
              <a:t>Strip line kicker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(feedback system)</a:t>
            </a:r>
          </a:p>
          <a:p>
            <a:r>
              <a:rPr lang="en-US" dirty="0" smtClean="0"/>
              <a:t>Clearing electrodes</a:t>
            </a:r>
          </a:p>
          <a:p>
            <a:r>
              <a:rPr lang="en-US" dirty="0" smtClean="0"/>
              <a:t>Space charge</a:t>
            </a:r>
          </a:p>
          <a:p>
            <a:r>
              <a:rPr lang="en-US" dirty="0" smtClean="0"/>
              <a:t>CSR</a:t>
            </a:r>
          </a:p>
          <a:p>
            <a:r>
              <a:rPr lang="en-US" dirty="0" smtClean="0"/>
              <a:t>Collimators </a:t>
            </a:r>
          </a:p>
          <a:p>
            <a:r>
              <a:rPr lang="en-US" dirty="0" smtClean="0"/>
              <a:t>Interaction region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8989" y="5600568"/>
            <a:ext cx="81823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We need to develop impedance budget by assessing impedance </a:t>
            </a: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from all such elements in JELIC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beamlines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555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3327</TotalTime>
  <Words>1440</Words>
  <Application>Microsoft Macintosh PowerPoint</Application>
  <PresentationFormat>On-screen Show (4:3)</PresentationFormat>
  <Paragraphs>358</Paragraphs>
  <Slides>31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Office Theme</vt:lpstr>
      <vt:lpstr>Equation</vt:lpstr>
      <vt:lpstr>Microsoft Equation</vt:lpstr>
      <vt:lpstr>Longitudinal Single-Bunch Instability  in JLEIC Design</vt:lpstr>
      <vt:lpstr>Outline</vt:lpstr>
      <vt:lpstr>1. Introduction</vt:lpstr>
      <vt:lpstr>PowerPoint Presentation</vt:lpstr>
      <vt:lpstr>Example Observation  of Longitudinal Single-Bunch Instabilities</vt:lpstr>
      <vt:lpstr>Increase of Energy Spread</vt:lpstr>
      <vt:lpstr>2. Bunch Collective Interaction</vt:lpstr>
      <vt:lpstr>Field  from a bunch traversed a cavity structure</vt:lpstr>
      <vt:lpstr>Impedance Generating Elements</vt:lpstr>
      <vt:lpstr>Typical Impedance Behavior</vt:lpstr>
      <vt:lpstr>Example of LHC broad-band impedance budget</vt:lpstr>
      <vt:lpstr>Collective Instabilities</vt:lpstr>
      <vt:lpstr>3. Single-bunch Longitudinal Instability</vt:lpstr>
      <vt:lpstr>Single Particle Longitudinal Dynamics</vt:lpstr>
      <vt:lpstr>Potential Well Distortion</vt:lpstr>
      <vt:lpstr>Experimental Observation of Bunch Lengthening </vt:lpstr>
      <vt:lpstr>Phase Space Ellipse Distortion for  Electron or Proton Beams</vt:lpstr>
      <vt:lpstr>Longitudinal Microwave Instability (LMWI)</vt:lpstr>
      <vt:lpstr>LMWI for a Coasting Beam (zero energy spread)</vt:lpstr>
      <vt:lpstr>PowerPoint Presentation</vt:lpstr>
      <vt:lpstr>LMWI for a Coasting Beam (finite energy spread)</vt:lpstr>
      <vt:lpstr>LMWI for a Bunched Beam</vt:lpstr>
      <vt:lpstr>4. Estimation of LMWI for JLEIC</vt:lpstr>
      <vt:lpstr>LMBI Impedance Threshold  and Parametric Dependences</vt:lpstr>
      <vt:lpstr>LMWI for e-Ring: LER of PEP-II</vt:lpstr>
      <vt:lpstr>LMWI for e-Ring: JLEIC Electron Ring</vt:lpstr>
      <vt:lpstr>LMWI for Ion ring:  RHIC Proton Beam</vt:lpstr>
      <vt:lpstr>LMWI Threshold for RHIC Gold Beam</vt:lpstr>
      <vt:lpstr>LMWI for Ion Ring: JLEIC Booster Ring</vt:lpstr>
      <vt:lpstr>LMWI Threshold for JLEIC Ion Collider Ring</vt:lpstr>
      <vt:lpstr>Summary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Threshold of  Longitudinal Microwave Instability in JLEIC Design</dc:title>
  <dc:creator>Administrator</dc:creator>
  <cp:lastModifiedBy>Administrator</cp:lastModifiedBy>
  <cp:revision>85</cp:revision>
  <dcterms:created xsi:type="dcterms:W3CDTF">2016-02-09T20:06:42Z</dcterms:created>
  <dcterms:modified xsi:type="dcterms:W3CDTF">2016-02-18T19:29:39Z</dcterms:modified>
</cp:coreProperties>
</file>