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70" r:id="rId2"/>
    <p:sldId id="277" r:id="rId3"/>
    <p:sldId id="343" r:id="rId4"/>
    <p:sldId id="344" r:id="rId5"/>
    <p:sldId id="377" r:id="rId6"/>
    <p:sldId id="345" r:id="rId7"/>
    <p:sldId id="347" r:id="rId8"/>
    <p:sldId id="346" r:id="rId9"/>
    <p:sldId id="353" r:id="rId10"/>
    <p:sldId id="349" r:id="rId11"/>
    <p:sldId id="348" r:id="rId12"/>
    <p:sldId id="351" r:id="rId13"/>
    <p:sldId id="350" r:id="rId14"/>
    <p:sldId id="352" r:id="rId15"/>
    <p:sldId id="354" r:id="rId16"/>
    <p:sldId id="365" r:id="rId17"/>
    <p:sldId id="356" r:id="rId18"/>
    <p:sldId id="363" r:id="rId19"/>
    <p:sldId id="359" r:id="rId20"/>
    <p:sldId id="368" r:id="rId21"/>
    <p:sldId id="372" r:id="rId22"/>
    <p:sldId id="373" r:id="rId23"/>
    <p:sldId id="374" r:id="rId24"/>
    <p:sldId id="367" r:id="rId25"/>
    <p:sldId id="376" r:id="rId26"/>
    <p:sldId id="362" r:id="rId27"/>
    <p:sldId id="375" r:id="rId28"/>
    <p:sldId id="358" r:id="rId29"/>
    <p:sldId id="369" r:id="rId30"/>
    <p:sldId id="36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50" d="100"/>
          <a:sy n="50" d="100"/>
        </p:scale>
        <p:origin x="-123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70A4-841B-4F52-86FF-1088D6E0EC82}" type="datetimeFigureOut">
              <a:rPr lang="zh-CN" altLang="en-US" smtClean="0"/>
              <a:t>2015/10/28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3B5-E127-4CE1-8FAD-992BF411FD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27442" indent="-2796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18658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66436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14213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6670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1919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71685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24176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F. Lin</a:t>
            </a:r>
            <a:endParaRPr lang="ru-RU" altLang="en-US" sz="1200">
              <a:solidFill>
                <a:prstClr val="black"/>
              </a:solidFill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27442" indent="-2796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18658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66436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14213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6670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1919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71685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24176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B5A33C-BE7E-43E9-8EC2-AEE2D13674BE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DB3B5-E127-4CE1-8FAD-992BF411FDE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60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8B5B-D9A0-490B-B677-29A021276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43E2-8B5C-420F-B773-4C0D976E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F944-A034-4316-A587-33E79276D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398B0E-BD33-40D6-AE6D-433700CD6B58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8498904" cy="1752600"/>
          </a:xfrm>
        </p:spPr>
        <p:txBody>
          <a:bodyPr/>
          <a:lstStyle/>
          <a:p>
            <a:pPr eaLnBrk="1" hangingPunct="1"/>
            <a:r>
              <a:rPr lang="en-US" altLang="zh-CN" b="0" dirty="0"/>
              <a:t>Dynamic Aperture with Realistic </a:t>
            </a:r>
            <a:r>
              <a:rPr lang="en-US" altLang="zh-CN" b="0" dirty="0" smtClean="0"/>
              <a:t>Multipole error </a:t>
            </a:r>
            <a:r>
              <a:rPr lang="en-US" altLang="zh-CN" b="0" dirty="0"/>
              <a:t>of Super-Ferric Dipole for MEIC Ion Collider Ring</a:t>
            </a:r>
            <a:endParaRPr lang="ru-RU" altLang="en-US" dirty="0" smtClean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49216"/>
            <a:ext cx="7239000" cy="1524000"/>
          </a:xfrm>
        </p:spPr>
        <p:txBody>
          <a:bodyPr/>
          <a:lstStyle/>
          <a:p>
            <a:pPr eaLnBrk="1" hangingPunct="1"/>
            <a:r>
              <a:rPr lang="en-US" altLang="en-US" sz="2000" i="1" dirty="0" smtClean="0">
                <a:latin typeface="Arial" charset="0"/>
                <a:cs typeface="Arial" charset="0"/>
              </a:rPr>
              <a:t>G. Wei</a:t>
            </a:r>
            <a:r>
              <a:rPr lang="en-US" altLang="en-US" sz="2000" i="1" dirty="0">
                <a:latin typeface="Arial" charset="0"/>
                <a:cs typeface="Arial" charset="0"/>
              </a:rPr>
              <a:t>, </a:t>
            </a:r>
            <a:r>
              <a:rPr lang="en-US" altLang="en-US" sz="2000" i="1" dirty="0"/>
              <a:t>V.S. </a:t>
            </a:r>
            <a:r>
              <a:rPr lang="en-US" altLang="en-US" sz="2000" i="1" dirty="0" err="1" smtClean="0"/>
              <a:t>Morozov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, </a:t>
            </a:r>
            <a:r>
              <a:rPr lang="en-US" altLang="en-US" sz="2000" i="1" dirty="0" err="1">
                <a:latin typeface="Arial" charset="0"/>
                <a:cs typeface="Arial" charset="0"/>
              </a:rPr>
              <a:t>Fanglei</a:t>
            </a:r>
            <a:r>
              <a:rPr lang="en-US" altLang="en-US" sz="2000" i="1" dirty="0">
                <a:latin typeface="Arial" charset="0"/>
                <a:cs typeface="Arial" charset="0"/>
              </a:rPr>
              <a:t> Lin  </a:t>
            </a:r>
            <a:endParaRPr lang="en-US" altLang="en-US" sz="2000" i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CN" sz="2000" dirty="0"/>
              <a:t>MEIC </a:t>
            </a:r>
            <a:r>
              <a:rPr lang="en-US" altLang="zh-CN" sz="2000" dirty="0" smtClean="0"/>
              <a:t>R&amp;D </a:t>
            </a:r>
            <a:r>
              <a:rPr lang="en-US" altLang="zh-CN" sz="2000" dirty="0"/>
              <a:t>Meeting</a:t>
            </a:r>
            <a:r>
              <a:rPr lang="en-US" altLang="en-US" sz="2000" dirty="0" smtClean="0">
                <a:latin typeface="Arial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atin typeface="Arial" charset="0"/>
                <a:cs typeface="Times New Roman" pitchFamily="18" charset="0"/>
              </a:rPr>
              <a:t>JLab</a:t>
            </a:r>
            <a:r>
              <a:rPr lang="en-US" altLang="en-US" sz="2000" dirty="0" smtClean="0">
                <a:latin typeface="Arial" charset="0"/>
                <a:cs typeface="Times New Roman" pitchFamily="18" charset="0"/>
              </a:rPr>
              <a:t>, Oct 27, 2015</a:t>
            </a:r>
            <a:endParaRPr lang="ru-RU" altLang="en-US" sz="2000" dirty="0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altLang="en-US" sz="20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Tune correction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476672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r>
              <a:rPr lang="en-US" altLang="zh-CN" sz="2800" kern="0" dirty="0" smtClean="0"/>
              <a:t>Tune correction (Tune measurement error &lt; 0.001)</a:t>
            </a:r>
            <a:endParaRPr lang="en-US" altLang="zh-CN" sz="2800" kern="0" dirty="0"/>
          </a:p>
          <a:p>
            <a:pPr lvl="1"/>
            <a:endParaRPr lang="zh-CN" altLang="en-US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14063" r="20085" b="23438"/>
          <a:stretch/>
        </p:blipFill>
        <p:spPr bwMode="auto">
          <a:xfrm>
            <a:off x="2195736" y="1954912"/>
            <a:ext cx="4680520" cy="25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4535996" y="2420888"/>
            <a:ext cx="540060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data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4416054" y="3501008"/>
            <a:ext cx="660002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" charset="0"/>
              </a:rPr>
              <a:t>Time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Gene-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rator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616116" y="3780656"/>
            <a:ext cx="684076" cy="5124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" charset="0"/>
              </a:rPr>
              <a:t>Pulse Mode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347864" y="3933056"/>
            <a:ext cx="684076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" charset="0"/>
              </a:rPr>
              <a:t>Pulse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2663788" y="3214014"/>
            <a:ext cx="684076" cy="35900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" charset="0"/>
              </a:rPr>
              <a:t>Beam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2647550" y="3591018"/>
            <a:ext cx="844330" cy="3769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" charset="0"/>
              </a:rPr>
              <a:t>Kicker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730534" y="2057244"/>
            <a:ext cx="540060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Times" charset="0"/>
              </a:rPr>
              <a:t>PC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内容占位符 1"/>
          <p:cNvSpPr txBox="1">
            <a:spLocks/>
          </p:cNvSpPr>
          <p:nvPr/>
        </p:nvSpPr>
        <p:spPr bwMode="auto">
          <a:xfrm>
            <a:off x="0" y="1412776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endParaRPr lang="en-US" altLang="zh-CN" sz="2800" kern="0" dirty="0" smtClean="0"/>
          </a:p>
          <a:p>
            <a:endParaRPr lang="en-US" altLang="zh-CN" sz="2800" kern="0" dirty="0"/>
          </a:p>
          <a:p>
            <a:pPr marL="0" indent="0">
              <a:buNone/>
            </a:pPr>
            <a:endParaRPr lang="en-US" altLang="zh-CN" sz="2800" kern="0" dirty="0"/>
          </a:p>
          <a:p>
            <a:endParaRPr lang="en-US" altLang="zh-CN" sz="2800" kern="0" dirty="0" smtClean="0"/>
          </a:p>
          <a:p>
            <a:endParaRPr lang="en-US" altLang="zh-CN" sz="2800" kern="0" dirty="0"/>
          </a:p>
          <a:p>
            <a:endParaRPr lang="en-US" altLang="zh-CN" sz="2800" kern="0" dirty="0" smtClean="0"/>
          </a:p>
          <a:p>
            <a:pPr lvl="1"/>
            <a:r>
              <a:rPr lang="en-US" altLang="zh-CN" sz="2800" kern="0" dirty="0" smtClean="0"/>
              <a:t>Tune error : </a:t>
            </a:r>
            <a:r>
              <a:rPr lang="en-US" altLang="zh-CN" sz="2800" kern="0" dirty="0" smtClean="0"/>
              <a:t>&lt; </a:t>
            </a:r>
            <a:r>
              <a:rPr lang="en-US" altLang="zh-CN" sz="2800" kern="0" dirty="0" smtClean="0"/>
              <a:t>0.1 </a:t>
            </a:r>
            <a:r>
              <a:rPr lang="en-US" altLang="zh-CN" sz="2800" kern="0" dirty="0" smtClean="0"/>
              <a:t>%</a:t>
            </a:r>
          </a:p>
          <a:p>
            <a:pPr marL="457200" lvl="1" indent="0">
              <a:buNone/>
            </a:pPr>
            <a:endParaRPr lang="en-US" altLang="zh-CN" sz="2800" kern="0" dirty="0" smtClean="0"/>
          </a:p>
          <a:p>
            <a:pPr lvl="1"/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030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Beta-beat correction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404664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r>
              <a:rPr lang="en-US" altLang="zh-CN" sz="2800" kern="0" dirty="0" smtClean="0"/>
              <a:t>Beta-beat correction: beta measurement</a:t>
            </a:r>
          </a:p>
          <a:p>
            <a:pPr lvl="1"/>
            <a:endParaRPr lang="zh-CN" altLang="en-US" sz="2800" kern="0" dirty="0"/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4716016" y="1556792"/>
            <a:ext cx="0" cy="4752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4" descr="ch2fig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449714" cy="26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16878"/>
            <a:ext cx="3449714" cy="25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286592"/>
              </p:ext>
            </p:extLst>
          </p:nvPr>
        </p:nvGraphicFramePr>
        <p:xfrm>
          <a:off x="2555776" y="3433001"/>
          <a:ext cx="1780416" cy="10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公式" r:id="rId6" imgW="761760" imgH="406080" progId="Equation.3">
                  <p:embed/>
                </p:oleObj>
              </mc:Choice>
              <mc:Fallback>
                <p:oleObj name="公式" r:id="rId6" imgW="76176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433001"/>
                        <a:ext cx="1780416" cy="100011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" y="6266114"/>
            <a:ext cx="486003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zh-CN" sz="2400" dirty="0" err="1" smtClean="0">
                <a:ea typeface="宋体" pitchFamily="2" charset="-122"/>
              </a:rPr>
              <a:t>Fermilab</a:t>
            </a:r>
            <a:r>
              <a:rPr lang="en-US" altLang="zh-CN" sz="2400" dirty="0" smtClean="0">
                <a:ea typeface="宋体" pitchFamily="2" charset="-122"/>
              </a:rPr>
              <a:t> </a:t>
            </a:r>
            <a:r>
              <a:rPr lang="en-US" altLang="zh-CN" sz="2400" dirty="0">
                <a:ea typeface="宋体" pitchFamily="2" charset="-122"/>
              </a:rPr>
              <a:t>Recycler Ring, </a:t>
            </a:r>
            <a:r>
              <a:rPr lang="en-US" altLang="zh-CN" sz="2400" dirty="0" smtClean="0">
                <a:ea typeface="宋体" pitchFamily="2" charset="-122"/>
              </a:rPr>
              <a:t>Mar.2000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53832" r="19956" b="24063"/>
          <a:stretch/>
        </p:blipFill>
        <p:spPr bwMode="auto">
          <a:xfrm>
            <a:off x="5076056" y="1340768"/>
            <a:ext cx="3168352" cy="139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51603" r="49510" b="24063"/>
          <a:stretch/>
        </p:blipFill>
        <p:spPr bwMode="auto">
          <a:xfrm>
            <a:off x="5076056" y="2492896"/>
            <a:ext cx="2736304" cy="138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0032" y="6311794"/>
            <a:ext cx="423021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ea typeface="宋体" pitchFamily="2" charset="-122"/>
              </a:rPr>
              <a:t>LHC: 2008; J-PARC: 2008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21208" r="51230" b="13750"/>
          <a:stretch/>
        </p:blipFill>
        <p:spPr bwMode="auto">
          <a:xfrm>
            <a:off x="5076056" y="3933056"/>
            <a:ext cx="3459480" cy="233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Beta-beat correction</a:t>
            </a:r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404664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r>
              <a:rPr lang="en-US" altLang="zh-CN" sz="2800" kern="0" dirty="0" smtClean="0"/>
              <a:t>Beta-beat correction: beta measurement</a:t>
            </a:r>
          </a:p>
          <a:p>
            <a:endParaRPr lang="en-US" altLang="zh-CN" sz="2800" kern="0" dirty="0"/>
          </a:p>
          <a:p>
            <a:endParaRPr lang="en-US" altLang="zh-CN" sz="2800" kern="0" dirty="0" smtClean="0"/>
          </a:p>
          <a:p>
            <a:endParaRPr lang="en-US" altLang="zh-CN" sz="2800" kern="0" dirty="0"/>
          </a:p>
          <a:p>
            <a:endParaRPr lang="en-US" altLang="zh-CN" sz="2800" kern="0" dirty="0" smtClean="0"/>
          </a:p>
          <a:p>
            <a:pPr lvl="1"/>
            <a:r>
              <a:rPr lang="en-US" altLang="zh-CN" sz="2800" kern="0" dirty="0" smtClean="0"/>
              <a:t>Beta </a:t>
            </a:r>
            <a:r>
              <a:rPr lang="en-US" altLang="zh-CN" sz="2800" kern="0" dirty="0" smtClean="0"/>
              <a:t>  error </a:t>
            </a:r>
            <a:r>
              <a:rPr lang="en-US" altLang="zh-CN" sz="2800" kern="0" dirty="0" smtClean="0"/>
              <a:t>at IP &amp; Beta &gt; 500 : &lt; 1 %</a:t>
            </a:r>
          </a:p>
          <a:p>
            <a:pPr lvl="1"/>
            <a:r>
              <a:rPr lang="en-US" altLang="zh-CN" sz="2800" kern="0" dirty="0" smtClean="0"/>
              <a:t>Beta   </a:t>
            </a:r>
            <a:r>
              <a:rPr lang="en-US" altLang="zh-CN" sz="2800" kern="0" dirty="0"/>
              <a:t>error at </a:t>
            </a:r>
            <a:r>
              <a:rPr lang="en-US" altLang="zh-CN" sz="2800" kern="0" dirty="0" smtClean="0"/>
              <a:t> </a:t>
            </a:r>
            <a:r>
              <a:rPr lang="en-US" altLang="zh-CN" sz="2800" kern="0" dirty="0"/>
              <a:t>Beta </a:t>
            </a:r>
            <a:r>
              <a:rPr lang="en-US" altLang="zh-CN" sz="2800" kern="0" dirty="0" smtClean="0"/>
              <a:t>       &lt; 500 : </a:t>
            </a:r>
            <a:r>
              <a:rPr lang="en-US" altLang="zh-CN" sz="2800" kern="0" dirty="0"/>
              <a:t>&lt; </a:t>
            </a:r>
            <a:r>
              <a:rPr lang="en-US" altLang="zh-CN" sz="2800" kern="0" dirty="0" smtClean="0"/>
              <a:t>5 </a:t>
            </a:r>
            <a:r>
              <a:rPr lang="en-US" altLang="zh-CN" sz="2800" kern="0" dirty="0" smtClean="0"/>
              <a:t>%</a:t>
            </a:r>
          </a:p>
          <a:p>
            <a:pPr marL="457200" lvl="1" indent="0">
              <a:buNone/>
            </a:pPr>
            <a:endParaRPr lang="en-US" altLang="zh-CN" sz="2800" kern="0" dirty="0" smtClean="0"/>
          </a:p>
          <a:p>
            <a:pPr lvl="1"/>
            <a:endParaRPr lang="zh-CN" altLang="en-US" sz="2800" kern="0" dirty="0"/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681475"/>
              </p:ext>
            </p:extLst>
          </p:nvPr>
        </p:nvGraphicFramePr>
        <p:xfrm>
          <a:off x="899592" y="1772816"/>
          <a:ext cx="65913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公式" r:id="rId4" imgW="2819160" imgH="419040" progId="Equation.3">
                  <p:embed/>
                </p:oleObj>
              </mc:Choice>
              <mc:Fallback>
                <p:oleObj name="公式" r:id="rId4" imgW="2819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72816"/>
                        <a:ext cx="6591300" cy="1031875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6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Beta-beat correction</a:t>
            </a:r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404664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r>
              <a:rPr lang="en-US" altLang="zh-CN" sz="2800" kern="0" dirty="0" smtClean="0"/>
              <a:t>Beta-beat correction: </a:t>
            </a:r>
          </a:p>
          <a:p>
            <a:pPr lvl="1"/>
            <a:r>
              <a:rPr lang="en-US" altLang="zh-CN" sz="2800" kern="0" dirty="0" smtClean="0"/>
              <a:t>Matrix </a:t>
            </a:r>
            <a:r>
              <a:rPr lang="en-US" altLang="zh-CN" sz="2800" kern="0" dirty="0" err="1" smtClean="0"/>
              <a:t>corrction</a:t>
            </a:r>
            <a:r>
              <a:rPr lang="en-US" altLang="zh-CN" sz="2800" kern="0" dirty="0" smtClean="0"/>
              <a:t> (-I or SVD method</a:t>
            </a:r>
            <a:r>
              <a:rPr lang="en-US" altLang="zh-CN" sz="2800" kern="0" dirty="0" smtClean="0"/>
              <a:t>)</a:t>
            </a:r>
          </a:p>
          <a:p>
            <a:pPr lvl="1"/>
            <a:r>
              <a:rPr lang="en-US" altLang="zh-CN" sz="2800" kern="0" dirty="0" smtClean="0"/>
              <a:t>This moment, I just use simple matching.</a:t>
            </a:r>
            <a:endParaRPr lang="en-US" altLang="zh-CN" sz="2800" kern="0" dirty="0" smtClean="0"/>
          </a:p>
          <a:p>
            <a:pPr lvl="1"/>
            <a:endParaRPr lang="zh-CN" altLang="en-US" sz="2800" kern="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115934"/>
              </p:ext>
            </p:extLst>
          </p:nvPr>
        </p:nvGraphicFramePr>
        <p:xfrm>
          <a:off x="918046" y="2788642"/>
          <a:ext cx="631825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公式" r:id="rId4" imgW="2577960" imgH="952200" progId="Equation.3">
                  <p:embed/>
                </p:oleObj>
              </mc:Choice>
              <mc:Fallback>
                <p:oleObj name="公式" r:id="rId4" imgW="2577960" imgH="952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46" y="2788642"/>
                        <a:ext cx="6318250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Chromaticity correction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764704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pPr lvl="1"/>
            <a:r>
              <a:rPr lang="en-US" altLang="zh-CN" sz="2800" kern="0" dirty="0" smtClean="0"/>
              <a:t>Linear Chromaticity (+1, +1)</a:t>
            </a:r>
          </a:p>
          <a:p>
            <a:pPr lvl="1"/>
            <a:r>
              <a:rPr lang="en-US" altLang="zh-CN" sz="2800" kern="0" dirty="0" smtClean="0"/>
              <a:t>W function at IP = (0, 0)</a:t>
            </a:r>
          </a:p>
          <a:p>
            <a:pPr marL="457200" lvl="1" indent="0">
              <a:buNone/>
            </a:pPr>
            <a:r>
              <a:rPr lang="en-US" altLang="zh-CN" sz="2800" kern="0" dirty="0"/>
              <a:t> </a:t>
            </a:r>
            <a:r>
              <a:rPr lang="en-US" altLang="zh-CN" sz="2800" kern="0" dirty="0" smtClean="0"/>
              <a:t>   </a:t>
            </a:r>
            <a:endParaRPr lang="en-US" altLang="zh-CN" sz="2800" kern="0" dirty="0"/>
          </a:p>
          <a:p>
            <a:pPr lvl="1"/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9053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Decoupling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152400" y="945976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220663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55713" indent="-2254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608138" indent="-233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065338" indent="-233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22538" indent="-233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979738" indent="-233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436938" indent="-2333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/>
            <a:r>
              <a:rPr lang="en-US" altLang="zh-CN" sz="2800" dirty="0">
                <a:ea typeface="宋体" charset="-122"/>
              </a:rPr>
              <a:t>We can calculate the off-diagonal terms of</a:t>
            </a: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/>
            <a:r>
              <a:rPr lang="en-US" altLang="zh-CN" sz="2800" dirty="0">
                <a:ea typeface="宋体" charset="-122"/>
              </a:rPr>
              <a:t>The optimum positions for four coupling correctors are at</a:t>
            </a:r>
          </a:p>
          <a:p>
            <a:pPr marL="228600" indent="-228600"/>
            <a:endParaRPr lang="en-US" altLang="zh-CN" dirty="0">
              <a:ea typeface="宋体" charset="-122"/>
            </a:endParaRPr>
          </a:p>
          <a:p>
            <a:pPr marL="228600" indent="-228600">
              <a:buFontTx/>
              <a:buNone/>
            </a:pPr>
            <a:r>
              <a:rPr lang="en-US" altLang="zh-CN" dirty="0" smtClean="0">
                <a:ea typeface="宋体" charset="-122"/>
              </a:rPr>
              <a:t>.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577007"/>
            <a:ext cx="1333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983407"/>
            <a:ext cx="67945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585568"/>
            <a:ext cx="6083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7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after Correction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46486" b="15312"/>
          <a:stretch/>
        </p:blipFill>
        <p:spPr bwMode="auto">
          <a:xfrm>
            <a:off x="4346213" y="1412776"/>
            <a:ext cx="4522521" cy="348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0200"/>
            <a:ext cx="4466172" cy="36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5580112" y="1160748"/>
            <a:ext cx="2520279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After Correction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475656" y="116074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Without error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5496" y="4132719"/>
            <a:ext cx="1440160" cy="10964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solidFill>
                  <a:srgbClr val="00B0F0"/>
                </a:solidFill>
                <a:latin typeface="Times" charset="0"/>
              </a:rPr>
              <a:t>Δ</a:t>
            </a:r>
            <a:r>
              <a:rPr lang="en-US" altLang="zh-CN" sz="2000" dirty="0" smtClean="0">
                <a:solidFill>
                  <a:srgbClr val="00B0F0"/>
                </a:solidFill>
                <a:latin typeface="Times" charset="0"/>
              </a:rPr>
              <a:t>p/p= 0.3%</a:t>
            </a:r>
            <a:endParaRPr lang="en-US" altLang="zh-CN" sz="2000" dirty="0">
              <a:solidFill>
                <a:srgbClr val="00B0F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latin typeface="Times" charset="0"/>
              </a:rPr>
              <a:t>Δ</a:t>
            </a:r>
            <a:r>
              <a:rPr lang="en-US" altLang="zh-CN" sz="2000" dirty="0">
                <a:latin typeface="Times" charset="0"/>
              </a:rPr>
              <a:t>p/p</a:t>
            </a:r>
            <a:r>
              <a:rPr lang="en-US" altLang="zh-CN" sz="2000" dirty="0" smtClean="0">
                <a:latin typeface="Times" charset="0"/>
              </a:rPr>
              <a:t>=-0.3%</a:t>
            </a:r>
            <a:endParaRPr lang="en-US" altLang="zh-CN" sz="2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004048" y="4564767"/>
            <a:ext cx="1440160" cy="80844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All seeds: </a:t>
            </a: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Multipoles </a:t>
            </a:r>
            <a:r>
              <a:rPr lang="en-US" altLang="zh-CN" dirty="0"/>
              <a:t>of Super-Ferric dipole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6562" r="10645" b="22812"/>
          <a:stretch/>
        </p:blipFill>
        <p:spPr bwMode="auto">
          <a:xfrm>
            <a:off x="107504" y="3501008"/>
            <a:ext cx="8821185" cy="327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08720"/>
            <a:ext cx="4248472" cy="274052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04456" cy="27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等腰三角形 1"/>
          <p:cNvSpPr/>
          <p:nvPr/>
        </p:nvSpPr>
        <p:spPr bwMode="auto">
          <a:xfrm>
            <a:off x="7380312" y="6237312"/>
            <a:ext cx="216024" cy="288032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>
            <a:off x="6228184" y="6237312"/>
            <a:ext cx="216024" cy="288032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等腰三角形 24"/>
          <p:cNvSpPr/>
          <p:nvPr/>
        </p:nvSpPr>
        <p:spPr bwMode="auto">
          <a:xfrm>
            <a:off x="3131840" y="6237312"/>
            <a:ext cx="216024" cy="288032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1979712" y="6237312"/>
            <a:ext cx="216024" cy="288032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Multipoles of Super-Ferric dipole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36712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Δ</a:t>
            </a:r>
            <a:r>
              <a:rPr lang="en-US" sz="2800" dirty="0" err="1" smtClean="0">
                <a:latin typeface="Comic Sans MS" panose="030F0702030302020204" pitchFamily="66" charset="0"/>
              </a:rPr>
              <a:t>Bn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is the field due to order of n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B0 </a:t>
            </a:r>
            <a:r>
              <a:rPr lang="en-US" sz="2800" dirty="0">
                <a:latin typeface="Comic Sans MS" panose="030F0702030302020204" pitchFamily="66" charset="0"/>
              </a:rPr>
              <a:t>is the main dipole field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769988"/>
                  </p:ext>
                </p:extLst>
              </p:nvPr>
            </p:nvGraphicFramePr>
            <p:xfrm>
              <a:off x="139256" y="1772816"/>
              <a:ext cx="8789287" cy="42428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67303"/>
                    <a:gridCol w="730771"/>
                    <a:gridCol w="730771"/>
                    <a:gridCol w="730771"/>
                    <a:gridCol w="730771"/>
                    <a:gridCol w="733150"/>
                    <a:gridCol w="733150"/>
                    <a:gridCol w="733150"/>
                    <a:gridCol w="733150"/>
                    <a:gridCol w="733150"/>
                    <a:gridCol w="733150"/>
                  </a:tblGrid>
                  <a:tr h="200958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PEP-II HER dipole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30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 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690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-0.39</a:t>
                          </a:r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-0.1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-0.41</a:t>
                          </a:r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0.32     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0.32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0.64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0.82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65655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super-ferric dipole at radius 30 mm 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690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-0.227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-1.209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0.425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4.304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5.422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4.170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-7.931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-10.515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0.335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1.545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65655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super-ferric dipole at radius 20 mm (unit: 10^-4)</a:t>
                          </a: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690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8325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-0.151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-0.537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0.126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0.850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0.366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-0.464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-0.410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0.009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907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3769988"/>
                  </p:ext>
                </p:extLst>
              </p:nvPr>
            </p:nvGraphicFramePr>
            <p:xfrm>
              <a:off x="139256" y="1772816"/>
              <a:ext cx="8789287" cy="424283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67303"/>
                    <a:gridCol w="730771"/>
                    <a:gridCol w="730771"/>
                    <a:gridCol w="730771"/>
                    <a:gridCol w="730771"/>
                    <a:gridCol w="733150"/>
                    <a:gridCol w="733150"/>
                    <a:gridCol w="733150"/>
                    <a:gridCol w="733150"/>
                    <a:gridCol w="733150"/>
                    <a:gridCol w="733150"/>
                  </a:tblGrid>
                  <a:tr h="261303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PEP-II HER dipole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30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 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7448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1667" t="-53191" r="-900833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1667" t="-53191" r="-800833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5042" t="-53191" r="-707563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00833" t="-53191" r="-601667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95868" t="-53191" r="-496694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01667" t="-53191" r="-400833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01667" t="-53191" r="-300833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01667" t="-53191" r="-200833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93388" t="-53191" r="-99174" b="-6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02500" t="-53191" b="-612766"/>
                          </a:stretch>
                        </a:blipFill>
                      </a:tcPr>
                    </a:tc>
                  </a:tr>
                  <a:tr h="280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-0.39</a:t>
                          </a:r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-0.1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80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-0.41</a:t>
                          </a:r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0.32     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0.32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0.64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0.82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80416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super-ferric dipole at radius 30 mm 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7448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1667" t="-300000" r="-900833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1667" t="-300000" r="-800833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5042" t="-300000" r="-707563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00833" t="-300000" r="-601667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95868" t="-300000" r="-496694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01667" t="-300000" r="-400833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01667" t="-300000" r="-300833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01667" t="-300000" r="-200833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93388" t="-300000" r="-99174" b="-365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02500" t="-300000" b="-365957"/>
                          </a:stretch>
                        </a:blipFill>
                      </a:tcPr>
                    </a:tc>
                  </a:tr>
                  <a:tr h="2819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-0.227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-1.209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0.425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4.304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5.422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4.170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-7.931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-10.515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0.335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1.545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80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80416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super-ferric dipole at radius 20 mm (unit: 10^-4)</a:t>
                          </a: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7448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1667" t="-547872" r="-900833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1667" t="-547872" r="-800833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5042" t="-547872" r="-707563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00833" t="-547872" r="-601667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95868" t="-547872" r="-496694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01667" t="-547872" r="-400833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01667" t="-547872" r="-300833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01667" t="-547872" r="-200833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93388" t="-547872" r="-99174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02500" t="-547872" b="-118085"/>
                          </a:stretch>
                        </a:blipFill>
                      </a:tcPr>
                    </a:tc>
                  </a:tr>
                  <a:tr h="28325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-0.151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-0.537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0.126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0.850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0.714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0.366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-0.464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-0.410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0.009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0.027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907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69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914400"/>
          </a:xfrm>
        </p:spPr>
        <p:txBody>
          <a:bodyPr/>
          <a:lstStyle/>
          <a:p>
            <a:r>
              <a:rPr lang="en-US" altLang="zh-CN" dirty="0" smtClean="0"/>
              <a:t>M</a:t>
            </a:r>
            <a:r>
              <a:rPr lang="en-US" altLang="zh-CN" dirty="0" smtClean="0"/>
              <a:t>ultipoles </a:t>
            </a:r>
            <a:r>
              <a:rPr lang="en-US" altLang="zh-CN" dirty="0"/>
              <a:t>of Super-Ferric </a:t>
            </a:r>
            <a:r>
              <a:rPr lang="en-US" altLang="zh-CN" dirty="0" smtClean="0"/>
              <a:t>dipole 100 GeV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0" y="4097035"/>
            <a:ext cx="2961456" cy="22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 bwMode="auto">
          <a:xfrm>
            <a:off x="467544" y="404106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1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32" y="908721"/>
            <a:ext cx="3291668" cy="25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 bwMode="auto">
          <a:xfrm>
            <a:off x="6588224" y="85611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3-8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30" y="999598"/>
            <a:ext cx="3056030" cy="23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 bwMode="auto">
          <a:xfrm>
            <a:off x="3533279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all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11" y="999598"/>
            <a:ext cx="3173851" cy="2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 bwMode="auto">
          <a:xfrm>
            <a:off x="611560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Without error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82" y="4097035"/>
            <a:ext cx="3001770" cy="2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 bwMode="auto">
          <a:xfrm>
            <a:off x="3491880" y="404106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2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47" y="4065938"/>
            <a:ext cx="3001770" cy="2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 bwMode="auto">
          <a:xfrm>
            <a:off x="6557615" y="404106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3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7617416" y="1235435"/>
            <a:ext cx="1440160" cy="10964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solidFill>
                  <a:srgbClr val="00B0F0"/>
                </a:solidFill>
                <a:latin typeface="Times" charset="0"/>
              </a:rPr>
              <a:t>Δ</a:t>
            </a:r>
            <a:r>
              <a:rPr lang="en-US" altLang="zh-CN" sz="2000" dirty="0" smtClean="0">
                <a:solidFill>
                  <a:srgbClr val="00B0F0"/>
                </a:solidFill>
                <a:latin typeface="Times" charset="0"/>
              </a:rPr>
              <a:t>p/p= 0.3%</a:t>
            </a:r>
            <a:endParaRPr lang="en-US" altLang="zh-CN" sz="2000" dirty="0">
              <a:solidFill>
                <a:srgbClr val="00B0F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latin typeface="Times" charset="0"/>
              </a:rPr>
              <a:t>Δ</a:t>
            </a:r>
            <a:r>
              <a:rPr lang="en-US" altLang="zh-CN" sz="2000" dirty="0">
                <a:latin typeface="Times" charset="0"/>
              </a:rPr>
              <a:t>p/p</a:t>
            </a:r>
            <a:r>
              <a:rPr lang="en-US" altLang="zh-CN" sz="2000" dirty="0" smtClean="0">
                <a:latin typeface="Times" charset="0"/>
              </a:rPr>
              <a:t>=-0.3%</a:t>
            </a:r>
            <a:endParaRPr lang="en-US" altLang="zh-CN" sz="2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0"/>
            <a:ext cx="8206680" cy="914400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191344"/>
            <a:ext cx="9252520" cy="5334000"/>
          </a:xfrm>
        </p:spPr>
        <p:txBody>
          <a:bodyPr/>
          <a:lstStyle/>
          <a:p>
            <a:r>
              <a:rPr lang="en-US" altLang="zh-CN" sz="2800" dirty="0" smtClean="0"/>
              <a:t>Error </a:t>
            </a:r>
            <a:r>
              <a:rPr lang="en-US" altLang="zh-CN" sz="2800" dirty="0" smtClean="0"/>
              <a:t>type</a:t>
            </a:r>
            <a:r>
              <a:rPr lang="en-US" altLang="zh-CN" sz="2800" dirty="0" smtClean="0"/>
              <a:t>s</a:t>
            </a:r>
            <a:endParaRPr lang="en-US" altLang="zh-CN" sz="2800" dirty="0" smtClean="0"/>
          </a:p>
          <a:p>
            <a:r>
              <a:rPr lang="en-US" altLang="zh-CN" sz="2800" dirty="0" smtClean="0"/>
              <a:t>Purpose of error study</a:t>
            </a:r>
          </a:p>
          <a:p>
            <a:r>
              <a:rPr lang="en-US" altLang="zh-CN" sz="2800" dirty="0" smtClean="0"/>
              <a:t>Misalignment, strength error and correction</a:t>
            </a:r>
          </a:p>
          <a:p>
            <a:r>
              <a:rPr lang="en-US" altLang="zh-CN" sz="2800" dirty="0"/>
              <a:t>M</a:t>
            </a:r>
            <a:r>
              <a:rPr lang="en-US" altLang="zh-CN" sz="2800" dirty="0" smtClean="0"/>
              <a:t>ultipole </a:t>
            </a:r>
            <a:r>
              <a:rPr lang="en-US" altLang="zh-CN" sz="2800" dirty="0" smtClean="0"/>
              <a:t>error of Super-Ferric Dipole</a:t>
            </a:r>
            <a:endParaRPr lang="en-US" altLang="zh-CN" sz="2800" dirty="0" smtClean="0"/>
          </a:p>
          <a:p>
            <a:r>
              <a:rPr lang="en-US" altLang="zh-CN" sz="2800" dirty="0" smtClean="0"/>
              <a:t>Dynamic Aperture </a:t>
            </a:r>
            <a:r>
              <a:rPr lang="en-US" altLang="zh-CN" sz="2800" dirty="0" smtClean="0"/>
              <a:t>Study </a:t>
            </a:r>
            <a:r>
              <a:rPr lang="en-US" altLang="zh-CN" sz="2800" dirty="0"/>
              <a:t>with Multipole error of Super-Ferric </a:t>
            </a:r>
            <a:r>
              <a:rPr lang="en-US" altLang="zh-CN" sz="2800" dirty="0" smtClean="0"/>
              <a:t>Dipole</a:t>
            </a:r>
            <a:endParaRPr lang="en-US" altLang="zh-CN" sz="2800" dirty="0" smtClean="0"/>
          </a:p>
          <a:p>
            <a:r>
              <a:rPr lang="en-US" altLang="zh-CN" sz="2800" dirty="0" smtClean="0"/>
              <a:t>Summary &amp; Questions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952760"/>
            <a:ext cx="3177480" cy="24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683568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234575" cy="24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 bwMode="auto">
          <a:xfrm>
            <a:off x="3533279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5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44" y="908720"/>
            <a:ext cx="3234575" cy="24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 bwMode="auto">
          <a:xfrm>
            <a:off x="6588224" y="85611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6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848"/>
            <a:ext cx="3165920" cy="2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12" y="3929002"/>
            <a:ext cx="3179300" cy="24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48" y="3949848"/>
            <a:ext cx="3165920" cy="2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 bwMode="auto">
          <a:xfrm>
            <a:off x="683568" y="3897052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7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3707904" y="3897052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3-8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773639" y="3897052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8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586385" y="3465004"/>
            <a:ext cx="371380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chemeClr val="accent2"/>
                </a:solidFill>
                <a:latin typeface="Times" charset="0"/>
              </a:rPr>
              <a:t>10 sigma H &amp; V (1.8, 0.36) e-4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40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914400"/>
          </a:xfrm>
        </p:spPr>
        <p:txBody>
          <a:bodyPr/>
          <a:lstStyle/>
          <a:p>
            <a:r>
              <a:rPr lang="en-US" altLang="zh-CN" dirty="0" smtClean="0"/>
              <a:t>M</a:t>
            </a:r>
            <a:r>
              <a:rPr lang="en-US" altLang="zh-CN" dirty="0" smtClean="0"/>
              <a:t>ultipoles </a:t>
            </a:r>
            <a:r>
              <a:rPr lang="en-US" altLang="zh-CN" dirty="0"/>
              <a:t>of Super-Ferric </a:t>
            </a:r>
            <a:r>
              <a:rPr lang="en-US" altLang="zh-CN" dirty="0" smtClean="0"/>
              <a:t>dipole 100 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914400"/>
          </a:xfrm>
        </p:spPr>
        <p:txBody>
          <a:bodyPr/>
          <a:lstStyle/>
          <a:p>
            <a:r>
              <a:rPr lang="en-US" altLang="zh-CN" dirty="0" smtClean="0"/>
              <a:t>M</a:t>
            </a:r>
            <a:r>
              <a:rPr lang="en-US" altLang="zh-CN" dirty="0" smtClean="0"/>
              <a:t>ultipoles </a:t>
            </a:r>
            <a:r>
              <a:rPr lang="en-US" altLang="zh-CN" dirty="0"/>
              <a:t>of Super-Ferric </a:t>
            </a:r>
            <a:r>
              <a:rPr lang="en-US" altLang="zh-CN" dirty="0" smtClean="0"/>
              <a:t>dipole 60 GeV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40" y="4097035"/>
            <a:ext cx="2961456" cy="22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 bwMode="auto">
          <a:xfrm>
            <a:off x="467544" y="404106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1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11" y="999598"/>
            <a:ext cx="3173851" cy="244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82" y="4097035"/>
            <a:ext cx="3001770" cy="2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 bwMode="auto">
          <a:xfrm>
            <a:off x="3491880" y="404106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2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47" y="4065938"/>
            <a:ext cx="3001770" cy="2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 bwMode="auto">
          <a:xfrm>
            <a:off x="6557615" y="4041068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3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28" y="999990"/>
            <a:ext cx="3165740" cy="24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89" y="999598"/>
            <a:ext cx="3215027" cy="24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6588224" y="85611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3-8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3533279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all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611560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Without error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7668344" y="1235435"/>
            <a:ext cx="1440160" cy="10964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solidFill>
                  <a:srgbClr val="00B0F0"/>
                </a:solidFill>
                <a:latin typeface="Times" charset="0"/>
              </a:rPr>
              <a:t>Δ</a:t>
            </a:r>
            <a:r>
              <a:rPr lang="en-US" altLang="zh-CN" sz="2000" dirty="0" smtClean="0">
                <a:solidFill>
                  <a:srgbClr val="00B0F0"/>
                </a:solidFill>
                <a:latin typeface="Times" charset="0"/>
              </a:rPr>
              <a:t>p/p= 0.3%</a:t>
            </a:r>
            <a:endParaRPr lang="en-US" altLang="zh-CN" sz="2000" dirty="0">
              <a:solidFill>
                <a:srgbClr val="00B0F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latin typeface="Times" charset="0"/>
              </a:rPr>
              <a:t>Δ</a:t>
            </a:r>
            <a:r>
              <a:rPr lang="en-US" altLang="zh-CN" sz="2000" dirty="0">
                <a:latin typeface="Times" charset="0"/>
              </a:rPr>
              <a:t>p/p</a:t>
            </a:r>
            <a:r>
              <a:rPr lang="en-US" altLang="zh-CN" sz="2000" dirty="0" smtClean="0">
                <a:latin typeface="Times" charset="0"/>
              </a:rPr>
              <a:t>=-0.3%</a:t>
            </a:r>
            <a:endParaRPr lang="en-US" altLang="zh-CN" sz="2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7" name="矩形 36"/>
          <p:cNvSpPr/>
          <p:nvPr/>
        </p:nvSpPr>
        <p:spPr bwMode="auto">
          <a:xfrm>
            <a:off x="2586385" y="3465004"/>
            <a:ext cx="371380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chemeClr val="accent2"/>
                </a:solidFill>
                <a:latin typeface="Times" charset="0"/>
              </a:rPr>
              <a:t>10 sigma H &amp; V (2.3, 0.46) e-4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40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361040" cy="914400"/>
          </a:xfrm>
        </p:spPr>
        <p:txBody>
          <a:bodyPr/>
          <a:lstStyle/>
          <a:p>
            <a:r>
              <a:rPr lang="en-US" altLang="zh-CN" dirty="0" smtClean="0"/>
              <a:t>M</a:t>
            </a:r>
            <a:r>
              <a:rPr lang="en-US" altLang="zh-CN" dirty="0" smtClean="0"/>
              <a:t>ultipoles </a:t>
            </a:r>
            <a:r>
              <a:rPr lang="en-US" altLang="zh-CN" dirty="0"/>
              <a:t>of Super-Ferric </a:t>
            </a:r>
            <a:r>
              <a:rPr lang="en-US" altLang="zh-CN" dirty="0" smtClean="0"/>
              <a:t>dipole 60 GeV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24" y="3964307"/>
            <a:ext cx="3087757" cy="238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3314077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60" y="908720"/>
            <a:ext cx="3334283" cy="25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54" y="918267"/>
            <a:ext cx="3336281" cy="25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683568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4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3533279" y="908720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5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588224" y="856111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6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331"/>
            <a:ext cx="3165920" cy="244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76" y="3916578"/>
            <a:ext cx="3211512" cy="247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 bwMode="auto">
          <a:xfrm>
            <a:off x="683568" y="3897052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7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707904" y="3897052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3-8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773639" y="3897052"/>
            <a:ext cx="1902817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Multipole 8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Multipoles of Super-Ferric dipole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667596"/>
                  </p:ext>
                </p:extLst>
              </p:nvPr>
            </p:nvGraphicFramePr>
            <p:xfrm>
              <a:off x="139256" y="1772816"/>
              <a:ext cx="8789287" cy="42112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67303"/>
                    <a:gridCol w="730771"/>
                    <a:gridCol w="730771"/>
                    <a:gridCol w="730771"/>
                    <a:gridCol w="730771"/>
                    <a:gridCol w="733150"/>
                    <a:gridCol w="733150"/>
                    <a:gridCol w="733150"/>
                    <a:gridCol w="733150"/>
                    <a:gridCol w="733150"/>
                    <a:gridCol w="733150"/>
                  </a:tblGrid>
                  <a:tr h="200958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super-ferric dipole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at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30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 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690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-0.227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-1.209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0.425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4.304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5.422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4.170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-7.931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-10.515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0.335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1.545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65655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PEP-II HER quadrupole at radius 44.9 mm</a:t>
                          </a:r>
                          <a:r>
                            <a:rPr lang="en-US" altLang="zh-CN" sz="1600" baseline="0" dirty="0" smtClean="0"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690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0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altLang="zh-CN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10.3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5.6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4.8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23.7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-31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-26.3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7822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3.2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4.5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1.9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1.7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1.8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0.705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65655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PEP-II HER </a:t>
                          </a:r>
                          <a:r>
                            <a:rPr lang="en-US" altLang="zh-CN" sz="1600" dirty="0" err="1" smtClean="0">
                              <a:effectLst/>
                              <a:latin typeface="Comic Sans MS" panose="030F0702030302020204" pitchFamily="66" charset="0"/>
                            </a:rPr>
                            <a:t>sextupole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 at radius 56.52 mm</a:t>
                          </a:r>
                          <a:r>
                            <a:rPr lang="en-US" altLang="zh-CN" sz="1600" baseline="0" dirty="0" smtClean="0">
                              <a:effectLst/>
                              <a:latin typeface="Comic Sans MS" panose="030F0702030302020204" pitchFamily="66" charset="0"/>
                              <a:ea typeface="PMingLiU"/>
                              <a:cs typeface="Times New Roman"/>
                            </a:rPr>
                            <a:t> 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(unit: 10^-4)</a:t>
                          </a: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6902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 b="0" i="0" smtClean="0">
                                            <a:effectLst/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8325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−145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−130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907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220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10.5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0667596"/>
                  </p:ext>
                </p:extLst>
              </p:nvPr>
            </p:nvGraphicFramePr>
            <p:xfrm>
              <a:off x="139256" y="1772816"/>
              <a:ext cx="8789287" cy="42112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67303"/>
                    <a:gridCol w="730771"/>
                    <a:gridCol w="730771"/>
                    <a:gridCol w="730771"/>
                    <a:gridCol w="730771"/>
                    <a:gridCol w="733150"/>
                    <a:gridCol w="733150"/>
                    <a:gridCol w="733150"/>
                    <a:gridCol w="733150"/>
                    <a:gridCol w="733150"/>
                    <a:gridCol w="733150"/>
                  </a:tblGrid>
                  <a:tr h="261303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super-ferric dipole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at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30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 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7448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01667" t="-53191" r="-900833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1667" t="-53191" r="-800833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5042" t="-53191" r="-707563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00833" t="-53191" r="-601667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95868" t="-53191" r="-496694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701667" t="-53191" r="-400833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01667" t="-53191" r="-300833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01667" t="-53191" r="-200833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93388" t="-53191" r="-99174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102500" t="-53191" b="-606383"/>
                          </a:stretch>
                        </a:blipFill>
                      </a:tcPr>
                    </a:tc>
                  </a:tr>
                  <a:tr h="2819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-0.227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-1.209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0.425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4.304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5.422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4.170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-7.931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-10.515</a:t>
                          </a: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0.335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1.545</a:t>
                          </a: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80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65655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PEP-II HER quadrupole at radius 44.9 mm</a:t>
                          </a:r>
                          <a:r>
                            <a:rPr lang="en-US" altLang="zh-CN" sz="1600" baseline="0" dirty="0" smtClean="0"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(unit: 10^-4)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7270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01667" t="-297872" r="-800833" b="-3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5042" t="-297872" r="-707563" b="-3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00833" t="-297872" r="-601667" b="-3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95868" t="-297872" r="-496694" b="-36170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01667" t="-297872" r="-300833" b="-361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01667" t="-297872" r="-200833" b="-36170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819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10.3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5.6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4.8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23.7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-31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-26.3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8041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3.2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4.5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1.9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1.7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1.8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0.705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65655">
                    <a:tc gridSpan="11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Multipole errors of PEP-II HER </a:t>
                          </a:r>
                          <a:r>
                            <a:rPr lang="en-US" altLang="zh-CN" sz="1600" dirty="0" err="1" smtClean="0">
                              <a:effectLst/>
                              <a:latin typeface="Comic Sans MS" panose="030F0702030302020204" pitchFamily="66" charset="0"/>
                            </a:rPr>
                            <a:t>sextupole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 at radius 56.52 mm</a:t>
                          </a:r>
                          <a:r>
                            <a:rPr lang="en-US" altLang="zh-CN" sz="1600" baseline="0" dirty="0" smtClean="0">
                              <a:effectLst/>
                              <a:latin typeface="Comic Sans MS" panose="030F0702030302020204" pitchFamily="66" charset="0"/>
                              <a:ea typeface="PMingLiU"/>
                              <a:cs typeface="Times New Roman"/>
                            </a:rPr>
                            <a:t> 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(unit: 10^-4)</a:t>
                          </a: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altLang="zh-CN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572707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405042" t="-542553" r="-707563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595868" t="-542553" r="-496694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01667" t="-542553" r="-300833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901667" t="-542553" r="-200833" b="-11702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  <a:tr h="28325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−145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−130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endParaRPr lang="en-US" altLang="zh-CN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20000"/>
                          </a:srgbClr>
                        </a:solidFill>
                      </a:tcPr>
                    </a:tc>
                  </a:tr>
                  <a:tr h="2907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Random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220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r>
                            <a:rPr lang="en-US" altLang="zh-CN" sz="1600" dirty="0" smtClean="0">
                              <a:effectLst/>
                              <a:latin typeface="Comic Sans MS" panose="030F0702030302020204" pitchFamily="66" charset="0"/>
                            </a:rPr>
                            <a:t>10.5</a:t>
                          </a:r>
                          <a:endParaRPr lang="en-US" altLang="zh-CN" sz="1600" dirty="0" smtClean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4"/>
          <p:cNvSpPr/>
          <p:nvPr/>
        </p:nvSpPr>
        <p:spPr>
          <a:xfrm>
            <a:off x="381000" y="836712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omic Sans MS" panose="030F0702030302020204" pitchFamily="66" charset="0"/>
              </a:rPr>
              <a:t>Δ</a:t>
            </a:r>
            <a:r>
              <a:rPr lang="en-US" sz="2800" dirty="0" err="1" smtClean="0">
                <a:latin typeface="Comic Sans MS" panose="030F0702030302020204" pitchFamily="66" charset="0"/>
              </a:rPr>
              <a:t>Bn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is the field due to order of n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Bn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is the main </a:t>
            </a:r>
            <a:r>
              <a:rPr lang="en-US" sz="2800" dirty="0" smtClean="0">
                <a:latin typeface="Comic Sans MS" panose="030F0702030302020204" pitchFamily="66" charset="0"/>
              </a:rPr>
              <a:t>field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multipoles of Super-Ferric dipole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1707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96651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08" y="881619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3899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2555776" y="980728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SC +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" charset="0"/>
              </a:rPr>
              <a:t>dp</a:t>
            </a: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/p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092280" y="980728"/>
            <a:ext cx="1800200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SC + FFQ + Q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7092280" y="4113076"/>
            <a:ext cx="1800200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SC + FFQ 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699792" y="4113076"/>
            <a:ext cx="1800200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FFQ + Q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-108520" y="903312"/>
            <a:ext cx="9145016" cy="5550024"/>
          </a:xfrm>
        </p:spPr>
        <p:txBody>
          <a:bodyPr/>
          <a:lstStyle/>
          <a:p>
            <a:pPr algn="just"/>
            <a:r>
              <a:rPr lang="en-US" altLang="zh-CN" sz="2800" dirty="0" smtClean="0"/>
              <a:t>Magnets with larger misalignment suggested by </a:t>
            </a:r>
            <a:r>
              <a:rPr lang="en-US" altLang="zh-CN" sz="2800" i="1" dirty="0" err="1"/>
              <a:t>Uli</a:t>
            </a:r>
            <a:r>
              <a:rPr lang="en-US" altLang="zh-CN" sz="2800" i="1" dirty="0"/>
              <a:t> </a:t>
            </a:r>
            <a:r>
              <a:rPr lang="en-US" altLang="zh-CN" sz="2800" i="1" dirty="0" err="1" smtClean="0"/>
              <a:t>Wienands</a:t>
            </a:r>
            <a:r>
              <a:rPr lang="en-US" altLang="zh-CN" sz="2800" dirty="0" smtClean="0"/>
              <a:t> has been studied.</a:t>
            </a:r>
            <a:endParaRPr lang="en-US" altLang="zh-CN" sz="2800" dirty="0" smtClean="0"/>
          </a:p>
          <a:p>
            <a:r>
              <a:rPr lang="en-US" altLang="zh-CN" sz="2800" dirty="0" smtClean="0"/>
              <a:t>Multipole error would be the main reason to cause dynamic aperture shrinking</a:t>
            </a:r>
          </a:p>
          <a:p>
            <a:r>
              <a:rPr lang="en-US" altLang="zh-CN" sz="2800" dirty="0" smtClean="0"/>
              <a:t>With multipole data of super-ferric dipole supported by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Akhdiyor</a:t>
            </a:r>
            <a:r>
              <a:rPr lang="en-US" altLang="zh-CN" sz="2800" dirty="0"/>
              <a:t> I </a:t>
            </a:r>
            <a:r>
              <a:rPr lang="en-US" altLang="zh-CN" sz="2800" dirty="0" err="1" smtClean="0"/>
              <a:t>Sattarov</a:t>
            </a:r>
            <a:r>
              <a:rPr lang="en-US" altLang="zh-CN" sz="2800" dirty="0" smtClean="0"/>
              <a:t>, </a:t>
            </a:r>
            <a:r>
              <a:rPr lang="en-US" altLang="zh-CN" sz="2800" dirty="0"/>
              <a:t>James </a:t>
            </a:r>
            <a:r>
              <a:rPr lang="en-US" altLang="zh-CN" sz="2800" dirty="0" err="1" smtClean="0"/>
              <a:t>Gerity</a:t>
            </a:r>
            <a:r>
              <a:rPr lang="en-US" altLang="zh-CN" sz="2800" dirty="0" smtClean="0"/>
              <a:t> and </a:t>
            </a:r>
            <a:r>
              <a:rPr lang="en-US" altLang="zh-CN" sz="2800" dirty="0"/>
              <a:t>Peter </a:t>
            </a:r>
            <a:r>
              <a:rPr lang="en-US" altLang="zh-CN" sz="2800" dirty="0" smtClean="0"/>
              <a:t>McIntyre,</a:t>
            </a:r>
            <a:r>
              <a:rPr lang="en-US" altLang="zh-CN" sz="2800" b="1" dirty="0">
                <a:latin typeface="Times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latin typeface="Times" charset="0"/>
              </a:rPr>
              <a:t>10 sigma H &amp; </a:t>
            </a:r>
            <a:r>
              <a:rPr lang="en-US" altLang="zh-CN" sz="2800" b="1" dirty="0" smtClean="0">
                <a:solidFill>
                  <a:schemeClr val="accent2"/>
                </a:solidFill>
                <a:latin typeface="Times" charset="0"/>
              </a:rPr>
              <a:t>V </a:t>
            </a:r>
            <a:r>
              <a:rPr lang="en-US" altLang="zh-CN" sz="2800" dirty="0"/>
              <a:t>can be attained </a:t>
            </a:r>
            <a:r>
              <a:rPr lang="en-US" altLang="zh-CN" sz="2800" dirty="0" smtClean="0"/>
              <a:t>for the final dynamic aperture of 100 GeV and 60 GeV proton</a:t>
            </a:r>
          </a:p>
          <a:p>
            <a:r>
              <a:rPr lang="en-US" altLang="zh-CN" sz="2800" dirty="0" smtClean="0"/>
              <a:t>By using multipole error of PEP-II HER quadrupole as multipole error of FFQ, Larger shrinking will occurred for the dynamic aperture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multipoles of Super-Ferric dipole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4035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30" y="3796651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31" y="862074"/>
            <a:ext cx="3968863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68864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2555776" y="980728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SC +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" charset="0"/>
              </a:rPr>
              <a:t>dp</a:t>
            </a: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/p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092280" y="980728"/>
            <a:ext cx="1800200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SC + FFQ + Q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092280" y="4113076"/>
            <a:ext cx="1800200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SC + FFQ 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699792" y="4113076"/>
            <a:ext cx="1800200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FFQ + Q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914400"/>
          </a:xfrm>
        </p:spPr>
        <p:txBody>
          <a:bodyPr/>
          <a:lstStyle/>
          <a:p>
            <a:r>
              <a:rPr lang="en-US" altLang="zh-CN" dirty="0"/>
              <a:t>Dynamic Aperture requirement in different energy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25553"/>
            <a:ext cx="3672408" cy="112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892360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6200957" y="1675870"/>
            <a:ext cx="990558" cy="3129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σx:10</a:t>
            </a:r>
            <a:r>
              <a:rPr lang="en-US" altLang="zh-CN" sz="2000" b="1" baseline="30000" dirty="0" smtClean="0">
                <a:latin typeface="Times" charset="0"/>
              </a:rPr>
              <a:t>-6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397866" y="1675870"/>
            <a:ext cx="990558" cy="3129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σy:10</a:t>
            </a:r>
            <a:r>
              <a:rPr lang="en-US" altLang="zh-CN" sz="2000" b="1" baseline="30000" dirty="0" smtClean="0">
                <a:latin typeface="Times" charset="0"/>
              </a:rPr>
              <a:t>-6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73792"/>
            <a:ext cx="3672408" cy="11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multipoles of Super-Ferric dipole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5471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699792" y="2178437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25.22,23.16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0133" r="47331" b="13034"/>
          <a:stretch/>
        </p:blipFill>
        <p:spPr bwMode="auto">
          <a:xfrm>
            <a:off x="4382360" y="1589951"/>
            <a:ext cx="4479403" cy="404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5045339" y="1661959"/>
            <a:ext cx="1440160" cy="10964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solidFill>
                  <a:srgbClr val="00B0F0"/>
                </a:solidFill>
                <a:latin typeface="Times" charset="0"/>
              </a:rPr>
              <a:t>Δ</a:t>
            </a:r>
            <a:r>
              <a:rPr lang="en-US" altLang="zh-CN" sz="2000" dirty="0" smtClean="0">
                <a:solidFill>
                  <a:srgbClr val="00B0F0"/>
                </a:solidFill>
                <a:latin typeface="Times" charset="0"/>
              </a:rPr>
              <a:t>p/p= 0.3%</a:t>
            </a:r>
            <a:endParaRPr lang="en-US" altLang="zh-CN" sz="2000" dirty="0">
              <a:solidFill>
                <a:srgbClr val="00B0F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latin typeface="Times" charset="0"/>
              </a:rPr>
              <a:t>Δ</a:t>
            </a:r>
            <a:r>
              <a:rPr lang="en-US" altLang="zh-CN" sz="2000" dirty="0">
                <a:latin typeface="Times" charset="0"/>
              </a:rPr>
              <a:t>p/p</a:t>
            </a:r>
            <a:r>
              <a:rPr lang="en-US" altLang="zh-CN" sz="2000" dirty="0" smtClean="0">
                <a:latin typeface="Times" charset="0"/>
              </a:rPr>
              <a:t>=-0.3%</a:t>
            </a:r>
            <a:endParaRPr lang="en-US" altLang="zh-CN" sz="2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0"/>
            <a:ext cx="8206680" cy="914400"/>
          </a:xfrm>
        </p:spPr>
        <p:txBody>
          <a:bodyPr/>
          <a:lstStyle/>
          <a:p>
            <a:r>
              <a:rPr lang="en-US" altLang="zh-CN" dirty="0" smtClean="0"/>
              <a:t>Error </a:t>
            </a:r>
            <a:r>
              <a:rPr lang="en-US" altLang="zh-CN" dirty="0"/>
              <a:t>types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472608"/>
          </a:xfrm>
        </p:spPr>
        <p:txBody>
          <a:bodyPr/>
          <a:lstStyle/>
          <a:p>
            <a:r>
              <a:rPr lang="en-US" altLang="zh-CN" sz="2800" dirty="0" smtClean="0"/>
              <a:t>Magnets: </a:t>
            </a:r>
          </a:p>
          <a:p>
            <a:pPr lvl="1"/>
            <a:r>
              <a:rPr lang="en-US" altLang="zh-CN" sz="2800" dirty="0" smtClean="0"/>
              <a:t>Super-Ferric dipole, Quads, </a:t>
            </a:r>
            <a:r>
              <a:rPr lang="en-US" altLang="zh-CN" sz="2800" dirty="0" err="1" smtClean="0"/>
              <a:t>Sextupole</a:t>
            </a:r>
            <a:r>
              <a:rPr lang="en-US" altLang="zh-CN" sz="2800" dirty="0" smtClean="0"/>
              <a:t>, corrector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static errors :   independent on time</a:t>
            </a:r>
          </a:p>
          <a:p>
            <a:pPr lvl="1"/>
            <a:r>
              <a:rPr lang="en-US" altLang="zh-CN" sz="2800" dirty="0" smtClean="0"/>
              <a:t>Misalignment, strength error of magnets; offset </a:t>
            </a:r>
            <a:r>
              <a:rPr lang="en-US" altLang="zh-CN" sz="2800" dirty="0"/>
              <a:t>of </a:t>
            </a:r>
            <a:r>
              <a:rPr lang="en-US" altLang="zh-CN" sz="2800" dirty="0" smtClean="0"/>
              <a:t>BPM</a:t>
            </a:r>
          </a:p>
          <a:p>
            <a:pPr lvl="1"/>
            <a:r>
              <a:rPr lang="en-US" altLang="zh-CN" sz="2800" dirty="0" smtClean="0"/>
              <a:t>Multipole error of magnets </a:t>
            </a:r>
          </a:p>
          <a:p>
            <a:pPr marL="457200" lvl="1" indent="0">
              <a:buNone/>
            </a:pPr>
            <a:r>
              <a:rPr lang="en-US" altLang="zh-CN" sz="2800" dirty="0" smtClean="0"/>
              <a:t>       (systematic error &amp; random error)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dynamic errors:   dependent </a:t>
            </a:r>
            <a:r>
              <a:rPr lang="en-US" altLang="zh-CN" sz="2800" dirty="0"/>
              <a:t>on time</a:t>
            </a:r>
            <a:endParaRPr lang="en-US" altLang="zh-CN" dirty="0"/>
          </a:p>
          <a:p>
            <a:pPr lvl="1"/>
            <a:r>
              <a:rPr lang="en-US" altLang="zh-CN" sz="2800" dirty="0" smtClean="0"/>
              <a:t>Noise signal of BPM</a:t>
            </a:r>
          </a:p>
          <a:p>
            <a:pPr lvl="1"/>
            <a:r>
              <a:rPr lang="en-US" altLang="zh-CN" sz="2800" dirty="0" smtClean="0"/>
              <a:t>Field jitter of magnets</a:t>
            </a:r>
          </a:p>
          <a:p>
            <a:pPr lvl="1"/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766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0"/>
            <a:ext cx="8206680" cy="914400"/>
          </a:xfrm>
        </p:spPr>
        <p:txBody>
          <a:bodyPr/>
          <a:lstStyle/>
          <a:p>
            <a:r>
              <a:rPr lang="en-US" altLang="zh-CN" dirty="0"/>
              <a:t>Purpose of error study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832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static errors :   independent on time</a:t>
            </a:r>
          </a:p>
          <a:p>
            <a:pPr lvl="1"/>
            <a:r>
              <a:rPr lang="en-US" altLang="zh-CN" sz="2800" dirty="0" smtClean="0"/>
              <a:t>Misalignment, strength error of magnets; </a:t>
            </a:r>
          </a:p>
          <a:p>
            <a:pPr lvl="1"/>
            <a:r>
              <a:rPr lang="en-US" altLang="zh-CN" sz="2800" dirty="0" smtClean="0"/>
              <a:t>Multipoles of magnets (systematic &amp; random error)</a:t>
            </a:r>
          </a:p>
          <a:p>
            <a:pPr marL="971550" lvl="1" indent="-514350">
              <a:buAutoNum type="arabicPeriod"/>
            </a:pPr>
            <a:r>
              <a:rPr lang="en-US" altLang="zh-CN" sz="2800" dirty="0" smtClean="0"/>
              <a:t>Give requirement on misalignment</a:t>
            </a:r>
          </a:p>
          <a:p>
            <a:pPr marL="971550" lvl="1" indent="-514350">
              <a:buFontTx/>
              <a:buAutoNum type="arabicPeriod"/>
            </a:pPr>
            <a:r>
              <a:rPr lang="en-US" altLang="zh-CN" sz="2800" dirty="0" smtClean="0"/>
              <a:t>Give </a:t>
            </a:r>
            <a:r>
              <a:rPr lang="en-US" altLang="zh-CN" sz="2800" dirty="0"/>
              <a:t>requirement on </a:t>
            </a:r>
            <a:r>
              <a:rPr lang="en-US" altLang="zh-CN" sz="2800" dirty="0" smtClean="0"/>
              <a:t>multipole error of magnets</a:t>
            </a:r>
          </a:p>
          <a:p>
            <a:pPr marL="971550" lvl="1" indent="-514350">
              <a:buFontTx/>
              <a:buAutoNum type="arabicPeriod"/>
            </a:pPr>
            <a:r>
              <a:rPr lang="en-US" altLang="zh-CN" sz="2800" dirty="0"/>
              <a:t>Get influence to dynamic aperture, </a:t>
            </a:r>
            <a:r>
              <a:rPr lang="en-US" altLang="zh-CN" sz="2800" dirty="0" smtClean="0"/>
              <a:t>Ext: IP</a:t>
            </a:r>
            <a:endParaRPr lang="en-US" altLang="zh-CN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dynamic errors:   dependent </a:t>
            </a:r>
            <a:r>
              <a:rPr lang="en-US" altLang="zh-CN" sz="2800" dirty="0"/>
              <a:t>on time</a:t>
            </a:r>
            <a:endParaRPr lang="en-US" altLang="zh-CN" dirty="0"/>
          </a:p>
          <a:p>
            <a:pPr lvl="1"/>
            <a:r>
              <a:rPr lang="en-US" altLang="zh-CN" sz="2800" dirty="0" smtClean="0"/>
              <a:t>Noise signal of BPM</a:t>
            </a:r>
          </a:p>
          <a:p>
            <a:pPr lvl="1"/>
            <a:r>
              <a:rPr lang="en-US" altLang="zh-CN" sz="2800" dirty="0" smtClean="0"/>
              <a:t>Field jitter of magnets</a:t>
            </a:r>
          </a:p>
          <a:p>
            <a:pPr marL="971550" lvl="1" indent="-514350">
              <a:buAutoNum type="arabicPeriod"/>
            </a:pPr>
            <a:r>
              <a:rPr lang="en-US" altLang="zh-CN" sz="2800" dirty="0"/>
              <a:t>Give requirement on </a:t>
            </a:r>
            <a:r>
              <a:rPr lang="en-US" altLang="zh-CN" sz="2800" dirty="0" smtClean="0"/>
              <a:t>BPM noise and magnet jitter</a:t>
            </a:r>
            <a:endParaRPr lang="en-US" altLang="zh-CN" sz="2800" dirty="0"/>
          </a:p>
          <a:p>
            <a:pPr marL="971550" lvl="1" indent="-514350">
              <a:buFontTx/>
              <a:buAutoNum type="arabicPeriod"/>
            </a:pPr>
            <a:r>
              <a:rPr lang="en-US" altLang="zh-CN" sz="2800" dirty="0" smtClean="0"/>
              <a:t>Get </a:t>
            </a:r>
            <a:r>
              <a:rPr lang="en-US" altLang="zh-CN" sz="2800" dirty="0"/>
              <a:t>influence to dynamic aperture, Ext: IP</a:t>
            </a:r>
          </a:p>
          <a:p>
            <a:pPr lvl="1"/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2516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Lattice of -I Scheme </a:t>
            </a:r>
            <a:r>
              <a:rPr lang="en-US" altLang="zh-CN" dirty="0" smtClean="0"/>
              <a:t>for</a:t>
            </a:r>
            <a:r>
              <a:rPr lang="en-US" altLang="zh-CN" dirty="0" smtClean="0"/>
              <a:t> </a:t>
            </a:r>
            <a:r>
              <a:rPr lang="en-US" altLang="zh-CN" dirty="0"/>
              <a:t>Error Study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1729" r="23676" b="10898"/>
          <a:stretch/>
        </p:blipFill>
        <p:spPr bwMode="auto">
          <a:xfrm>
            <a:off x="-36512" y="1340768"/>
            <a:ext cx="508297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0133" r="47331" b="13034"/>
          <a:stretch/>
        </p:blipFill>
        <p:spPr bwMode="auto">
          <a:xfrm>
            <a:off x="4701109" y="1612439"/>
            <a:ext cx="4479403" cy="404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5364088" y="1684447"/>
            <a:ext cx="1440160" cy="10964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solidFill>
                  <a:srgbClr val="00B0F0"/>
                </a:solidFill>
                <a:latin typeface="Times" charset="0"/>
              </a:rPr>
              <a:t>Δ</a:t>
            </a:r>
            <a:r>
              <a:rPr lang="en-US" altLang="zh-CN" sz="2000" dirty="0" smtClean="0">
                <a:solidFill>
                  <a:srgbClr val="00B0F0"/>
                </a:solidFill>
                <a:latin typeface="Times" charset="0"/>
              </a:rPr>
              <a:t>p/p= 0.3%</a:t>
            </a:r>
            <a:endParaRPr lang="en-US" altLang="zh-CN" sz="2000" dirty="0">
              <a:solidFill>
                <a:srgbClr val="00B0F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latin typeface="Times" charset="0"/>
              </a:rPr>
              <a:t>Δ</a:t>
            </a:r>
            <a:r>
              <a:rPr lang="en-US" altLang="zh-CN" sz="2000" dirty="0">
                <a:latin typeface="Times" charset="0"/>
              </a:rPr>
              <a:t>p/p</a:t>
            </a:r>
            <a:r>
              <a:rPr lang="en-US" altLang="zh-CN" sz="2000" dirty="0" smtClean="0">
                <a:latin typeface="Times" charset="0"/>
              </a:rPr>
              <a:t>=-0.3%</a:t>
            </a:r>
            <a:endParaRPr lang="en-US" altLang="zh-CN" sz="2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76064"/>
          </a:xfrm>
        </p:spPr>
        <p:txBody>
          <a:bodyPr/>
          <a:lstStyle/>
          <a:p>
            <a:r>
              <a:rPr lang="en-US" altLang="zh-CN" sz="2800" dirty="0" smtClean="0"/>
              <a:t>From Yuri </a:t>
            </a:r>
            <a:r>
              <a:rPr lang="en-US" altLang="zh-CN" sz="2800" dirty="0" err="1" smtClean="0"/>
              <a:t>Nosochkov</a:t>
            </a:r>
            <a:r>
              <a:rPr lang="en-US" altLang="zh-CN" sz="2800" dirty="0" smtClean="0"/>
              <a:t> &amp; Ming-Huey </a:t>
            </a:r>
            <a:r>
              <a:rPr lang="en-US" altLang="zh-CN" sz="2800" dirty="0" smtClean="0"/>
              <a:t>Wang</a:t>
            </a:r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8992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Misalignment, strength error </a:t>
            </a:r>
            <a:r>
              <a:rPr lang="en-US" altLang="zh-CN" dirty="0" smtClean="0"/>
              <a:t>&amp;correction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764704"/>
            <a:ext cx="91440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pPr lvl="1"/>
            <a:r>
              <a:rPr lang="en-US" altLang="zh-CN" sz="2800" kern="0" dirty="0" smtClean="0"/>
              <a:t>Suggested by </a:t>
            </a:r>
            <a:r>
              <a:rPr lang="en-US" altLang="zh-CN" sz="2800" i="1" dirty="0" err="1"/>
              <a:t>Uli</a:t>
            </a:r>
            <a:r>
              <a:rPr lang="en-US" altLang="zh-CN" sz="2800" i="1" dirty="0"/>
              <a:t> </a:t>
            </a:r>
            <a:r>
              <a:rPr lang="en-US" altLang="zh-CN" sz="2800" i="1" dirty="0" err="1" smtClean="0"/>
              <a:t>Wienends</a:t>
            </a:r>
            <a:r>
              <a:rPr lang="en-US" altLang="zh-CN" sz="2800" dirty="0" smtClean="0"/>
              <a:t>: 3 times larger </a:t>
            </a:r>
            <a:r>
              <a:rPr lang="en-US" altLang="zh-CN" sz="2800" kern="0" dirty="0" smtClean="0"/>
              <a:t> </a:t>
            </a:r>
            <a:endParaRPr lang="en-US" altLang="zh-CN" sz="2800" kern="0" dirty="0"/>
          </a:p>
          <a:p>
            <a:pPr lvl="1"/>
            <a:endParaRPr lang="zh-CN" altLang="en-US" sz="2800" kern="0" dirty="0"/>
          </a:p>
        </p:txBody>
      </p:sp>
      <p:graphicFrame>
        <p:nvGraphicFramePr>
          <p:cNvPr id="8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16840"/>
              </p:ext>
            </p:extLst>
          </p:nvPr>
        </p:nvGraphicFramePr>
        <p:xfrm>
          <a:off x="33184" y="2636912"/>
          <a:ext cx="9056600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771"/>
                <a:gridCol w="1129117"/>
                <a:gridCol w="1501321"/>
                <a:gridCol w="1247321"/>
                <a:gridCol w="1472746"/>
                <a:gridCol w="1271324"/>
              </a:tblGrid>
              <a:tr h="4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Dipole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Quadrupole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Sextupole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BPM(noise)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Corrector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x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misalignment(mm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0.3, FFQ0.03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misalignment(mm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FFQ0.03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x-y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rotation(</a:t>
                      </a:r>
                      <a:r>
                        <a:rPr lang="en-US" sz="20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mrad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FFQ0.05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misalignment(mm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FFQ0.03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Strength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error(%)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FFQ0.03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zh-CN" dirty="0"/>
              <a:t>Misalignment, strength error </a:t>
            </a:r>
            <a:r>
              <a:rPr lang="en-US" altLang="zh-CN" dirty="0" smtClean="0"/>
              <a:t>&amp;correction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764704"/>
            <a:ext cx="9144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pPr lvl="1"/>
            <a:r>
              <a:rPr lang="en-US" altLang="zh-CN" sz="2800" kern="0" dirty="0" smtClean="0"/>
              <a:t>Closed orbit correction</a:t>
            </a:r>
          </a:p>
          <a:p>
            <a:pPr lvl="1"/>
            <a:r>
              <a:rPr lang="en-US" altLang="zh-CN" sz="2800" kern="0" dirty="0" smtClean="0"/>
              <a:t>Beta-beat correction</a:t>
            </a:r>
          </a:p>
          <a:p>
            <a:pPr lvl="1"/>
            <a:r>
              <a:rPr lang="en-US" altLang="zh-CN" sz="2800" kern="0" dirty="0" smtClean="0"/>
              <a:t>Tune correction</a:t>
            </a:r>
          </a:p>
          <a:p>
            <a:pPr lvl="1"/>
            <a:r>
              <a:rPr lang="en-US" altLang="zh-CN" sz="2800" kern="0" dirty="0" smtClean="0"/>
              <a:t>Chromaticity correction</a:t>
            </a:r>
          </a:p>
          <a:p>
            <a:pPr lvl="1"/>
            <a:r>
              <a:rPr lang="en-US" altLang="zh-CN" sz="2800" kern="0" dirty="0" smtClean="0"/>
              <a:t>Decoupling</a:t>
            </a:r>
            <a:endParaRPr lang="en-US" altLang="zh-CN" sz="2800" kern="0" dirty="0"/>
          </a:p>
          <a:p>
            <a:pPr lvl="1"/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768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14400"/>
          </a:xfrm>
        </p:spPr>
        <p:txBody>
          <a:bodyPr/>
          <a:lstStyle/>
          <a:p>
            <a:r>
              <a:rPr lang="en-US" altLang="zh-CN" dirty="0" smtClean="0"/>
              <a:t>Closed Orbit Distortion and correction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1691" r="15931" b="2585"/>
          <a:stretch/>
        </p:blipFill>
        <p:spPr bwMode="auto">
          <a:xfrm>
            <a:off x="727870" y="886015"/>
            <a:ext cx="756439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8028384" y="944724"/>
            <a:ext cx="936104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+10</a:t>
            </a:r>
            <a:r>
              <a:rPr lang="en-US" altLang="zh-CN" sz="2000" b="1" baseline="30000" dirty="0" smtClean="0">
                <a:latin typeface="Times" charset="0"/>
              </a:rPr>
              <a:t>-4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28384" y="2636912"/>
            <a:ext cx="792088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" charset="0"/>
              </a:rPr>
              <a:t>-</a:t>
            </a:r>
            <a:r>
              <a:rPr lang="en-US" altLang="zh-CN" sz="2000" b="1" dirty="0" smtClean="0">
                <a:latin typeface="Times" charset="0"/>
              </a:rPr>
              <a:t>10</a:t>
            </a:r>
            <a:r>
              <a:rPr lang="en-US" altLang="zh-CN" sz="2000" b="1" baseline="30000" dirty="0" smtClean="0">
                <a:latin typeface="Times" charset="0"/>
              </a:rPr>
              <a:t>-4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015474" y="4079855"/>
            <a:ext cx="1021022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+2 mm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28384" y="5301208"/>
            <a:ext cx="1021022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-2 mm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14400"/>
          </a:xfrm>
        </p:spPr>
        <p:txBody>
          <a:bodyPr/>
          <a:lstStyle/>
          <a:p>
            <a:r>
              <a:rPr lang="en-US" altLang="zh-CN" dirty="0" smtClean="0"/>
              <a:t>Closed Orbit Distortion and correction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r="47365" b="17500"/>
          <a:stretch/>
        </p:blipFill>
        <p:spPr bwMode="auto">
          <a:xfrm>
            <a:off x="4110806" y="1038240"/>
            <a:ext cx="4565650" cy="35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8191832" y="894224"/>
            <a:ext cx="936104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+10</a:t>
            </a:r>
            <a:r>
              <a:rPr lang="en-US" altLang="zh-CN" sz="2000" b="1" baseline="30000" dirty="0" smtClean="0">
                <a:latin typeface="Times" charset="0"/>
              </a:rPr>
              <a:t>-4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263840" y="3781400"/>
            <a:ext cx="792088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" charset="0"/>
              </a:rPr>
              <a:t>-</a:t>
            </a:r>
            <a:r>
              <a:rPr lang="en-US" altLang="zh-CN" sz="2000" b="1" dirty="0" smtClean="0">
                <a:latin typeface="Times" charset="0"/>
              </a:rPr>
              <a:t>10</a:t>
            </a:r>
            <a:r>
              <a:rPr lang="en-US" altLang="zh-CN" sz="2000" b="1" baseline="30000" dirty="0" smtClean="0">
                <a:latin typeface="Times" charset="0"/>
              </a:rPr>
              <a:t>-4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r="46662" b="14687"/>
          <a:stretch/>
        </p:blipFill>
        <p:spPr bwMode="auto">
          <a:xfrm>
            <a:off x="0" y="860786"/>
            <a:ext cx="4626610" cy="372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46837" b="15000"/>
          <a:stretch/>
        </p:blipFill>
        <p:spPr bwMode="auto">
          <a:xfrm>
            <a:off x="323528" y="4563126"/>
            <a:ext cx="3384376" cy="22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315536" y="4424643"/>
            <a:ext cx="990558" cy="3129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" charset="0"/>
              </a:rPr>
              <a:t>5</a:t>
            </a:r>
            <a:r>
              <a:rPr lang="en-US" altLang="zh-CN" sz="2000" b="1" dirty="0" smtClean="0">
                <a:latin typeface="Times" charset="0"/>
              </a:rPr>
              <a:t>*10</a:t>
            </a:r>
            <a:r>
              <a:rPr lang="en-US" altLang="zh-CN" sz="2000" b="1" baseline="30000" dirty="0" smtClean="0">
                <a:latin typeface="Times" charset="0"/>
              </a:rPr>
              <a:t>-6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46486" b="15312"/>
          <a:stretch/>
        </p:blipFill>
        <p:spPr bwMode="auto">
          <a:xfrm>
            <a:off x="4427984" y="4563125"/>
            <a:ext cx="3392368" cy="22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4301522" y="4484182"/>
            <a:ext cx="990558" cy="3129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" charset="0"/>
              </a:rPr>
              <a:t>5</a:t>
            </a:r>
            <a:r>
              <a:rPr lang="en-US" altLang="zh-CN" sz="2000" b="1" dirty="0" smtClean="0">
                <a:latin typeface="Times" charset="0"/>
              </a:rPr>
              <a:t>*10</a:t>
            </a:r>
            <a:r>
              <a:rPr lang="en-US" altLang="zh-CN" sz="2000" b="1" baseline="30000" dirty="0" smtClean="0">
                <a:latin typeface="Times" charset="0"/>
              </a:rPr>
              <a:t>-6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10039</TotalTime>
  <Words>1580</Words>
  <Application>Microsoft Office PowerPoint</Application>
  <PresentationFormat>全屏显示(4:3)</PresentationFormat>
  <Paragraphs>389</Paragraphs>
  <Slides>30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JLab_PowerPoint1</vt:lpstr>
      <vt:lpstr>公式</vt:lpstr>
      <vt:lpstr>Dynamic Aperture with Realistic Multipole error of Super-Ferric Dipole for MEIC Ion Collider Ring</vt:lpstr>
      <vt:lpstr>Contents</vt:lpstr>
      <vt:lpstr>Error types</vt:lpstr>
      <vt:lpstr>Purpose of error study</vt:lpstr>
      <vt:lpstr>Lattice of -I Scheme for Error Study </vt:lpstr>
      <vt:lpstr>Misalignment, strength error &amp;correction</vt:lpstr>
      <vt:lpstr>Misalignment, strength error &amp;correction</vt:lpstr>
      <vt:lpstr>Closed Orbit Distortion and correction</vt:lpstr>
      <vt:lpstr>Closed Orbit Distortion and correction</vt:lpstr>
      <vt:lpstr>Tune correction</vt:lpstr>
      <vt:lpstr>Beta-beat correction</vt:lpstr>
      <vt:lpstr>Beta-beat correction</vt:lpstr>
      <vt:lpstr>Beta-beat correction</vt:lpstr>
      <vt:lpstr>Chromaticity correction</vt:lpstr>
      <vt:lpstr>Decoupling</vt:lpstr>
      <vt:lpstr>Dynamic Aperture after Correction</vt:lpstr>
      <vt:lpstr>Multipoles of Super-Ferric dipole</vt:lpstr>
      <vt:lpstr>Multipoles of Super-Ferric dipole</vt:lpstr>
      <vt:lpstr>Multipoles of Super-Ferric dipole 100 GeV</vt:lpstr>
      <vt:lpstr>Multipoles of Super-Ferric dipole 100 GeV</vt:lpstr>
      <vt:lpstr>Multipoles of Super-Ferric dipole 60 GeV</vt:lpstr>
      <vt:lpstr>Multipoles of Super-Ferric dipole 60 GeV</vt:lpstr>
      <vt:lpstr>Multipoles of Super-Ferric dipole</vt:lpstr>
      <vt:lpstr>multipoles of Super-Ferric dipole</vt:lpstr>
      <vt:lpstr>Summary</vt:lpstr>
      <vt:lpstr>PowerPoint 演示文稿</vt:lpstr>
      <vt:lpstr>multipoles of Super-Ferric dipole</vt:lpstr>
      <vt:lpstr>Dynamic Aperture requirement in different energy </vt:lpstr>
      <vt:lpstr>multipoles of Super-Ferric dipole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for bare lattice</dc:title>
  <dc:creator>wei</dc:creator>
  <cp:lastModifiedBy>wei</cp:lastModifiedBy>
  <cp:revision>314</cp:revision>
  <dcterms:created xsi:type="dcterms:W3CDTF">2015-07-31T18:58:28Z</dcterms:created>
  <dcterms:modified xsi:type="dcterms:W3CDTF">2015-10-29T18:08:56Z</dcterms:modified>
</cp:coreProperties>
</file>