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1"/>
  </p:notesMasterIdLst>
  <p:sldIdLst>
    <p:sldId id="382" r:id="rId2"/>
    <p:sldId id="387" r:id="rId3"/>
    <p:sldId id="383" r:id="rId4"/>
    <p:sldId id="384" r:id="rId5"/>
    <p:sldId id="385" r:id="rId6"/>
    <p:sldId id="386" r:id="rId7"/>
    <p:sldId id="388" r:id="rId8"/>
    <p:sldId id="389" r:id="rId9"/>
    <p:sldId id="390" r:id="rId10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ward Nissen" initials="E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66FF"/>
    <a:srgbClr val="FF3300"/>
    <a:srgbClr val="66FFFF"/>
    <a:srgbClr val="FFFFFF"/>
    <a:srgbClr val="FF9900"/>
    <a:srgbClr val="99CCFF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2" autoAdjust="0"/>
    <p:restoredTop sz="96286" autoAdjust="0"/>
  </p:normalViewPr>
  <p:slideViewPr>
    <p:cSldViewPr>
      <p:cViewPr varScale="1">
        <p:scale>
          <a:sx n="69" d="100"/>
          <a:sy n="69" d="100"/>
        </p:scale>
        <p:origin x="-592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5628"/>
            <a:ext cx="5547360" cy="415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E6A8F75-AEBC-4578-9F46-5B1D3ADC1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90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3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6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2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2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93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7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9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9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73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40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92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FF"/>
                </a:solidFill>
                <a:latin typeface="Algerian" panose="04020705040A02060702" pitchFamily="82" charset="0"/>
              </a:rPr>
              <a:t>Analytical estimations </a:t>
            </a:r>
            <a:r>
              <a:rPr lang="en-US" sz="2800" dirty="0" smtClean="0">
                <a:solidFill>
                  <a:srgbClr val="0000FF"/>
                </a:solidFill>
                <a:latin typeface="Algerian" panose="04020705040A02060702" pitchFamily="82" charset="0"/>
              </a:rPr>
              <a:t/>
            </a:r>
            <a:br>
              <a:rPr lang="en-US" sz="2800" dirty="0" smtClean="0">
                <a:solidFill>
                  <a:srgbClr val="0000FF"/>
                </a:solidFill>
                <a:latin typeface="Algerian" panose="04020705040A02060702" pitchFamily="82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Algerian" panose="04020705040A02060702" pitchFamily="82" charset="0"/>
              </a:rPr>
              <a:t>of </a:t>
            </a:r>
            <a:r>
              <a:rPr lang="en-US" sz="2800" dirty="0" smtClean="0">
                <a:solidFill>
                  <a:srgbClr val="0000FF"/>
                </a:solidFill>
                <a:latin typeface="Algerian" panose="04020705040A02060702" pitchFamily="82" charset="0"/>
              </a:rPr>
              <a:t>longitudinal Space Charge</a:t>
            </a:r>
            <a:br>
              <a:rPr lang="en-US" sz="2800" dirty="0" smtClean="0">
                <a:solidFill>
                  <a:srgbClr val="0000FF"/>
                </a:solidFill>
                <a:latin typeface="Algerian" panose="04020705040A02060702" pitchFamily="82" charset="0"/>
              </a:rPr>
            </a:br>
            <a:r>
              <a:rPr lang="en-US" sz="2800" dirty="0" smtClean="0">
                <a:solidFill>
                  <a:srgbClr val="0000FF"/>
                </a:solidFill>
                <a:latin typeface="Algerian" panose="04020705040A02060702" pitchFamily="82" charset="0"/>
              </a:rPr>
              <a:t>  in </a:t>
            </a:r>
            <a:r>
              <a:rPr lang="en-US" sz="2800" dirty="0">
                <a:solidFill>
                  <a:srgbClr val="0000FF"/>
                </a:solidFill>
                <a:latin typeface="Algerian" panose="04020705040A02060702" pitchFamily="82" charset="0"/>
              </a:rPr>
              <a:t>a magnetized cooler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Y. </a:t>
            </a:r>
            <a:r>
              <a:rPr lang="en-US" dirty="0" err="1" smtClean="0"/>
              <a:t>Derbenev</a:t>
            </a:r>
            <a:endParaRPr lang="en-US" dirty="0" smtClean="0"/>
          </a:p>
          <a:p>
            <a:r>
              <a:rPr lang="en-US" dirty="0" smtClean="0"/>
              <a:t>MEIC R&amp;D meeting</a:t>
            </a:r>
          </a:p>
          <a:p>
            <a:r>
              <a:rPr lang="en-US" dirty="0" err="1" smtClean="0"/>
              <a:t>JLab</a:t>
            </a:r>
            <a:r>
              <a:rPr lang="en-US" dirty="0" smtClean="0"/>
              <a:t>, 09.17.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1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LSC energy spread after a DC gun</a:t>
            </a:r>
          </a:p>
          <a:p>
            <a:r>
              <a:rPr lang="en-US" dirty="0" smtClean="0"/>
              <a:t>LSC after a compressor</a:t>
            </a:r>
          </a:p>
          <a:p>
            <a:r>
              <a:rPr lang="en-US" dirty="0" smtClean="0"/>
              <a:t>LSC after ERL</a:t>
            </a:r>
          </a:p>
          <a:p>
            <a:r>
              <a:rPr lang="en-US" dirty="0" smtClean="0"/>
              <a:t>LSC in cooling solenoid</a:t>
            </a:r>
          </a:p>
          <a:p>
            <a:r>
              <a:rPr lang="en-US" dirty="0" smtClean="0"/>
              <a:t>LSC</a:t>
            </a:r>
            <a:r>
              <a:rPr lang="en-US" dirty="0" smtClean="0"/>
              <a:t> budget</a:t>
            </a:r>
          </a:p>
          <a:p>
            <a:r>
              <a:rPr lang="en-US" dirty="0" smtClean="0"/>
              <a:t>Recommendations</a:t>
            </a:r>
          </a:p>
          <a:p>
            <a:r>
              <a:rPr lang="en-US" dirty="0" smtClean="0"/>
              <a:t>Moderation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8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DC energy spread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i="1" dirty="0" smtClean="0"/>
              </a:p>
              <a:p>
                <a:endParaRPr lang="en-US" i="1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Ԑ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/>
                      </a:rPr>
                      <m:t>   ⟶  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nary>
                      <m:naryPr>
                        <m:limLoc m:val="undOvr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Ԑ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;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𝑑𝑁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𝑑𝑧</m:t>
                        </m:r>
                      </m:den>
                    </m:f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For a </a:t>
                </a:r>
                <a:r>
                  <a:rPr lang="en-US" dirty="0"/>
                  <a:t>G</a:t>
                </a:r>
                <a:r>
                  <a:rPr lang="en-US" dirty="0" smtClean="0"/>
                  <a:t>aussian bunch after a DC gun: </a:t>
                </a:r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𝐷𝐶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Relative spread after bunch acceleration to energy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ea typeface="Cambria Math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en-US" sz="1800" i="1" smtClean="0">
                            <a:latin typeface="Cambria Math"/>
                            <a:ea typeface="Cambria Math"/>
                          </a:rPr>
                          <m:t>𝛾</m:t>
                        </m:r>
                      </m:den>
                    </m:f>
                    <m:sSub>
                      <m:sSub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sz="1800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sz="1800" i="1" dirty="0">
                            <a:latin typeface="Cambria Math"/>
                          </a:rPr>
                          <m:t>𝐷𝐶</m:t>
                        </m:r>
                        <m:r>
                          <a:rPr lang="en-US" sz="1800" b="0" i="1" dirty="0" smtClean="0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n-US" sz="18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𝑁𝑟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en-US" sz="1800" i="1" smtClean="0">
                            <a:latin typeface="Cambria Math"/>
                            <a:ea typeface="Cambria Math"/>
                          </a:rPr>
                          <m:t>𝛾</m:t>
                        </m:r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ad>
                          <m:radPr>
                            <m:degHide m:val="on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rad>
                      </m:den>
                    </m:f>
                    <m:r>
                      <a:rPr lang="en-US" sz="1800" b="0" i="1" smtClean="0">
                        <a:latin typeface="Cambria Math"/>
                        <a:ea typeface="Cambria Math"/>
                      </a:rPr>
                      <m:t> ;          </m:t>
                    </m:r>
                    <m:r>
                      <a:rPr lang="en-US" sz="1800" i="1">
                        <a:latin typeface="Cambria Math"/>
                      </a:rPr>
                      <m:t>𝑁</m:t>
                    </m:r>
                    <m:r>
                      <a:rPr lang="en-US" sz="1800" i="1">
                        <a:latin typeface="Cambria Math"/>
                      </a:rPr>
                      <m:t>=1.2×</m:t>
                    </m:r>
                    <m:sSup>
                      <m:sSupPr>
                        <m:ctrlPr>
                          <a:rPr lang="en-US" sz="1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10</m:t>
                        </m:r>
                      </m:sup>
                    </m:sSup>
                    <m:r>
                      <a:rPr lang="en-US" sz="1800" i="1">
                        <a:latin typeface="Cambria Math"/>
                        <a:ea typeface="Cambria Math"/>
                      </a:rPr>
                      <m:t> ;    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𝛾</m:t>
                    </m:r>
                    <m:r>
                      <a:rPr lang="en-US" sz="1800" i="1">
                        <a:latin typeface="Cambria Math"/>
                        <a:ea typeface="Cambria Math"/>
                      </a:rPr>
                      <m:t>=100 ;   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/>
                        <a:ea typeface="Cambria Math"/>
                      </a:rPr>
                      <m:t>=2 </m:t>
                    </m:r>
                    <m:r>
                      <a:rPr lang="en-US" sz="1800" b="0" i="1" smtClean="0">
                        <a:latin typeface="Cambria Math"/>
                        <a:ea typeface="Cambria Math"/>
                      </a:rPr>
                      <m:t>𝑐𝑚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dirty="0">
                    <a:ea typeface="Cambria Math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den>
                    </m:f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i="1" dirty="0">
                            <a:latin typeface="Cambria Math"/>
                          </a:rPr>
                          <m:t>𝐷𝐶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n-US" i="1" dirty="0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0.7×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−5</m:t>
                        </m:r>
                      </m:sup>
                    </m:sSup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705600" y="1981200"/>
                <a:ext cx="2230995" cy="5031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Ԑ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  <m:r>
                            <a:rPr lang="en-US" i="1">
                              <a:latin typeface="Cambria Math"/>
                            </a:rPr>
                            <m:t>≡Ԑ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  <m:r>
                            <a:rPr lang="en-US" i="1">
                              <a:latin typeface="Cambria Math"/>
                            </a:rPr>
                            <m:t>=0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981200"/>
                <a:ext cx="2230995" cy="503151"/>
              </a:xfrm>
              <a:prstGeom prst="rect">
                <a:avLst/>
              </a:prstGeom>
              <a:blipFill rotWithShape="1">
                <a:blip r:embed="rId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0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Bunch-induced </a:t>
            </a:r>
            <a:r>
              <a:rPr lang="en-US" dirty="0" smtClean="0">
                <a:solidFill>
                  <a:srgbClr val="0000FF"/>
                </a:solidFill>
              </a:rPr>
              <a:t>spread genesis</a:t>
            </a:r>
            <a:r>
              <a:rPr lang="en-US" dirty="0">
                <a:solidFill>
                  <a:srgbClr val="0000FF"/>
                </a:solidFill>
              </a:rPr>
              <a:t/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</a:t>
                </a:r>
                <a:r>
                  <a:rPr lang="en-US" dirty="0"/>
                  <a:t>co-moving frame: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Ԑ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/>
                      </a:rPr>
                      <m:t>   ⟶  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  <m:r>
                          <a:rPr lang="en-US" i="1"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nary>
                      <m:naryPr>
                        <m:limLoc m:val="undOvr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Ԑ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/>
                      </a:rPr>
                      <m:t>𝑑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</m:acc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≫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In </a:t>
                </a:r>
                <a:r>
                  <a:rPr lang="en-US" dirty="0"/>
                  <a:t>“open space</a:t>
                </a:r>
                <a:r>
                  <a:rPr lang="en-US" dirty="0" smtClean="0"/>
                  <a:t>”: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 smtClean="0"/>
                  <a:t>          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</a:rPr>
                      <m:t>&gt;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𝑏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Shield: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             (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</a:rPr>
                      <m:t>&lt;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𝑙</m:t>
                        </m:r>
                      </m:e>
                      <m:sub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𝑏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Ԑ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en-US" i="1">
                                    <a:latin typeface="Cambria Math"/>
                                  </a:rPr>
                                  <m:t>, 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𝜌</m:t>
                                </m:r>
                              </m:e>
                            </m:acc>
                          </m:num>
                          <m:den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′2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𝜌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3/2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i="1">
                        <a:latin typeface="Cambria Math"/>
                      </a:rPr>
                      <m:t>𝑑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≈2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acc>
                              <m:accPr>
                                <m:chr m:val="⃗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𝜌</m:t>
                                </m:r>
                              </m:e>
                            </m:acc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98" t="-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7200" y="2362200"/>
                <a:ext cx="8305800" cy="1344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/>
                            </a:rPr>
                            <m:t>Ԑ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𝑧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sz="2000" i="1">
                          <a:latin typeface="Cambria Math"/>
                        </a:rPr>
                        <m:t>=−</m:t>
                      </m:r>
                      <m:r>
                        <a:rPr lang="en-US" sz="2000" i="1">
                          <a:latin typeface="Cambria Math"/>
                        </a:rPr>
                        <m:t>𝑁𝑒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latin typeface="Cambria Math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bSup>
                                  <m:r>
                                    <a:rPr lang="en-US" sz="2000" i="1">
                                      <a:latin typeface="Cambria Math"/>
                                    </a:rPr>
                                    <m:t>, 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n-US" sz="2000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sSubSup>
                                    <m:sSubSup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′2</m:t>
                                      </m:r>
                                    </m:sup>
                                  </m:sSubSup>
                                  <m:r>
                                    <a:rPr lang="en-US" sz="2000" i="1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n-US" sz="2000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′2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2000" i="1">
                          <a:latin typeface="Cambria Math"/>
                        </a:rPr>
                        <m:t>𝑑</m:t>
                      </m:r>
                      <m:sSubSup>
                        <m:sSub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′</m:t>
                          </m:r>
                        </m:sup>
                      </m:sSubSup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⟹−2</m:t>
                      </m:r>
                      <m:r>
                        <a:rPr lang="en-US" sz="2000" i="1">
                          <a:latin typeface="Cambria Math"/>
                        </a:rPr>
                        <m:t>𝑁𝑒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m:rPr>
                          <m:sty m:val="p"/>
                        </m:rPr>
                        <a:rPr lang="en-US" sz="2000">
                          <a:latin typeface="Cambria Math"/>
                        </a:rPr>
                        <m:t>ln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𝑚𝑎𝑥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latin typeface="Cambria Math"/>
                        </a:rPr>
                        <m:t>;         </m:t>
                      </m:r>
                    </m:oMath>
                  </m:oMathPara>
                </a14:m>
                <a:endParaRPr lang="en-US" sz="2000" i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                    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362200"/>
                <a:ext cx="8305800" cy="134434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767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Compressor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5334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(∆</m:t>
                    </m:r>
                    <m:r>
                      <a:rPr lang="en-US" i="1" smtClean="0">
                        <a:latin typeface="Cambria Math"/>
                      </a:rPr>
                      <m:t>𝛾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𝑐𝑜𝑚𝑝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≈±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𝑁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𝜋</m:t>
                            </m:r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den>
                        </m:f>
                      </m:e>
                    </m:rad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𝛾</m:t>
                                        </m:r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𝜎</m:t>
                                        </m:r>
                                      </m:den>
                                    </m:f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i="1">
                        <a:latin typeface="Cambria Math"/>
                      </a:rPr>
                      <m:t>𝑑𝐿</m:t>
                    </m:r>
                    <m:r>
                      <a:rPr lang="en-US" i="1">
                        <a:latin typeface="Cambria Math"/>
                      </a:rPr>
                      <m:t>=±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𝑁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𝜋</m:t>
                            </m:r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den>
                        </m:f>
                      </m:e>
                    </m:rad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𝛾</m:t>
                                        </m:r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𝜎</m:t>
                                        </m:r>
                                      </m:den>
                                    </m:f>
                                    <m:r>
                                      <a:rPr lang="en-US" i="1">
                                        <a:latin typeface="Cambria Math"/>
                                      </a:rPr>
                                      <m:t> 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𝑙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53340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86000" y="2595375"/>
                <a:ext cx="4572000" cy="10252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(∆</m:t>
                      </m:r>
                      <m:r>
                        <a:rPr lang="en-US" sz="2000" i="1" smtClean="0">
                          <a:latin typeface="Cambria Math"/>
                        </a:rPr>
                        <m:t>𝛾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𝑐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𝑜𝑚𝑝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≈=±</m:t>
                      </m:r>
                      <m:r>
                        <a:rPr lang="en-US" sz="2000" i="1">
                          <a:latin typeface="Cambria Math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den>
                          </m:f>
                        </m:e>
                      </m:rad>
                      <m:r>
                        <a:rPr lang="en-US" sz="2000" i="1">
                          <a:latin typeface="Cambria Math"/>
                        </a:rPr>
                        <m:t>[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/>
                                    </a:rPr>
                                    <m:t>𝛾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𝑙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den>
                              </m:f>
                            </m:e>
                          </m:func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latin typeface="Cambria Math"/>
                        </a:rPr>
                        <m:t>𝐿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]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𝑐𝑜𝑚𝑝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595375"/>
                <a:ext cx="4572000" cy="10252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13033" y="4114800"/>
                <a:ext cx="8305800" cy="2217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=10 ;  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0.15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𝑐𝑚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;  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𝑐𝑜𝑚𝑝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=4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             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𝑐𝑜𝑚𝑝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5×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−2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;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>
                    <a:ea typeface="Cambria Math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den>
                    </m:f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𝑐𝑜𝑚𝑝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5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033" y="4114800"/>
                <a:ext cx="8305800" cy="2217595"/>
              </a:xfrm>
              <a:prstGeom prst="rect">
                <a:avLst/>
              </a:prstGeom>
              <a:blipFill rotWithShape="1">
                <a:blip r:embed="rId4"/>
                <a:stretch>
                  <a:fillRect l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84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ERL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ln</m:t>
                            </m:r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𝛾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𝑙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𝜎</m:t>
                                </m:r>
                              </m:den>
                            </m:f>
                            <m:r>
                              <a:rPr lang="en-US" i="1">
                                <a:latin typeface="Cambria Math"/>
                              </a:rPr>
                              <m:t> )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i="1">
                        <a:latin typeface="Cambria Math"/>
                      </a:rPr>
                      <m:t>𝑑𝐿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𝜎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)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𝑑𝐿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𝛾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𝑎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𝜎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)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𝛾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i="1">
                        <a:latin typeface="Cambria Math"/>
                      </a:rPr>
                      <m:t>≈</m:t>
                    </m:r>
                  </m:oMath>
                </a14:m>
                <a:endParaRPr lang="en-US" i="1" dirty="0" smtClean="0"/>
              </a:p>
              <a:p>
                <a:endParaRPr lang="en-U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≈[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sty m:val="p"/>
                        </m:rPr>
                        <a:rPr lang="en-US" sz="2000">
                          <a:latin typeface="Cambria Math"/>
                        </a:rPr>
                        <m:t>ln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𝛾</m:t>
                          </m:r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𝜎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]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∆</m:t>
                          </m:r>
                          <m:r>
                            <a:rPr lang="en-US" sz="2000" i="1">
                              <a:latin typeface="Cambria Math"/>
                            </a:rPr>
                            <m:t>𝛾</m:t>
                          </m:r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=±[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den>
                          </m:f>
                        </m:e>
                      </m:rad>
                      <m:r>
                        <m:rPr>
                          <m:sty m:val="p"/>
                        </m:rPr>
                        <a:rPr lang="en-US" sz="2000">
                          <a:latin typeface="Cambria Math"/>
                        </a:rPr>
                        <m:t>ln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𝛾</m:t>
                          </m:r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𝜎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]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 ;          </m:t>
                      </m:r>
                    </m:oMath>
                  </m:oMathPara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30510" y="4191000"/>
                <a:ext cx="8305800" cy="2179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𝑎𝑐𝑐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=8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             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𝑎𝑐𝑐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7.5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en-US" dirty="0"/>
              </a:p>
              <a:p>
                <a:r>
                  <a:rPr lang="en-US" dirty="0" smtClean="0">
                    <a:ea typeface="Cambria Math"/>
                  </a:rPr>
                  <a:t>                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𝑎𝑐𝑐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7.5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10" y="4191000"/>
                <a:ext cx="8305800" cy="21797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92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Cooling solenoid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(∆</m:t>
                    </m:r>
                    <m:r>
                      <a:rPr lang="en-US" i="1" smtClean="0">
                        <a:latin typeface="Cambria Math"/>
                      </a:rPr>
                      <m:t>𝛾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=±</m:t>
                    </m:r>
                    <m:r>
                      <a:rPr lang="en-US" i="1">
                        <a:latin typeface="Cambria Math"/>
                      </a:rPr>
                      <m:t>𝑁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𝜋</m:t>
                            </m:r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den>
                        </m:f>
                      </m:e>
                    </m:rad>
                    <m:r>
                      <a:rPr lang="en-US" i="1">
                        <a:latin typeface="Cambria Math"/>
                      </a:rPr>
                      <m:t>[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ln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𝜎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 )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𝛾</m:t>
                        </m:r>
                        <m:r>
                          <a:rPr lang="en-US" i="1">
                            <a:latin typeface="Cambria Math"/>
                          </a:rPr>
                          <m:t>𝑙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]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95400" y="2286000"/>
                <a:ext cx="8305800" cy="25142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=30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             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𝛾</m:t>
                    </m:r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𝑐𝑜𝑜𝑙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1.5</m:t>
                    </m:r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>
                    <a:ea typeface="Cambria Math"/>
                  </a:rPr>
                  <a:t>                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𝛾</m:t>
                        </m:r>
                      </m:den>
                    </m:f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𝑐𝑜𝑜𝑙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sub>
                    </m:sSub>
                    <m:r>
                      <a:rPr lang="en-US" i="1" dirty="0">
                        <a:latin typeface="Cambria Math"/>
                        <a:ea typeface="Cambria Math"/>
                      </a:rPr>
                      <m:t>≈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6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286000"/>
                <a:ext cx="8305800" cy="25142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559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Budget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𝑁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𝑒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smtClean="0">
                                      <a:latin typeface="Cambria Math"/>
                                      <a:ea typeface="Cambria Math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𝑐</m:t>
                                  </m:r>
                                </m:sub>
                              </m:sSub>
                              <m:rad>
                                <m:radPr>
                                  <m:degHide m:val="on"/>
                                  <m:ctrlPr>
                                    <a:rPr lang="en-US" sz="20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rad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{1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</m:e>
                      </m:nary>
                      <m:f>
                        <m:f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</m:rad>
                        </m:den>
                      </m:f>
                      <m:r>
                        <a:rPr lang="en-US" sz="2000" i="1">
                          <a:latin typeface="Cambria Math"/>
                        </a:rPr>
                        <m:t>[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𝑐𝑜𝑚𝑝𝑟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𝛾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</m:e>
                      </m:func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)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𝑓</m:t>
                          </m:r>
                        </m:sub>
                      </m:sSub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]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𝑐𝑜𝑚𝑝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±</m:t>
                      </m:r>
                    </m:oMath>
                  </m:oMathPara>
                </a14:m>
                <a:endParaRPr lang="en-US" sz="20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0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±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</m:rad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[</m:t>
                    </m:r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ln</m:t>
                    </m:r>
                    <m:r>
                      <a:rPr lang="en-US" sz="2000" i="1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𝛾</m:t>
                        </m:r>
                        <m:r>
                          <a:rPr lang="en-US" sz="2000" i="1">
                            <a:latin typeface="Cambria Math"/>
                          </a:rPr>
                          <m:t>𝑙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𝜎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]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𝑎𝑐𝑐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</m:rad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[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ln</m:t>
                    </m:r>
                    <m:r>
                      <a:rPr lang="en-US" sz="2000" b="0" i="1" smtClean="0"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𝜎</m:t>
                        </m:r>
                      </m:den>
                    </m:f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)]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000" dirty="0" smtClean="0"/>
                  <a:t>}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b="0" i="1" dirty="0" smtClean="0">
                    <a:latin typeface="Cambria Math"/>
                  </a:rPr>
                  <a:t>Compressor and ERL crucially dominate at short bunches</a:t>
                </a:r>
              </a:p>
              <a:p>
                <a:pPr marL="0" indent="0">
                  <a:buNone/>
                </a:pPr>
                <a:r>
                  <a:rPr lang="en-US" i="1" dirty="0" smtClean="0">
                    <a:latin typeface="Cambria Math"/>
                  </a:rPr>
                  <a:t>Cooling section “is not guilty”!</a:t>
                </a:r>
              </a:p>
              <a:p>
                <a:pPr marL="0" indent="0">
                  <a:buNone/>
                </a:pPr>
                <a:r>
                  <a:rPr lang="en-US" b="0" i="1" dirty="0" smtClean="0">
                    <a:latin typeface="Cambria Math"/>
                  </a:rPr>
                  <a:t>Initial (post-DC) SP.CH dominates, but not crucial</a:t>
                </a:r>
              </a:p>
              <a:p>
                <a:pPr marL="0" indent="0">
                  <a:buNone/>
                </a:pPr>
                <a:endParaRPr lang="en-US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0877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Moderation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Recommendations</a:t>
            </a:r>
          </a:p>
          <a:p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Do not  try to generate very short bunches!</a:t>
            </a:r>
          </a:p>
          <a:p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not try to accelerate very short bunches</a:t>
            </a:r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!</a:t>
            </a:r>
            <a:endParaRPr lang="en-US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Accelerate longer bunches (1-2 cm)</a:t>
            </a:r>
          </a:p>
          <a:p>
            <a:r>
              <a:rPr lang="en-US" i="1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Bunch compressor</a:t>
            </a:r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might be (or may be not</a:t>
            </a:r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?) needed</a:t>
            </a:r>
          </a:p>
          <a:p>
            <a:r>
              <a:rPr lang="en-US" i="1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Stretcher</a:t>
            </a:r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after ERL would not be needed</a:t>
            </a:r>
          </a:p>
          <a:p>
            <a:pPr marL="0" indent="0">
              <a:buNone/>
            </a:pPr>
            <a:endParaRPr lang="en-US" i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b="1" i="1" u="sng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Possible  “adjustment s“</a:t>
            </a:r>
            <a:endParaRPr lang="en-US" b="1" i="1" u="sng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Use lower frequency ERL</a:t>
            </a:r>
          </a:p>
          <a:p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Insert harmonic compensator after ERL</a:t>
            </a:r>
            <a:endParaRPr lang="en-US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570592"/>
      </p:ext>
    </p:extLst>
  </p:cSld>
  <p:clrMapOvr>
    <a:masterClrMapping/>
  </p:clrMapOvr>
</p:sld>
</file>

<file path=ppt/theme/theme1.xml><?xml version="1.0" encoding="utf-8"?>
<a:theme xmlns:a="http://schemas.openxmlformats.org/drawingml/2006/main" name="JLab_PowerPoint1">
  <a:themeElements>
    <a:clrScheme name="JLab_PowerPoin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JLab_PowerPoin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jlab_templet_1</Template>
  <TotalTime>35868</TotalTime>
  <Words>1102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JLab_PowerPoint1</vt:lpstr>
      <vt:lpstr>Analytical estimations  of longitudinal Space Charge   in a magnetized cooler</vt:lpstr>
      <vt:lpstr>Outline</vt:lpstr>
      <vt:lpstr>DC energy spread</vt:lpstr>
      <vt:lpstr>Bunch-induced spread genesis </vt:lpstr>
      <vt:lpstr>Compressor</vt:lpstr>
      <vt:lpstr>ERL</vt:lpstr>
      <vt:lpstr>Cooling solenoid</vt:lpstr>
      <vt:lpstr>Budget</vt:lpstr>
      <vt:lpstr>Moderation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yzhang</dc:creator>
  <cp:lastModifiedBy>Yaroslav Derbenev</cp:lastModifiedBy>
  <cp:revision>1012</cp:revision>
  <dcterms:created xsi:type="dcterms:W3CDTF">2007-06-12T14:12:29Z</dcterms:created>
  <dcterms:modified xsi:type="dcterms:W3CDTF">2015-09-18T13:10:17Z</dcterms:modified>
</cp:coreProperties>
</file>