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6" autoAdjust="0"/>
    <p:restoredTop sz="90929"/>
  </p:normalViewPr>
  <p:slideViewPr>
    <p:cSldViewPr>
      <p:cViewPr>
        <p:scale>
          <a:sx n="70" d="100"/>
          <a:sy n="70" d="100"/>
        </p:scale>
        <p:origin x="-672" y="-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r>
              <a:rPr lang="en-US" sz="5400" dirty="0" smtClean="0">
                <a:latin typeface="Arial" pitchFamily="34" charset="0"/>
                <a:cs typeface="Arial" pitchFamily="34" charset="0"/>
              </a:rPr>
              <a:t>Non-pairwise Collision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Yuhong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Zhang</a:t>
            </a:r>
          </a:p>
          <a:p>
            <a:endParaRPr lang="en-US" dirty="0"/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August 7, 2015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Physics Requirement of Non-Pairwise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638800"/>
          </a:xfrm>
        </p:spPr>
        <p:txBody>
          <a:bodyPr/>
          <a:lstStyle/>
          <a:p>
            <a:pPr marL="227013" indent="-227013">
              <a:spcBef>
                <a:spcPts val="1800"/>
              </a:spcBef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Non-pairwise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9913" indent="-280988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a nominal collider design, one bunch of a beam usually collides with only one bunch or a small set of bunches of the other beam (depending on number of IPs and ratio of circumference of the two rings) </a:t>
            </a:r>
          </a:p>
          <a:p>
            <a:pPr marL="569913" indent="-280988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MEIC, due to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requirement of polarization measurement of a beam with high bunch repetition rate (and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able to do bunch-by-bunch measurement), ideally</a:t>
            </a:r>
          </a:p>
          <a:p>
            <a:pPr marL="1030288" lvl="2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(stron</a:t>
            </a:r>
            <a:r>
              <a:rPr 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case)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any bunch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electron beam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collide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every bunch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ion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beam, and vis verse, any bunch of the ion beam will collide with every bunch in the electron beam </a:t>
            </a:r>
          </a:p>
          <a:p>
            <a:pPr marL="1030288" lvl="2" indent="-285750"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(weak case)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any even bunch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electron beam should collider with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every even bunch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ion beam, similarly,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any odd bunch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electron beam will collide with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every odd bunch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ion beam 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013" indent="-227013">
              <a:spcBef>
                <a:spcPts val="18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ealization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wo collider rings must have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numbers of bunches (harmonic numbers); </a:t>
            </a:r>
          </a:p>
          <a:p>
            <a:pPr marL="630238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strong case, the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difference must be an ODD number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3416 vs. 3417);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weak case, the difference must be an EVEN number (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3416 vs. 3418)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indent="-2857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he ring circumferences will be different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66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 Basic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715000"/>
          </a:xfrm>
        </p:spPr>
        <p:txBody>
          <a:bodyPr/>
          <a:lstStyle/>
          <a:p>
            <a:pPr marL="227013" indent="-227013">
              <a:spcBef>
                <a:spcPts val="1800"/>
              </a:spcBef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complication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9913" indent="-227013">
              <a:spcBef>
                <a:spcPts val="60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Asymmetric: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unequal number of bunches in two half rings </a:t>
            </a:r>
          </a:p>
          <a:p>
            <a:pPr indent="0">
              <a:spcBef>
                <a:spcPts val="60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 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unequal distances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from IP to IP in the ring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>
              <a:spcBef>
                <a:spcPts val="600"/>
              </a:spcBef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example: 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electron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ring 1708 and 1708, ion ring 1708 and </a:t>
            </a:r>
            <a:r>
              <a:rPr lang="en-US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1710</a:t>
            </a:r>
          </a:p>
          <a:p>
            <a:pPr indent="0">
              <a:spcBef>
                <a:spcPts val="30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electron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ring 1708 and 1708, ion ring 1708 and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1709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013" indent="-227013">
              <a:spcBef>
                <a:spcPts val="1800"/>
              </a:spcBef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Gear-Change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69913" indent="-225425">
              <a:spcBef>
                <a:spcPts val="30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Increment of bunches in the ion ring must be an even number (+2, +4, +6, +8, etc.) in order to maintain an ODD number difference of bunch numbers</a:t>
            </a:r>
          </a:p>
          <a:p>
            <a:pPr marL="569913" indent="-225425">
              <a:spcBef>
                <a:spcPts val="1200"/>
              </a:spcBef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ocation of the 2</a:t>
            </a:r>
            <a:r>
              <a:rPr 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IP will shift a very small distance</a:t>
            </a:r>
          </a:p>
          <a:p>
            <a:pPr marL="344488" indent="0">
              <a:spcBef>
                <a:spcPts val="300"/>
              </a:spcBef>
              <a:buNone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(example:  if +2, left ring 1708+1, right ring 1709+1, IP moves 0.04 cm</a:t>
            </a:r>
          </a:p>
          <a:p>
            <a:pPr marL="344488" indent="0">
              <a:spcBef>
                <a:spcPts val="300"/>
              </a:spcBef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if +4, left ring 1708+2, right ring 1709+1, IP movers 0.08 cm)</a:t>
            </a:r>
          </a:p>
          <a:p>
            <a:pPr marL="573088" indent="-230188">
              <a:spcBef>
                <a:spcPts val="120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However, it can be eliminated by adjusting the path length</a:t>
            </a:r>
          </a:p>
          <a:p>
            <a:pPr marL="227013" indent="-227013">
              <a:spcBef>
                <a:spcPts val="18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Asymmetric Ring Design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6324600"/>
            <a:ext cx="2286000" cy="346441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580239" y="914400"/>
            <a:ext cx="6679404" cy="5562600"/>
            <a:chOff x="1137272" y="1349554"/>
            <a:chExt cx="6250697" cy="5181399"/>
          </a:xfrm>
        </p:grpSpPr>
        <p:sp>
          <p:nvSpPr>
            <p:cNvPr id="28" name="Oval 27"/>
            <p:cNvSpPr/>
            <p:nvPr/>
          </p:nvSpPr>
          <p:spPr>
            <a:xfrm>
              <a:off x="2590934" y="1711656"/>
              <a:ext cx="4791372" cy="443852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3011851" y="1711656"/>
              <a:ext cx="4309186" cy="436454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 rot="720000">
              <a:off x="5316029" y="1667271"/>
              <a:ext cx="664914" cy="29590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 rot="5880000">
              <a:off x="6885110" y="4108520"/>
              <a:ext cx="739753" cy="2659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 rot="5880000">
              <a:off x="2751456" y="3379705"/>
              <a:ext cx="739753" cy="26596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 rot="720000">
              <a:off x="4630731" y="5928251"/>
              <a:ext cx="664914" cy="29590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 rot="20940000">
              <a:off x="4630731" y="1667271"/>
              <a:ext cx="664914" cy="29590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 rot="20940000">
              <a:off x="5317145" y="5928251"/>
              <a:ext cx="664914" cy="29590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 rot="15660000">
              <a:off x="2267916" y="4069750"/>
              <a:ext cx="739753" cy="26596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 rot="15660000">
              <a:off x="6880607" y="3172819"/>
              <a:ext cx="739753" cy="26596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 flipV="1">
              <a:off x="2305697" y="3762808"/>
              <a:ext cx="156557" cy="9422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6982034" y="3843395"/>
              <a:ext cx="114603" cy="77373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Multiply 41"/>
            <p:cNvSpPr/>
            <p:nvPr/>
          </p:nvSpPr>
          <p:spPr>
            <a:xfrm>
              <a:off x="4894690" y="1349554"/>
              <a:ext cx="840444" cy="739753"/>
            </a:xfrm>
            <a:prstGeom prst="mathMultiply">
              <a:avLst>
                <a:gd name="adj1" fmla="val 5435"/>
              </a:avLst>
            </a:prstGeom>
            <a:solidFill>
              <a:schemeClr val="tx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029200" y="1911500"/>
              <a:ext cx="532842" cy="372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IP1</a:t>
              </a:r>
              <a:endParaRPr 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Multiply 49"/>
            <p:cNvSpPr/>
            <p:nvPr/>
          </p:nvSpPr>
          <p:spPr>
            <a:xfrm>
              <a:off x="4876800" y="5791200"/>
              <a:ext cx="840444" cy="739753"/>
            </a:xfrm>
            <a:prstGeom prst="mathMultiply">
              <a:avLst>
                <a:gd name="adj1" fmla="val 5435"/>
              </a:avLst>
            </a:prstGeom>
            <a:solidFill>
              <a:schemeClr val="tx1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29200" y="5626191"/>
              <a:ext cx="532842" cy="372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IP2</a:t>
              </a:r>
              <a:endParaRPr 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37272" y="4117699"/>
              <a:ext cx="1123888" cy="659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1709</a:t>
              </a:r>
            </a:p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+1,+2,+3</a:t>
              </a:r>
              <a:endParaRPr 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32716" y="3265962"/>
              <a:ext cx="706855" cy="372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1708</a:t>
              </a:r>
              <a:endPara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99013" y="4117699"/>
              <a:ext cx="706855" cy="3726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1708</a:t>
              </a:r>
              <a:endPara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04582" y="2849816"/>
              <a:ext cx="1123888" cy="659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1708</a:t>
              </a:r>
            </a:p>
            <a:p>
              <a:pPr algn="ctr"/>
              <a:r>
                <a: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+1,+2,+3</a:t>
              </a:r>
              <a:endParaRPr lang="en-US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723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300" dirty="0" smtClean="0">
                <a:latin typeface="Arial" pitchFamily="34" charset="0"/>
                <a:cs typeface="Arial" pitchFamily="34" charset="0"/>
              </a:rPr>
              <a:t>Change of Harmonic Number (# of Bunches)</a:t>
            </a:r>
            <a:endParaRPr lang="en-US" sz="3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915400" cy="3108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1512"/>
                <a:gridCol w="1304488"/>
                <a:gridCol w="1371600"/>
                <a:gridCol w="1447800"/>
                <a:gridCol w="1295400"/>
                <a:gridCol w="1451296"/>
                <a:gridCol w="1063304"/>
              </a:tblGrid>
              <a:tr h="9023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Ion kinetic energy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Harmonic number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Bunches in the left half ring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Bunch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es in the right half ring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Length of the left half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ring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Length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of the right half ring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Path length adjust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GeV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cm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3417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1708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1709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1075.92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1076.55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22.326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3419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1709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1710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1075.92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1075.55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17.245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3421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1710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1711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1075.92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1076.55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0.11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14.23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3423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1711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1712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1075.92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1076.55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0.1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12.345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3425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1712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1713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1075.92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1075.55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Comments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486400"/>
          </a:xfrm>
        </p:spPr>
        <p:txBody>
          <a:bodyPr/>
          <a:lstStyle/>
          <a:p>
            <a:pPr marL="228600" indent="-228600">
              <a:spcBef>
                <a:spcPts val="18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It is possible to arrange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non-pairwise collision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scenario, however it would be more complicated with two IPs</a:t>
            </a:r>
          </a:p>
          <a:p>
            <a:pPr marL="228600" indent="-228600">
              <a:spcBef>
                <a:spcPts val="18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If both rings have even number of bunches, then it will enable half bunches of one ring collide with half bunches of another ring; the other two sets of half bunches will collide themselves.  </a:t>
            </a:r>
          </a:p>
          <a:p>
            <a:pPr marL="228600" indent="-228600">
              <a:spcBef>
                <a:spcPts val="18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Loss of symmetry (between the left and right half ring) is a concern.</a:t>
            </a:r>
          </a:p>
          <a:p>
            <a:pPr marL="228600" indent="-228600">
              <a:spcBef>
                <a:spcPts val="18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Gaps will travel along the bunch train, it doubles the loss of luminosity</a:t>
            </a:r>
          </a:p>
          <a:p>
            <a:pPr marL="228600" indent="-228600">
              <a:spcBef>
                <a:spcPts val="1800"/>
              </a:spcBef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Lab_PowerPoint1">
  <a:themeElements>
    <a:clrScheme name="JLab_PowerPoint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Lab_PowerPoint1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JLab_PowerPoin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ab_PowerPoin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ab_PowerPoin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JLab_PowerPoint1</Template>
  <TotalTime>751</TotalTime>
  <Words>424</Words>
  <Application>Microsoft Office PowerPoint</Application>
  <PresentationFormat>On-screen Show (4:3)</PresentationFormat>
  <Paragraphs>87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JLab_PowerPoint1</vt:lpstr>
      <vt:lpstr>Non-pairwise Collision</vt:lpstr>
      <vt:lpstr>Physics Requirement of Non-Pairwise </vt:lpstr>
      <vt:lpstr>Some Basic Facts</vt:lpstr>
      <vt:lpstr>Asymmetric Ring Design </vt:lpstr>
      <vt:lpstr>Change of Harmonic Number (# of Bunches)</vt:lpstr>
      <vt:lpstr>Some Comments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yzhang</dc:creator>
  <cp:lastModifiedBy>Yuhong Zhang</cp:lastModifiedBy>
  <cp:revision>24</cp:revision>
  <dcterms:created xsi:type="dcterms:W3CDTF">2007-06-12T14:12:08Z</dcterms:created>
  <dcterms:modified xsi:type="dcterms:W3CDTF">2015-08-13T13:14:12Z</dcterms:modified>
</cp:coreProperties>
</file>