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0" r:id="rId4"/>
    <p:sldId id="261" r:id="rId5"/>
    <p:sldId id="263" r:id="rId6"/>
    <p:sldId id="264"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0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9120F-F2A0-4005-B35D-F2A77432E893}" type="datetimeFigureOut">
              <a:rPr lang="en-US" smtClean="0"/>
              <a:t>7/30/2015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46B1E-01EA-42A6-921F-57BF5199E4A4}" type="slidenum">
              <a:rPr lang="en-US" smtClean="0"/>
              <a:t>‹#›</a:t>
            </a:fld>
            <a:endParaRPr lang="en-US"/>
          </a:p>
        </p:txBody>
      </p:sp>
    </p:spTree>
    <p:extLst>
      <p:ext uri="{BB962C8B-B14F-4D97-AF65-F5344CB8AC3E}">
        <p14:creationId xmlns:p14="http://schemas.microsoft.com/office/powerpoint/2010/main" val="348289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56C3D-9C26-4C6C-AC19-6E529580C8C2}" type="slidenum">
              <a:rPr lang="en-US" altLang="en-US"/>
              <a:pPr/>
              <a:t>3</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669BE-366F-4CC5-A9CE-DFE2914696C4}" type="slidenum">
              <a:rPr lang="en-US" altLang="en-US"/>
              <a:pPr/>
              <a:t>4</a:t>
            </a:fld>
            <a:endParaRPr lang="en-US"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847CF3-CA15-4C7D-A6DC-7BF980201B3C}"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113738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47CF3-CA15-4C7D-A6DC-7BF980201B3C}"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417551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47CF3-CA15-4C7D-A6DC-7BF980201B3C}"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418897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47CF3-CA15-4C7D-A6DC-7BF980201B3C}"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56165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47CF3-CA15-4C7D-A6DC-7BF980201B3C}" type="datetimeFigureOut">
              <a:rPr lang="en-US" smtClean="0"/>
              <a:t>7/30/2015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20928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847CF3-CA15-4C7D-A6DC-7BF980201B3C}"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190720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847CF3-CA15-4C7D-A6DC-7BF980201B3C}" type="datetimeFigureOut">
              <a:rPr lang="en-US" smtClean="0"/>
              <a:t>7/30/2015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380971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847CF3-CA15-4C7D-A6DC-7BF980201B3C}" type="datetimeFigureOut">
              <a:rPr lang="en-US" smtClean="0"/>
              <a:t>7/30/2015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125622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47CF3-CA15-4C7D-A6DC-7BF980201B3C}" type="datetimeFigureOut">
              <a:rPr lang="en-US" smtClean="0"/>
              <a:t>7/30/2015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417516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47CF3-CA15-4C7D-A6DC-7BF980201B3C}"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232844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47CF3-CA15-4C7D-A6DC-7BF980201B3C}" type="datetimeFigureOut">
              <a:rPr lang="en-US" smtClean="0"/>
              <a:t>7/30/2015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4AECC-5EF4-49BD-8243-7906617A6865}" type="slidenum">
              <a:rPr lang="en-US" smtClean="0"/>
              <a:t>‹#›</a:t>
            </a:fld>
            <a:endParaRPr lang="en-US"/>
          </a:p>
        </p:txBody>
      </p:sp>
    </p:spTree>
    <p:extLst>
      <p:ext uri="{BB962C8B-B14F-4D97-AF65-F5344CB8AC3E}">
        <p14:creationId xmlns:p14="http://schemas.microsoft.com/office/powerpoint/2010/main" val="150776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47CF3-CA15-4C7D-A6DC-7BF980201B3C}" type="datetimeFigureOut">
              <a:rPr lang="en-US" smtClean="0"/>
              <a:t>7/30/2015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4AECC-5EF4-49BD-8243-7906617A6865}" type="slidenum">
              <a:rPr lang="en-US" smtClean="0"/>
              <a:t>‹#›</a:t>
            </a:fld>
            <a:endParaRPr lang="en-US"/>
          </a:p>
        </p:txBody>
      </p:sp>
    </p:spTree>
    <p:extLst>
      <p:ext uri="{BB962C8B-B14F-4D97-AF65-F5344CB8AC3E}">
        <p14:creationId xmlns:p14="http://schemas.microsoft.com/office/powerpoint/2010/main" val="4191837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Proposed R&amp;D</a:t>
            </a:r>
            <a:br>
              <a:rPr lang="en-US" dirty="0" smtClean="0">
                <a:solidFill>
                  <a:srgbClr val="FF0000"/>
                </a:solidFill>
              </a:rPr>
            </a:br>
            <a:r>
              <a:rPr lang="en-US" sz="2400" dirty="0" smtClean="0"/>
              <a:t>S. </a:t>
            </a:r>
            <a:r>
              <a:rPr lang="en-US" sz="2400" dirty="0" err="1" smtClean="0"/>
              <a:t>Derbenev</a:t>
            </a:r>
            <a:endParaRPr lang="en-US" sz="2400" dirty="0"/>
          </a:p>
        </p:txBody>
      </p:sp>
      <p:sp>
        <p:nvSpPr>
          <p:cNvPr id="3" name="Subtitle 2"/>
          <p:cNvSpPr>
            <a:spLocks noGrp="1"/>
          </p:cNvSpPr>
          <p:nvPr>
            <p:ph type="subTitle" idx="1"/>
          </p:nvPr>
        </p:nvSpPr>
        <p:spPr/>
        <p:txBody>
          <a:bodyPr/>
          <a:lstStyle/>
          <a:p>
            <a:r>
              <a:rPr lang="en-US" dirty="0" smtClean="0"/>
              <a:t>MEIC R&amp;D meeting , July 30, 2015</a:t>
            </a:r>
          </a:p>
          <a:p>
            <a:r>
              <a:rPr lang="en-US" dirty="0" smtClean="0"/>
              <a:t>R&amp;D planning</a:t>
            </a:r>
            <a:endParaRPr lang="en-US" dirty="0"/>
          </a:p>
        </p:txBody>
      </p:sp>
    </p:spTree>
    <p:extLst>
      <p:ext uri="{BB962C8B-B14F-4D97-AF65-F5344CB8AC3E}">
        <p14:creationId xmlns:p14="http://schemas.microsoft.com/office/powerpoint/2010/main" val="179861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items:</a:t>
            </a:r>
            <a:endParaRPr lang="en-US" dirty="0"/>
          </a:p>
        </p:txBody>
      </p:sp>
      <p:sp>
        <p:nvSpPr>
          <p:cNvPr id="3" name="Content Placeholder 2"/>
          <p:cNvSpPr>
            <a:spLocks noGrp="1"/>
          </p:cNvSpPr>
          <p:nvPr>
            <p:ph idx="1"/>
          </p:nvPr>
        </p:nvSpPr>
        <p:spPr/>
        <p:txBody>
          <a:bodyPr/>
          <a:lstStyle/>
          <a:p>
            <a:pPr marL="0" indent="0">
              <a:buNone/>
            </a:pPr>
            <a:r>
              <a:rPr lang="en-US" dirty="0" smtClean="0"/>
              <a:t>1. Scanning Synchronization conceptual and experimental study</a:t>
            </a:r>
          </a:p>
          <a:p>
            <a:pPr marL="0" indent="0">
              <a:buNone/>
            </a:pPr>
            <a:r>
              <a:rPr lang="en-US" dirty="0" smtClean="0"/>
              <a:t>2. MEIC advanced beam physics study </a:t>
            </a:r>
            <a:r>
              <a:rPr lang="en-US" dirty="0"/>
              <a:t> </a:t>
            </a:r>
            <a:r>
              <a:rPr lang="en-US" dirty="0" smtClean="0"/>
              <a:t>with a prototype of a front-end ion accelerator complex</a:t>
            </a:r>
            <a:endParaRPr lang="en-US" dirty="0"/>
          </a:p>
        </p:txBody>
      </p:sp>
    </p:spTree>
    <p:extLst>
      <p:ext uri="{BB962C8B-B14F-4D97-AF65-F5344CB8AC3E}">
        <p14:creationId xmlns:p14="http://schemas.microsoft.com/office/powerpoint/2010/main" val="397848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0FA20221-9789-448D-A92F-4455E231954E}" type="slidenum">
              <a:rPr lang="en-US" altLang="en-US"/>
              <a:pPr/>
              <a:t>3</a:t>
            </a:fld>
            <a:endParaRPr lang="en-US" altLang="en-US"/>
          </a:p>
        </p:txBody>
      </p:sp>
      <p:sp>
        <p:nvSpPr>
          <p:cNvPr id="2052" name="Rectangle 4"/>
          <p:cNvSpPr>
            <a:spLocks noChangeArrowheads="1"/>
          </p:cNvSpPr>
          <p:nvPr/>
        </p:nvSpPr>
        <p:spPr bwMode="auto">
          <a:xfrm>
            <a:off x="1981200" y="228600"/>
            <a:ext cx="52784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3200" b="1" i="1">
                <a:solidFill>
                  <a:srgbClr val="0000FF"/>
                </a:solidFill>
              </a:rPr>
              <a:t>Scanning Synchronization</a:t>
            </a:r>
          </a:p>
        </p:txBody>
      </p:sp>
      <p:pic>
        <p:nvPicPr>
          <p:cNvPr id="2053" name="Picture 5"/>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228600" y="990600"/>
            <a:ext cx="457041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6"/>
          <p:cNvSpPr>
            <a:spLocks noChangeArrowheads="1"/>
          </p:cNvSpPr>
          <p:nvPr/>
        </p:nvSpPr>
        <p:spPr bwMode="auto">
          <a:xfrm>
            <a:off x="4876800" y="838200"/>
            <a:ext cx="4267200"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pPr>
            <a:r>
              <a:rPr lang="en-US" altLang="en-US" sz="2400" b="1" i="1">
                <a:solidFill>
                  <a:srgbClr val="0000FF"/>
                </a:solidFill>
              </a:rPr>
              <a:t>Physical concept</a:t>
            </a:r>
          </a:p>
          <a:p>
            <a:pPr>
              <a:spcBef>
                <a:spcPct val="30000"/>
              </a:spcBef>
            </a:pPr>
            <a:r>
              <a:rPr lang="en-GB" altLang="en-US" b="1"/>
              <a:t>The RF kicker is supposed to provide transverse variation of bunch traces in the Interaction Region (IR)</a:t>
            </a:r>
            <a:endParaRPr lang="en-US" altLang="en-US" b="1"/>
          </a:p>
        </p:txBody>
      </p:sp>
      <p:sp>
        <p:nvSpPr>
          <p:cNvPr id="2055" name="Rectangle 7"/>
          <p:cNvSpPr>
            <a:spLocks noChangeArrowheads="1"/>
          </p:cNvSpPr>
          <p:nvPr/>
        </p:nvSpPr>
        <p:spPr bwMode="auto">
          <a:xfrm>
            <a:off x="3276600" y="2362200"/>
            <a:ext cx="380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2400" b="1" i="1">
                <a:solidFill>
                  <a:srgbClr val="0000FF"/>
                </a:solidFill>
              </a:rPr>
              <a:t>Electro-dynamic concept</a:t>
            </a:r>
          </a:p>
        </p:txBody>
      </p:sp>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3200"/>
            <a:ext cx="4113213" cy="299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8" name="Object 10"/>
          <p:cNvGraphicFramePr>
            <a:graphicFrameLocks noChangeAspect="1"/>
          </p:cNvGraphicFramePr>
          <p:nvPr/>
        </p:nvGraphicFramePr>
        <p:xfrm>
          <a:off x="4573588" y="2895600"/>
          <a:ext cx="4570412" cy="2501900"/>
        </p:xfrm>
        <a:graphic>
          <a:graphicData uri="http://schemas.openxmlformats.org/presentationml/2006/ole">
            <mc:AlternateContent xmlns:mc="http://schemas.openxmlformats.org/markup-compatibility/2006">
              <mc:Choice xmlns:v="urn:schemas-microsoft-com:vml" Requires="v">
                <p:oleObj spid="_x0000_s1032" r:id="rId6" imgW="5012131" imgH="2957779" progId="Origin50.Graph">
                  <p:embed/>
                </p:oleObj>
              </mc:Choice>
              <mc:Fallback>
                <p:oleObj r:id="rId6" imgW="5012131" imgH="2957779"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3588" y="2895600"/>
                        <a:ext cx="4570412" cy="250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11"/>
          <p:cNvSpPr>
            <a:spLocks noChangeArrowheads="1"/>
          </p:cNvSpPr>
          <p:nvPr/>
        </p:nvSpPr>
        <p:spPr bwMode="auto">
          <a:xfrm>
            <a:off x="1143000" y="5562600"/>
            <a:ext cx="185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Conceptual scheme</a:t>
            </a:r>
          </a:p>
        </p:txBody>
      </p:sp>
      <p:sp>
        <p:nvSpPr>
          <p:cNvPr id="2060" name="Rectangle 12"/>
          <p:cNvSpPr>
            <a:spLocks noChangeArrowheads="1"/>
          </p:cNvSpPr>
          <p:nvPr/>
        </p:nvSpPr>
        <p:spPr bwMode="auto">
          <a:xfrm>
            <a:off x="4838700" y="5257800"/>
            <a:ext cx="430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400" b="1"/>
              <a:t>Modeling of energy transfer into the buffer cavity</a:t>
            </a:r>
          </a:p>
        </p:txBody>
      </p:sp>
      <p:sp>
        <p:nvSpPr>
          <p:cNvPr id="2061" name="Rectangle 13"/>
          <p:cNvSpPr>
            <a:spLocks noChangeArrowheads="1"/>
          </p:cNvSpPr>
          <p:nvPr/>
        </p:nvSpPr>
        <p:spPr bwMode="auto">
          <a:xfrm>
            <a:off x="609600" y="586740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altLang="en-US" b="1">
                <a:solidFill>
                  <a:srgbClr val="0000FF"/>
                </a:solidFill>
              </a:rPr>
              <a:t>Concept of energy recovery is a fast transfer of the energy stored in the deflecting cavity into buffer cavity and back by beats.</a:t>
            </a:r>
          </a:p>
        </p:txBody>
      </p:sp>
      <p:sp>
        <p:nvSpPr>
          <p:cNvPr id="2062" name="Rectangle 14"/>
          <p:cNvSpPr>
            <a:spLocks noChangeArrowheads="1"/>
          </p:cNvSpPr>
          <p:nvPr/>
        </p:nvSpPr>
        <p:spPr bwMode="auto">
          <a:xfrm>
            <a:off x="3962400" y="6553200"/>
            <a:ext cx="138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400" b="1"/>
              <a:t>G. Kazakevich</a:t>
            </a:r>
          </a:p>
        </p:txBody>
      </p:sp>
      <p:sp>
        <p:nvSpPr>
          <p:cNvPr id="2063" name="Rectangle 15"/>
          <p:cNvSpPr>
            <a:spLocks noChangeArrowheads="1"/>
          </p:cNvSpPr>
          <p:nvPr/>
        </p:nvSpPr>
        <p:spPr bwMode="auto">
          <a:xfrm>
            <a:off x="258763" y="6511925"/>
            <a:ext cx="97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7.30.2015</a:t>
            </a:r>
          </a:p>
        </p:txBody>
      </p:sp>
    </p:spTree>
    <p:extLst>
      <p:ext uri="{BB962C8B-B14F-4D97-AF65-F5344CB8AC3E}">
        <p14:creationId xmlns:p14="http://schemas.microsoft.com/office/powerpoint/2010/main" val="255664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7B31649C-8AE4-40DF-AB1A-CC3857EC7B24}" type="slidenum">
              <a:rPr lang="en-US" altLang="en-US"/>
              <a:pPr/>
              <a:t>4</a:t>
            </a:fld>
            <a:endParaRPr lang="en-US" altLang="en-US"/>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45704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0" y="228600"/>
            <a:ext cx="48768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300" b="1" i="1">
                <a:solidFill>
                  <a:srgbClr val="0000FF"/>
                </a:solidFill>
              </a:rPr>
              <a:t>Controlled Magnetron RF Source for Scanning Synchronization</a:t>
            </a:r>
          </a:p>
        </p:txBody>
      </p:sp>
      <p:sp>
        <p:nvSpPr>
          <p:cNvPr id="5126" name="Rectangle 6"/>
          <p:cNvSpPr>
            <a:spLocks noChangeArrowheads="1"/>
          </p:cNvSpPr>
          <p:nvPr/>
        </p:nvSpPr>
        <p:spPr bwMode="auto">
          <a:xfrm>
            <a:off x="228600" y="3124200"/>
            <a:ext cx="4495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altLang="en-US" sz="1400" b="1"/>
              <a:t>The magnetron transmitter providing a wideband phase and power control</a:t>
            </a:r>
          </a:p>
        </p:txBody>
      </p:sp>
      <p:sp>
        <p:nvSpPr>
          <p:cNvPr id="5127" name="Rectangle 7"/>
          <p:cNvSpPr>
            <a:spLocks noChangeArrowheads="1"/>
          </p:cNvSpPr>
          <p:nvPr/>
        </p:nvSpPr>
        <p:spPr bwMode="auto">
          <a:xfrm>
            <a:off x="4724400" y="762000"/>
            <a:ext cx="4419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Aft>
                <a:spcPct val="45000"/>
              </a:spcAft>
            </a:pPr>
            <a:r>
              <a:rPr lang="en-GB" altLang="en-US" b="1">
                <a:solidFill>
                  <a:srgbClr val="0000FF"/>
                </a:solidFill>
              </a:rPr>
              <a:t>A novel method of the </a:t>
            </a:r>
            <a:r>
              <a:rPr lang="en-GB" altLang="en-US" b="1" i="1">
                <a:solidFill>
                  <a:srgbClr val="0000FF"/>
                </a:solidFill>
              </a:rPr>
              <a:t>scanning synchronization</a:t>
            </a:r>
            <a:r>
              <a:rPr lang="en-GB" altLang="en-US" b="1">
                <a:solidFill>
                  <a:srgbClr val="0000FF"/>
                </a:solidFill>
              </a:rPr>
              <a:t> of colliding bunches for the MEIC project has been proposed. The method utilizes a controlled RF deflection of electron bunches, combined with the intrinsic magnetic optics of the Interaction Region, providing a periodically moving (in length) bypass controlled by the RF power.</a:t>
            </a:r>
            <a:endParaRPr lang="en-GB" altLang="en-US"/>
          </a:p>
        </p:txBody>
      </p:sp>
      <p:sp>
        <p:nvSpPr>
          <p:cNvPr id="5128" name="Rectangle 8"/>
          <p:cNvSpPr>
            <a:spLocks noChangeArrowheads="1"/>
          </p:cNvSpPr>
          <p:nvPr/>
        </p:nvSpPr>
        <p:spPr bwMode="auto">
          <a:xfrm>
            <a:off x="152400" y="4114800"/>
            <a:ext cx="8991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a:solidFill>
                  <a:srgbClr val="FF0000"/>
                </a:solidFill>
              </a:rPr>
              <a:t>A novel method of </a:t>
            </a:r>
            <a:r>
              <a:rPr lang="en-GB" altLang="en-US" b="1" i="1">
                <a:solidFill>
                  <a:srgbClr val="FF0000"/>
                </a:solidFill>
              </a:rPr>
              <a:t>energy recovery</a:t>
            </a:r>
            <a:r>
              <a:rPr lang="en-GB" altLang="en-US" b="1">
                <a:solidFill>
                  <a:srgbClr val="FF0000"/>
                </a:solidFill>
              </a:rPr>
              <a:t> in the deflecting cavities, based on a fast transfer by beats of the stored energy in coupled high Q-factor cavities has been proposed and considered for use at the scanning synchronization.</a:t>
            </a:r>
          </a:p>
          <a:p>
            <a:endParaRPr lang="en-GB" altLang="en-US" b="1">
              <a:solidFill>
                <a:srgbClr val="FF0000"/>
              </a:solidFill>
            </a:endParaRPr>
          </a:p>
          <a:p>
            <a:r>
              <a:rPr lang="en-GB" altLang="en-US" b="1">
                <a:solidFill>
                  <a:srgbClr val="FF0000"/>
                </a:solidFill>
              </a:rPr>
              <a:t>The proposed RF energy recovery method using efficient transmitters based on magnetrons frequency-locked by phase-modulated wide-band signal will be cost-effective and will allow a significant decrease of the RF power required for the deflecting cavities at the scanning synchronization.</a:t>
            </a:r>
            <a:r>
              <a:rPr lang="en-GB" altLang="en-US"/>
              <a:t> </a:t>
            </a:r>
          </a:p>
        </p:txBody>
      </p:sp>
      <p:sp>
        <p:nvSpPr>
          <p:cNvPr id="5129" name="Rectangle 9"/>
          <p:cNvSpPr>
            <a:spLocks noChangeArrowheads="1"/>
          </p:cNvSpPr>
          <p:nvPr/>
        </p:nvSpPr>
        <p:spPr bwMode="auto">
          <a:xfrm>
            <a:off x="3962400" y="6553200"/>
            <a:ext cx="1385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altLang="en-US" sz="1400" b="1"/>
              <a:t>G. Kazakevich</a:t>
            </a:r>
          </a:p>
        </p:txBody>
      </p:sp>
      <p:sp>
        <p:nvSpPr>
          <p:cNvPr id="5130" name="Rectangle 10"/>
          <p:cNvSpPr>
            <a:spLocks noChangeArrowheads="1"/>
          </p:cNvSpPr>
          <p:nvPr/>
        </p:nvSpPr>
        <p:spPr bwMode="auto">
          <a:xfrm>
            <a:off x="258763" y="6511925"/>
            <a:ext cx="97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7.30.2015</a:t>
            </a:r>
          </a:p>
        </p:txBody>
      </p:sp>
    </p:spTree>
    <p:extLst>
      <p:ext uri="{BB962C8B-B14F-4D97-AF65-F5344CB8AC3E}">
        <p14:creationId xmlns:p14="http://schemas.microsoft.com/office/powerpoint/2010/main" val="45236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b="1" smtClean="0"/>
              <a:t>Photoconductive </a:t>
            </a:r>
            <a:r>
              <a:rPr lang="en-US" sz="1800" b="1" dirty="0" smtClean="0"/>
              <a:t>Semiconductor Switch (PCSS) for use in “MEIC Scanning Synchronization”.</a:t>
            </a:r>
            <a:endParaRPr lang="en-US" sz="1800" dirty="0" smtClean="0"/>
          </a:p>
          <a:p>
            <a:r>
              <a:rPr lang="en-US" sz="1800" dirty="0" smtClean="0">
                <a:effectLst/>
              </a:rPr>
              <a:t>The PCSS switch was proposed as an advanced alternative to the PIN diode microwave switching circuit for control the energy transfer process in coupled resonators-cavities (see. G. </a:t>
            </a:r>
            <a:r>
              <a:rPr lang="en-US" sz="1800" dirty="0" err="1" smtClean="0">
                <a:effectLst/>
              </a:rPr>
              <a:t>Kazakevitch</a:t>
            </a:r>
            <a:r>
              <a:rPr lang="en-US" sz="1800" dirty="0" smtClean="0">
                <a:effectLst/>
              </a:rPr>
              <a:t> Conceptual scheme). </a:t>
            </a:r>
          </a:p>
          <a:p>
            <a:r>
              <a:rPr lang="en-US" sz="1800" dirty="0" smtClean="0">
                <a:effectLst/>
              </a:rPr>
              <a:t>The PCSS switch is a very fast photo-electrical  switch-device with a lot of potential applications including sub-nanosecond fast microwave switching. However, for use in the MEIC Scanning Synchronization the microwave circuit with embedded one or more optically controlled PCSS devices has to be designed, simulated and tested. Some PCSS models and semiconductor raw material dedicated for application in PCSS are available from the market (</a:t>
            </a:r>
            <a:r>
              <a:rPr lang="en-US" sz="1800" dirty="0" err="1" smtClean="0">
                <a:effectLst/>
              </a:rPr>
              <a:t>Kyma</a:t>
            </a:r>
            <a:r>
              <a:rPr lang="en-US" sz="1800" dirty="0" smtClean="0">
                <a:effectLst/>
              </a:rPr>
              <a:t> Technologies). </a:t>
            </a:r>
          </a:p>
          <a:p>
            <a:endParaRPr lang="en-US" sz="1800" dirty="0"/>
          </a:p>
        </p:txBody>
      </p:sp>
    </p:spTree>
    <p:extLst>
      <p:ext uri="{BB962C8B-B14F-4D97-AF65-F5344CB8AC3E}">
        <p14:creationId xmlns:p14="http://schemas.microsoft.com/office/powerpoint/2010/main" val="2979342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List of questions which need to be answered: </a:t>
            </a:r>
          </a:p>
          <a:p>
            <a:r>
              <a:rPr lang="en-US" sz="2400" dirty="0" smtClean="0"/>
              <a:t>1.       What type of semiconductor is preferred</a:t>
            </a:r>
          </a:p>
          <a:p>
            <a:r>
              <a:rPr lang="en-US" sz="2400" dirty="0" smtClean="0"/>
              <a:t>2.       On/Off timing and ratio.</a:t>
            </a:r>
          </a:p>
          <a:p>
            <a:r>
              <a:rPr lang="en-US" sz="2400" dirty="0" smtClean="0"/>
              <a:t>3.       Insertion loss</a:t>
            </a:r>
          </a:p>
          <a:p>
            <a:r>
              <a:rPr lang="en-US" sz="2400" dirty="0" smtClean="0"/>
              <a:t>4.       Long term stability</a:t>
            </a:r>
          </a:p>
          <a:p>
            <a:r>
              <a:rPr lang="en-US" sz="2400" dirty="0" smtClean="0"/>
              <a:t>5.       Operation inside of high strength microwave field.</a:t>
            </a:r>
          </a:p>
          <a:p>
            <a:r>
              <a:rPr lang="en-US" sz="2400" dirty="0" smtClean="0"/>
              <a:t>A possible microwave circuit and light pulse control system also must be designed and tested.</a:t>
            </a:r>
            <a:br>
              <a:rPr lang="en-US" sz="2400" dirty="0" smtClean="0"/>
            </a:br>
            <a:endParaRPr lang="en-US" sz="2400" dirty="0" smtClean="0"/>
          </a:p>
          <a:p>
            <a:endParaRPr lang="en-US" sz="2400" dirty="0"/>
          </a:p>
        </p:txBody>
      </p:sp>
    </p:spTree>
    <p:extLst>
      <p:ext uri="{BB962C8B-B14F-4D97-AF65-F5344CB8AC3E}">
        <p14:creationId xmlns:p14="http://schemas.microsoft.com/office/powerpoint/2010/main" val="133581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dirty="0" smtClean="0"/>
              <a:t>Proposal II</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Polarized ion source, universal</a:t>
            </a:r>
          </a:p>
          <a:p>
            <a:r>
              <a:rPr lang="en-US" sz="2400" dirty="0" smtClean="0"/>
              <a:t>RFQ and DTL 10 MeV</a:t>
            </a:r>
          </a:p>
          <a:p>
            <a:r>
              <a:rPr lang="en-US" sz="2400" dirty="0" smtClean="0"/>
              <a:t>Small booster-synchrotron 200 MeV with DC EC</a:t>
            </a:r>
          </a:p>
          <a:p>
            <a:r>
              <a:rPr lang="en-US" sz="2400" dirty="0" smtClean="0"/>
              <a:t>Coupled optics (circular modes)</a:t>
            </a:r>
          </a:p>
          <a:p>
            <a:r>
              <a:rPr lang="en-US" sz="2400" dirty="0" smtClean="0"/>
              <a:t>Polarimetry</a:t>
            </a:r>
          </a:p>
          <a:p>
            <a:r>
              <a:rPr lang="en-US" sz="2400" dirty="0" smtClean="0"/>
              <a:t>Study spin resonance, natural and RF</a:t>
            </a:r>
          </a:p>
          <a:p>
            <a:r>
              <a:rPr lang="en-US" sz="2400" dirty="0" smtClean="0"/>
              <a:t>Space charge with CMs</a:t>
            </a:r>
          </a:p>
          <a:p>
            <a:r>
              <a:rPr lang="en-US" sz="2400" dirty="0" smtClean="0"/>
              <a:t>Matched EC for low </a:t>
            </a:r>
            <a:r>
              <a:rPr lang="en-US" sz="2400" smtClean="0"/>
              <a:t>4D emittance</a:t>
            </a:r>
            <a:endParaRPr lang="en-US" sz="2400" dirty="0"/>
          </a:p>
        </p:txBody>
      </p:sp>
    </p:spTree>
    <p:extLst>
      <p:ext uri="{BB962C8B-B14F-4D97-AF65-F5344CB8AC3E}">
        <p14:creationId xmlns:p14="http://schemas.microsoft.com/office/powerpoint/2010/main" val="3993539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371</Words>
  <Application>Microsoft Office PowerPoint</Application>
  <PresentationFormat>On-screen Show (4:3)</PresentationFormat>
  <Paragraphs>46</Paragraphs>
  <Slides>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Office Theme</vt:lpstr>
      <vt:lpstr>Origin50.Graph</vt:lpstr>
      <vt:lpstr>Proposed R&amp;D S. Derbenev</vt:lpstr>
      <vt:lpstr>Two items:</vt:lpstr>
      <vt:lpstr>PowerPoint Presentation</vt:lpstr>
      <vt:lpstr>PowerPoint Presentation</vt:lpstr>
      <vt:lpstr>PowerPoint Presentation</vt:lpstr>
      <vt:lpstr>PowerPoint Presentation</vt:lpstr>
      <vt:lpstr>Proposal 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R&amp;D S. Derbenev</dc:title>
  <dc:creator>Yaroslav Derbenev</dc:creator>
  <cp:lastModifiedBy>Yaroslav Derbenev</cp:lastModifiedBy>
  <cp:revision>7</cp:revision>
  <dcterms:created xsi:type="dcterms:W3CDTF">2015-07-30T18:24:19Z</dcterms:created>
  <dcterms:modified xsi:type="dcterms:W3CDTF">2015-07-30T19:00:22Z</dcterms:modified>
</cp:coreProperties>
</file>