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14" r:id="rId1"/>
    <p:sldMasterId id="2147484002" r:id="rId2"/>
    <p:sldMasterId id="2147484026" r:id="rId3"/>
    <p:sldMasterId id="2147484038" r:id="rId4"/>
    <p:sldMasterId id="2147483710" r:id="rId5"/>
    <p:sldMasterId id="2147483698" r:id="rId6"/>
    <p:sldMasterId id="2147484050" r:id="rId7"/>
    <p:sldMasterId id="2147484064" r:id="rId8"/>
    <p:sldMasterId id="2147484076" r:id="rId9"/>
    <p:sldMasterId id="2147484088" r:id="rId10"/>
    <p:sldMasterId id="2147484100" r:id="rId11"/>
    <p:sldMasterId id="2147484112" r:id="rId12"/>
    <p:sldMasterId id="2147484124" r:id="rId13"/>
    <p:sldMasterId id="2147484136" r:id="rId14"/>
    <p:sldMasterId id="2147484148" r:id="rId15"/>
    <p:sldMasterId id="2147484160" r:id="rId16"/>
    <p:sldMasterId id="2147484172" r:id="rId17"/>
    <p:sldMasterId id="2147484184" r:id="rId18"/>
    <p:sldMasterId id="2147484196" r:id="rId19"/>
  </p:sldMasterIdLst>
  <p:notesMasterIdLst>
    <p:notesMasterId r:id="rId27"/>
  </p:notesMasterIdLst>
  <p:handoutMasterIdLst>
    <p:handoutMasterId r:id="rId28"/>
  </p:handoutMasterIdLst>
  <p:sldIdLst>
    <p:sldId id="256" r:id="rId20"/>
    <p:sldId id="453" r:id="rId21"/>
    <p:sldId id="457" r:id="rId22"/>
    <p:sldId id="455" r:id="rId23"/>
    <p:sldId id="458" r:id="rId24"/>
    <p:sldId id="459" r:id="rId25"/>
    <p:sldId id="454" r:id="rId26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CCFF"/>
    <a:srgbClr val="FFCCFF"/>
    <a:srgbClr val="CC99FF"/>
    <a:srgbClr val="CCFFCC"/>
    <a:srgbClr val="0000CC"/>
    <a:srgbClr val="C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957" autoAdjust="0"/>
  </p:normalViewPr>
  <p:slideViewPr>
    <p:cSldViewPr>
      <p:cViewPr>
        <p:scale>
          <a:sx n="90" d="100"/>
          <a:sy n="90" d="100"/>
        </p:scale>
        <p:origin x="36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232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D773638-1F7A-47E9-B362-9C259B599A23}" type="datetimeFigureOut">
              <a:rPr lang="en-US"/>
              <a:pPr>
                <a:defRPr/>
              </a:pPr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B41853B-1ACF-434F-A6B8-FAF00BD7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3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51A5439-5556-4392-9631-155E20E6C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0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26388E9D-51C7-4857-A0D7-06DFEF2A7E5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04DDD9CB-F7E7-41DE-9680-93670C423E8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4D905F52-699A-4C97-B27D-9E5B26015A4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97A1D542-5732-4ED5-AC4C-431D90EBD48A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76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520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51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8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4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4451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/>
              <a:t>--</a:t>
            </a:r>
            <a:fld id="{045D7771-C512-4210-A2E7-C9FC1305859F}" type="slidenum">
              <a:rPr lang="en-US"/>
              <a:pPr>
                <a:defRPr/>
              </a:pPr>
              <a:t>‹#›</a:t>
            </a:fld>
            <a:r>
              <a:rPr lang="en-US"/>
              <a:t>--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609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77000" y="6460976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--</a:t>
            </a:r>
            <a:fld id="{459E11F6-37C3-45EC-A221-A5794041953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3993" r:id="rId14"/>
    <p:sldLayoutId id="214748399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80772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the Electron Beam Momentum Spread on Friction Force and Cooling Rate for MEIC</a:t>
            </a: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21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Zhang</a:t>
            </a:r>
          </a:p>
          <a:p>
            <a:pPr eaLnBrk="1" hangingPunct="1"/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MEIC R&amp;D Meeting, 07/09/2015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Magnetized Friction Force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867" y="838200"/>
                <a:ext cx="8784265" cy="871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Parkhomchuk  formula: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𝑭</m:t>
                    </m:r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𝑒𝑓𝑓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2000" b="0" dirty="0" smtClean="0">
                  <a:latin typeface="Candara" panose="020E0502030303020204" pitchFamily="34" charset="0"/>
                </a:endParaRPr>
              </a:p>
              <a:p>
                <a:r>
                  <a:rPr lang="en-US" sz="2000" b="0" dirty="0" smtClean="0">
                    <a:latin typeface="Candara" panose="020E0502030303020204" pitchFamily="34" charset="0"/>
                  </a:rPr>
                  <a:t>Ion beam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∥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b="0" dirty="0" smtClean="0">
                  <a:latin typeface="Candara" panose="020E0502030303020204" pitchFamily="34" charset="0"/>
                </a:endParaRPr>
              </a:p>
              <a:p>
                <a:r>
                  <a:rPr lang="en-US" sz="2000" b="0" dirty="0" smtClean="0">
                    <a:latin typeface="Candara" panose="020E0502030303020204" pitchFamily="34" charset="0"/>
                  </a:rPr>
                  <a:t>Electron beam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𝑒𝑓𝑓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𝑒𝑓𝑓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,∥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has a weak dependence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,∥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, ignore it. 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Consider a proton beam at 100 GeV. Normalized emittance 0.3 um. Momentum spread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. Cooler length 30m.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at the center of the cooler. 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𝛾</m:t>
                    </m:r>
                    <m:r>
                      <a:rPr lang="en-US" sz="2000" b="0" i="1" smtClean="0">
                        <a:latin typeface="Cambria Math"/>
                      </a:rPr>
                      <m:t>=108.4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0.99996.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⋅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𝛽𝛾</m:t>
                            </m:r>
                          </m:den>
                        </m:f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=0.166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mm,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𝛽𝛾𝜎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=1.66×1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⊥,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𝑙𝑎𝑏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</a:rPr>
                      <m:t>𝛽</m:t>
                    </m:r>
                    <m:r>
                      <a:rPr lang="en-US" sz="2000" b="0" i="1" dirty="0" smtClean="0">
                        <a:latin typeface="Cambria Math"/>
                      </a:rPr>
                      <m:t>𝑐</m:t>
                    </m:r>
                    <m:r>
                      <a:rPr lang="en-US" sz="2000" b="0" i="1" dirty="0" smtClean="0">
                        <a:latin typeface="Cambria Math"/>
                      </a:rPr>
                      <m:t>=4990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m/s,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𝛾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𝑙𝑎𝑏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=5.41×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b="0" dirty="0" smtClean="0">
                    <a:latin typeface="Candara" panose="020E0502030303020204" pitchFamily="34" charset="0"/>
                  </a:rPr>
                  <a:t> m/s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Assuming momentum spread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5×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000" b="0" dirty="0" smtClean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∥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∥,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𝑙𝑎𝑏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=1.5×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b="0" dirty="0" smtClean="0">
                    <a:latin typeface="Candara" panose="020E0502030303020204" pitchFamily="34" charset="0"/>
                  </a:rPr>
                  <a:t> m/s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∥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=31×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000" b="0" dirty="0" smtClean="0">
                    <a:latin typeface="Candara" panose="020E0502030303020204" pitchFamily="34" charset="0"/>
                  </a:rPr>
                  <a:t> m</a:t>
                </a:r>
                <a:r>
                  <a:rPr lang="en-US" sz="2000" b="0" baseline="30000" dirty="0" smtClean="0">
                    <a:latin typeface="Candara" panose="020E0502030303020204" pitchFamily="34" charset="0"/>
                  </a:rPr>
                  <a:t>2</a:t>
                </a:r>
                <a:r>
                  <a:rPr lang="en-US" sz="2000" b="0" dirty="0" smtClean="0">
                    <a:latin typeface="Candara" panose="020E0502030303020204" pitchFamily="34" charset="0"/>
                  </a:rPr>
                  <a:t>/s</a:t>
                </a:r>
                <a:r>
                  <a:rPr lang="en-US" sz="2000" b="0" baseline="30000" dirty="0" smtClean="0">
                    <a:latin typeface="Candara" panose="020E0502030303020204" pitchFamily="34" charset="0"/>
                  </a:rPr>
                  <a:t>2</a:t>
                </a:r>
                <a:r>
                  <a:rPr lang="en-US" sz="2000" b="0" dirty="0" smtClean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=5.6×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b="0" baseline="30000" dirty="0" smtClean="0">
                    <a:latin typeface="Candara" panose="020E0502030303020204" pitchFamily="34" charset="0"/>
                  </a:rPr>
                  <a:t> </a:t>
                </a:r>
                <a:r>
                  <a:rPr lang="en-US" sz="2000" b="0" dirty="0" smtClean="0">
                    <a:latin typeface="Candara" panose="020E0502030303020204" pitchFamily="34" charset="0"/>
                  </a:rPr>
                  <a:t>m/s</a:t>
                </a: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7" y="838200"/>
                <a:ext cx="8784265" cy="8717258"/>
              </a:xfrm>
              <a:prstGeom prst="rect">
                <a:avLst/>
              </a:prstGeom>
              <a:blipFill rotWithShape="1">
                <a:blip r:embed="rId3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Magnetized Friction Force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1066800"/>
                <a:ext cx="8534400" cy="2095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Electron beam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𝑒𝑓𝑓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𝑒𝑓𝑓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,∥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𝑭</m:t>
                    </m:r>
                    <m:r>
                      <a:rPr lang="en-US" sz="2000" i="1">
                        <a:latin typeface="Cambria Math"/>
                      </a:rPr>
                      <m:t>=−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𝑒𝑓𝑓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(1−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𝑒𝑓𝑓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latin typeface="Cambria Math"/>
                  </a:rPr>
                  <a:t>),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𝑒𝑓𝑓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≪1</m:t>
                    </m:r>
                  </m:oMath>
                </a14:m>
                <a:r>
                  <a:rPr lang="en-US" sz="2000" dirty="0" smtClean="0">
                    <a:latin typeface="Cambria Math"/>
                  </a:rPr>
                  <a:t>.</a:t>
                </a:r>
              </a:p>
              <a:p>
                <a:r>
                  <a:rPr lang="en-US" sz="2000" dirty="0">
                    <a:latin typeface="Cambria Math"/>
                  </a:rPr>
                  <a:t>Effective transverse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>
                    <a:latin typeface="Cambria Math"/>
                  </a:rPr>
                  <a:t> for an ideal case. </a:t>
                </a:r>
              </a:p>
              <a:p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66800"/>
                <a:ext cx="8534400" cy="2095830"/>
              </a:xfrm>
              <a:prstGeom prst="rect">
                <a:avLst/>
              </a:prstGeom>
              <a:blipFill rotWithShape="1">
                <a:blip r:embed="rId2"/>
                <a:stretch>
                  <a:fillRect l="-786" t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8" y="2851558"/>
            <a:ext cx="4953001" cy="3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67399" y="2971800"/>
                <a:ext cx="2543965" cy="2589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𝑒𝑓𝑓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𝑒𝑓𝑓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399" y="2971800"/>
                <a:ext cx="2543965" cy="2589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1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Rate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987907"/>
                <a:ext cx="8763000" cy="501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Consider a proton with emittance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, the dynamic invariant is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𝛽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+2</m:t>
                    </m:r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𝛾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r>
                      <a:rPr lang="en-US" sz="2000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are TWISS parameters at the cooler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Consider an easy case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Assuming the friction force gives the proton a kick,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, NO change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𝛽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𝛽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=2</m:t>
                      </m:r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𝛽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𝛽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latin typeface="Candara" panose="020E0502030303020204" pitchFamily="34" charset="0"/>
                </a:endParaRPr>
              </a:p>
              <a:p>
                <a:r>
                  <a:rPr lang="en-US" sz="2000" b="0" dirty="0" smtClean="0">
                    <a:latin typeface="Candara" panose="020E0502030303020204" pitchFamily="34" charset="0"/>
                  </a:rPr>
                  <a:t>Cooling effect is weak</a:t>
                </a:r>
                <a:r>
                  <a:rPr lang="en-US" sz="2000" b="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Δ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/>
                          </a:rPr>
                          <m:t> 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≪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 smtClean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∝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Δx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𝛽</m:t>
                          </m:r>
                        </m:sub>
                        <m:sup>
                          <m:r>
                            <a:rPr lang="en-US" sz="2000" b="0" i="0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Δp</m:t>
                      </m:r>
                      <m:r>
                        <a:rPr lang="en-US" sz="2000" b="0" i="1" smtClean="0">
                          <a:latin typeface="Cambria Math"/>
                        </a:rPr>
                        <m:t>∝</m:t>
                      </m:r>
                      <m:r>
                        <a:rPr lang="en-US" sz="2000" b="0" i="1" smtClean="0">
                          <a:latin typeface="Cambria Math"/>
                        </a:rPr>
                        <m:t>𝐹𝑡</m:t>
                      </m:r>
                      <m:r>
                        <a:rPr lang="en-US" sz="2000" b="0" i="1" smtClean="0">
                          <a:latin typeface="Cambria Math"/>
                        </a:rPr>
                        <m:t>∝</m:t>
                      </m:r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Above is only for a single proton. Consider the proton beam: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Cooling rate: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〈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𝜀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𝜀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〉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=〈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〉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∝〈</m:t>
                      </m:r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r>
                        <a:rPr lang="en-US" sz="2000" b="0" i="1" smtClean="0">
                          <a:latin typeface="Cambria Math"/>
                        </a:rPr>
                        <m:t>〉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〈〉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means average on all particles.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 </a:t>
                </a:r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87907"/>
                <a:ext cx="8763000" cy="5012013"/>
              </a:xfrm>
              <a:prstGeom prst="rect">
                <a:avLst/>
              </a:prstGeom>
              <a:blipFill rotWithShape="1">
                <a:blip r:embed="rId2"/>
                <a:stretch>
                  <a:fillRect l="-765"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029200" y="4191000"/>
            <a:ext cx="29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?</a:t>
            </a:r>
            <a:endParaRPr 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32" y="2819400"/>
            <a:ext cx="432836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Numerical Calculation (BETACOOL)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" y="987907"/>
                <a:ext cx="8763000" cy="132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Proton beam at 100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=0.4 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um, </a:t>
                </a:r>
                <a:r>
                  <a:rPr lang="en-US" sz="2000" dirty="0" err="1" smtClean="0">
                    <a:latin typeface="Candara" panose="020E0502030303020204" pitchFamily="34" charset="0"/>
                  </a:rPr>
                  <a:t>dp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/p = 4E-4. Gaussian bunch.  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Electron beam: Gaussian bunch,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=0.2 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mm,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∥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=2.1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cm, n</a:t>
                </a:r>
                <a:r>
                  <a:rPr lang="en-US" sz="2000" baseline="-25000" dirty="0" smtClean="0">
                    <a:latin typeface="Candara" panose="020E0502030303020204" pitchFamily="34" charset="0"/>
                  </a:rPr>
                  <a:t>e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=1.4E10/bunch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Cooler:  2 sections, 30 m, B=2T,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m,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endParaRPr lang="en-US" sz="2000" dirty="0" smtClean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IBS 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</a:t>
                </a:r>
                <a:r>
                  <a:rPr lang="en-US" sz="2000" dirty="0">
                    <a:latin typeface="Candara" panose="020E0502030303020204" pitchFamily="34" charset="0"/>
                  </a:rPr>
                  <a:t>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0.002359831948,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= 0.001168723792, 100% coupling</a:t>
                </a:r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987907"/>
                <a:ext cx="8763000" cy="1329916"/>
              </a:xfrm>
              <a:prstGeom prst="rect">
                <a:avLst/>
              </a:prstGeom>
              <a:blipFill rotWithShape="1">
                <a:blip r:embed="rId3"/>
                <a:stretch>
                  <a:fillRect l="-695" t="-2294" b="-7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819400"/>
            <a:ext cx="452318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683" y="2408583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Dispersion = 0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2142" y="4953000"/>
            <a:ext cx="1354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Transverse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87680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Longitudinal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7" y="2895599"/>
            <a:ext cx="430001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286249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Numerical Calculation (BETACOOL)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98790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Insufficient cooling in transverse direction, and surfeit cooling in longitudinal direction. 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Set dispersion function to transfer the cooling effect.  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395" y="2317823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Dispersion = 0.7 m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2142" y="4953000"/>
            <a:ext cx="1354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Transverse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87680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Longitudinal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--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095375"/>
            <a:ext cx="86582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JLab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32288</TotalTime>
  <Words>907</Words>
  <Application>Microsoft Office PowerPoint</Application>
  <PresentationFormat>On-screen Show (4:3)</PresentationFormat>
  <Paragraphs>76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1_Custom Design</vt:lpstr>
      <vt:lpstr>Custom Design</vt:lpstr>
      <vt:lpstr>4_Custom Design</vt:lpstr>
      <vt:lpstr>5_Custom Design</vt:lpstr>
      <vt:lpstr>3_Custom Design</vt:lpstr>
      <vt:lpstr>2_Custom Design</vt:lpstr>
      <vt:lpstr>JLab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Effect of the Electron Beam Momentum Spread on Friction Force and Cooling Rate for MEIC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Yuhong Zhang</cp:lastModifiedBy>
  <cp:revision>732</cp:revision>
  <cp:lastPrinted>2012-11-01T20:10:28Z</cp:lastPrinted>
  <dcterms:created xsi:type="dcterms:W3CDTF">2007-06-12T14:12:08Z</dcterms:created>
  <dcterms:modified xsi:type="dcterms:W3CDTF">2015-07-09T16:50:45Z</dcterms:modified>
</cp:coreProperties>
</file>