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  <p:sldId id="272" r:id="rId17"/>
    <p:sldId id="273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37648"/>
            <a:ext cx="4038600" cy="51885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37648"/>
            <a:ext cx="4038600" cy="51885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9898"/>
            <a:ext cx="4040188" cy="635431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65329"/>
            <a:ext cx="4040188" cy="456083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9898"/>
            <a:ext cx="4041775" cy="635431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329"/>
            <a:ext cx="4041775" cy="456083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37648"/>
            <a:ext cx="8229600" cy="518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Fast </a:t>
            </a:r>
            <a:r>
              <a:rPr lang="en-US" dirty="0" smtClean="0"/>
              <a:t>kicker beam dynamics simulations</a:t>
            </a:r>
            <a:endParaRPr lang="en-US" dirty="0">
              <a:latin typeface="Minion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Minion Pro"/>
              </a:rPr>
              <a:t>A. Sy</a:t>
            </a:r>
          </a:p>
          <a:p>
            <a:r>
              <a:rPr lang="en-US" dirty="0" smtClean="0">
                <a:latin typeface="Minion Pro"/>
              </a:rPr>
              <a:t>05-28-2015</a:t>
            </a:r>
            <a:endParaRPr lang="en-US" dirty="0">
              <a:latin typeface="Minion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260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0099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303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0306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346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0255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389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0239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bunch frequency f/(# bunches)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unkicked</a:t>
            </a:r>
            <a:r>
              <a:rPr lang="en-US" dirty="0" smtClean="0"/>
              <a:t> bunches, V=0, </a:t>
            </a:r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0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433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41815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Nonu</a:t>
            </a:r>
            <a:r>
              <a:rPr lang="en-US" dirty="0" err="1" smtClean="0"/>
              <a:t>niformity</a:t>
            </a:r>
            <a:r>
              <a:rPr lang="en-US" dirty="0" smtClean="0"/>
              <a:t> of kicking 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full beam size of 2 mm transverse, 600 </a:t>
            </a:r>
            <a:r>
              <a:rPr lang="en-US" dirty="0" err="1" smtClean="0"/>
              <a:t>ps</a:t>
            </a:r>
            <a:r>
              <a:rPr lang="en-US" dirty="0" smtClean="0"/>
              <a:t> longitudinal (+/- 3</a:t>
            </a:r>
            <a:r>
              <a:rPr lang="el-GR" dirty="0" smtClean="0">
                <a:latin typeface="Calibri"/>
              </a:rPr>
              <a:t>σ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head/tail of bunch, V = 0.85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peak</a:t>
            </a:r>
            <a:r>
              <a:rPr lang="en-US" dirty="0" smtClean="0"/>
              <a:t> for f=748.5 MHz</a:t>
            </a:r>
          </a:p>
          <a:p>
            <a:pPr lvl="1"/>
            <a:r>
              <a:rPr lang="en-US" dirty="0" smtClean="0"/>
              <a:t>V = 0.934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peak</a:t>
            </a:r>
            <a:r>
              <a:rPr lang="en-US" dirty="0" smtClean="0"/>
              <a:t> for f=476 MHz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771" y="2787457"/>
            <a:ext cx="4257675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766026"/>
            <a:ext cx="3886200" cy="340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123937" y="6038357"/>
            <a:ext cx="323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*Plots shown for f=748.5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5650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Elegant simulations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36756" y="937648"/>
            <a:ext cx="4085968" cy="5188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55 MeV electrons to cool 100 GeV protons</a:t>
            </a:r>
          </a:p>
          <a:p>
            <a:r>
              <a:rPr lang="en-US" dirty="0" smtClean="0"/>
              <a:t>Bunch frequencies f=476, 748.5 MHz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20948"/>
            <a:ext cx="8229600" cy="2398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Kicker waveform generated using series of RF deflectors with appropriate phase and amplitude</a:t>
            </a:r>
          </a:p>
          <a:p>
            <a:r>
              <a:rPr lang="en-US" dirty="0" smtClean="0"/>
              <a:t>Kicked bunch circulates n times in cooler ring approximated by one-turn transfer matrix matched to initial bunch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5634" y="1001112"/>
            <a:ext cx="6092825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93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phase space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x-x’, f=476 MHz, n=31 bunches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395" y="1890561"/>
            <a:ext cx="2319362" cy="167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0860" y="1884119"/>
            <a:ext cx="2269484" cy="168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9889" y="1890561"/>
            <a:ext cx="2284447" cy="168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321" y="4060931"/>
            <a:ext cx="2289436" cy="166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0860" y="4055942"/>
            <a:ext cx="2284447" cy="1670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32406" y="4043473"/>
            <a:ext cx="2299411" cy="170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94486" y="1521229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Minion Pro"/>
              </a:rPr>
              <a:t>Unkicked</a:t>
            </a:r>
            <a:r>
              <a:rPr lang="en-US" dirty="0" smtClean="0">
                <a:latin typeface="Minion Pro"/>
              </a:rPr>
              <a:t> bunch</a:t>
            </a:r>
            <a:endParaRPr lang="en-US" dirty="0">
              <a:latin typeface="Minion Pr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6388" y="1521229"/>
            <a:ext cx="84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2</a:t>
            </a:r>
            <a:endParaRPr lang="en-US" dirty="0">
              <a:latin typeface="Minion Pr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9524" y="1517107"/>
            <a:ext cx="84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8</a:t>
            </a:r>
            <a:endParaRPr lang="en-US" dirty="0">
              <a:latin typeface="Minion Pr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46701" y="3674141"/>
            <a:ext cx="9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21</a:t>
            </a:r>
            <a:endParaRPr lang="en-US" dirty="0">
              <a:latin typeface="Minion Pr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82171" y="3678257"/>
            <a:ext cx="9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30</a:t>
            </a:r>
            <a:endParaRPr lang="en-US" dirty="0">
              <a:latin typeface="Minion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34117" y="3674135"/>
            <a:ext cx="9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31</a:t>
            </a:r>
            <a:endParaRPr lang="en-US" dirty="0">
              <a:latin typeface="Minion Pro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1578" y="5782893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Receives opposite kick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201345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phase space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t-p, f=476 </a:t>
            </a:r>
            <a:r>
              <a:rPr lang="en-US" dirty="0"/>
              <a:t>MHz, n=31 </a:t>
            </a:r>
            <a:r>
              <a:rPr lang="en-US" dirty="0" smtClean="0"/>
              <a:t>bunches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 appreciable change in t-p phase space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578" y="2120812"/>
            <a:ext cx="2414132" cy="1621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4823" y="2103354"/>
            <a:ext cx="2434084" cy="16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2946" y="2128293"/>
            <a:ext cx="2399168" cy="164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16692" y="167841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Minion Pro"/>
              </a:rPr>
              <a:t>Unkicked</a:t>
            </a:r>
            <a:r>
              <a:rPr lang="en-US" dirty="0" smtClean="0">
                <a:latin typeface="Minion Pro"/>
              </a:rPr>
              <a:t> bunch</a:t>
            </a:r>
            <a:endParaRPr lang="en-US" dirty="0">
              <a:latin typeface="Mini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9197" y="1681181"/>
            <a:ext cx="84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2</a:t>
            </a:r>
            <a:endParaRPr lang="en-US" dirty="0">
              <a:latin typeface="Minion Pr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6908" y="1681137"/>
            <a:ext cx="9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Turn 31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913529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083" y="991064"/>
            <a:ext cx="5210703" cy="376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normalized emittance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52088"/>
            <a:ext cx="8229600" cy="13729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Less than 2% growth of </a:t>
            </a:r>
            <a:r>
              <a:rPr lang="el-GR" dirty="0" smtClean="0">
                <a:latin typeface="Calibri"/>
              </a:rPr>
              <a:t>ε</a:t>
            </a:r>
            <a:r>
              <a:rPr lang="en-US" baseline="-25000" dirty="0" err="1" smtClean="0"/>
              <a:t>nx</a:t>
            </a:r>
            <a:r>
              <a:rPr lang="en-US" dirty="0" smtClean="0"/>
              <a:t> for bunch length less than 5 cm</a:t>
            </a:r>
          </a:p>
          <a:p>
            <a:r>
              <a:rPr lang="en-US" dirty="0" smtClean="0"/>
              <a:t>3% reduction of </a:t>
            </a:r>
            <a:r>
              <a:rPr lang="el-GR" dirty="0">
                <a:latin typeface="Calibri"/>
              </a:rPr>
              <a:t>ε</a:t>
            </a:r>
            <a:r>
              <a:rPr lang="en-US" baseline="-25000" dirty="0" err="1" smtClean="0"/>
              <a:t>ny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82098" y="1309078"/>
            <a:ext cx="189026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Minion Pro"/>
              </a:rPr>
              <a:t>Red: 476 MHz</a:t>
            </a:r>
          </a:p>
          <a:p>
            <a:r>
              <a:rPr lang="en-US" dirty="0" smtClean="0">
                <a:solidFill>
                  <a:schemeClr val="tx2"/>
                </a:solidFill>
                <a:latin typeface="Minion Pro"/>
              </a:rPr>
              <a:t>Blue: 748.5 MHz</a:t>
            </a:r>
            <a:endParaRPr lang="en-US" dirty="0">
              <a:solidFill>
                <a:schemeClr val="tx2"/>
              </a:solidFill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57519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Fast kicker LDRD</a:t>
            </a:r>
            <a:endParaRPr lang="en-US" sz="4000" dirty="0">
              <a:latin typeface="Mini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Minion Pro"/>
              </a:rPr>
              <a:t>Fast kicker project aims to </a:t>
            </a:r>
            <a:r>
              <a:rPr lang="en-US" dirty="0" smtClean="0">
                <a:latin typeface="Minion Pro"/>
              </a:rPr>
              <a:t>drive a </a:t>
            </a:r>
            <a:r>
              <a:rPr lang="en-US" dirty="0" smtClean="0">
                <a:latin typeface="Minion Pro"/>
              </a:rPr>
              <a:t>transverse kicker </a:t>
            </a:r>
            <a:r>
              <a:rPr lang="en-US" dirty="0" smtClean="0">
                <a:latin typeface="Minion Pro"/>
              </a:rPr>
              <a:t>with </a:t>
            </a:r>
            <a:r>
              <a:rPr lang="en-US" dirty="0" smtClean="0">
                <a:latin typeface="Minion Pro"/>
              </a:rPr>
              <a:t>“CW” waveform generated by summing </a:t>
            </a:r>
            <a:r>
              <a:rPr lang="en-US" dirty="0" err="1" smtClean="0">
                <a:latin typeface="Minion Pro"/>
              </a:rPr>
              <a:t>subharmonics</a:t>
            </a:r>
            <a:r>
              <a:rPr lang="en-US" dirty="0" smtClean="0">
                <a:latin typeface="Minion Pro"/>
              </a:rPr>
              <a:t> </a:t>
            </a:r>
            <a:r>
              <a:rPr lang="en-US" dirty="0" smtClean="0">
                <a:latin typeface="Minion Pro"/>
              </a:rPr>
              <a:t>of </a:t>
            </a:r>
            <a:r>
              <a:rPr lang="en-US" dirty="0" smtClean="0">
                <a:latin typeface="Minion Pro"/>
              </a:rPr>
              <a:t>bunch frequency</a:t>
            </a:r>
          </a:p>
          <a:p>
            <a:pPr lvl="1"/>
            <a:r>
              <a:rPr lang="en-US" dirty="0" smtClean="0"/>
              <a:t>For n bunches in train, summed waveform has effective frequency of f/n</a:t>
            </a:r>
            <a:endParaRPr lang="en-US" dirty="0" smtClean="0"/>
          </a:p>
          <a:p>
            <a:pPr lvl="1"/>
            <a:r>
              <a:rPr lang="en-US" dirty="0" smtClean="0">
                <a:latin typeface="Minion Pro"/>
              </a:rPr>
              <a:t>Summed waveform applies </a:t>
            </a:r>
            <a:r>
              <a:rPr lang="en-US" dirty="0" smtClean="0">
                <a:latin typeface="Minion Pro"/>
              </a:rPr>
              <a:t>transverse kick to every n</a:t>
            </a:r>
            <a:r>
              <a:rPr lang="en-US" baseline="30000" dirty="0" smtClean="0">
                <a:latin typeface="Minion Pro"/>
              </a:rPr>
              <a:t>th</a:t>
            </a:r>
            <a:r>
              <a:rPr lang="en-US" dirty="0" smtClean="0">
                <a:latin typeface="Minion Pro"/>
              </a:rPr>
              <a:t> bunch, </a:t>
            </a:r>
            <a:r>
              <a:rPr lang="en-US" dirty="0" smtClean="0">
                <a:latin typeface="Minion Pro"/>
              </a:rPr>
              <a:t>leaving </a:t>
            </a:r>
            <a:r>
              <a:rPr lang="en-US" dirty="0" smtClean="0">
                <a:latin typeface="Minion Pro"/>
              </a:rPr>
              <a:t>other n-1 bunches undisturbed</a:t>
            </a:r>
          </a:p>
          <a:p>
            <a:pPr lvl="1"/>
            <a:endParaRPr lang="en-US" dirty="0"/>
          </a:p>
          <a:p>
            <a:r>
              <a:rPr lang="en-US" dirty="0" smtClean="0">
                <a:latin typeface="Minion Pro"/>
              </a:rPr>
              <a:t>Beam dynamics simulations to </a:t>
            </a:r>
            <a:r>
              <a:rPr lang="en-US" dirty="0" smtClean="0">
                <a:latin typeface="Minion Pro"/>
              </a:rPr>
              <a:t>investigate effects on both kicked and </a:t>
            </a:r>
            <a:r>
              <a:rPr lang="en-US" dirty="0" err="1" smtClean="0">
                <a:latin typeface="Minion Pro"/>
              </a:rPr>
              <a:t>unkicked</a:t>
            </a:r>
            <a:r>
              <a:rPr lang="en-US" dirty="0" smtClean="0">
                <a:latin typeface="Minion Pro"/>
              </a:rPr>
              <a:t> bunches</a:t>
            </a:r>
            <a:endParaRPr lang="en-US" dirty="0">
              <a:latin typeface="Minion Pro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663D-15F8-9A44-9712-59ED5784CF5E}" type="datetime1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24" y="987552"/>
            <a:ext cx="5206679" cy="375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 voltage amplitude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82098" y="1309078"/>
            <a:ext cx="1672253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476 MHz</a:t>
            </a:r>
          </a:p>
          <a:p>
            <a:r>
              <a:rPr lang="en-US" dirty="0" smtClean="0">
                <a:solidFill>
                  <a:srgbClr val="C00000"/>
                </a:solidFill>
                <a:latin typeface="Minion Pro"/>
              </a:rPr>
              <a:t>Red: 5 kV</a:t>
            </a:r>
          </a:p>
          <a:p>
            <a:r>
              <a:rPr lang="en-US" dirty="0" smtClean="0">
                <a:solidFill>
                  <a:srgbClr val="00B050"/>
                </a:solidFill>
                <a:latin typeface="Minion Pro"/>
              </a:rPr>
              <a:t>Green: 20 kV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Minion Pro"/>
              </a:rPr>
              <a:t>Orange: 50 kV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424420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Nonuniformity</a:t>
            </a:r>
            <a:r>
              <a:rPr lang="en-US" dirty="0" smtClean="0"/>
              <a:t> of kicking pulse (up to 85% of peak voltage) does not seriously degrade transverse emittance of kicked bunch for relevant electron bunch lengths</a:t>
            </a:r>
          </a:p>
          <a:p>
            <a:endParaRPr lang="en-US" dirty="0"/>
          </a:p>
          <a:p>
            <a:r>
              <a:rPr lang="en-US" dirty="0" smtClean="0"/>
              <a:t>Further work to be done:</a:t>
            </a:r>
          </a:p>
          <a:p>
            <a:pPr lvl="1"/>
            <a:r>
              <a:rPr lang="en-US" dirty="0" smtClean="0"/>
              <a:t>Effects (if any) of residual waveform on </a:t>
            </a:r>
            <a:r>
              <a:rPr lang="en-US" dirty="0" err="1" smtClean="0"/>
              <a:t>unkicked</a:t>
            </a:r>
            <a:r>
              <a:rPr lang="en-US" dirty="0" smtClean="0"/>
              <a:t> bunches</a:t>
            </a:r>
          </a:p>
          <a:p>
            <a:pPr lvl="1"/>
            <a:r>
              <a:rPr lang="en-US" dirty="0" smtClean="0"/>
              <a:t>Verification of proper waveform generation in Elegant</a:t>
            </a:r>
          </a:p>
          <a:p>
            <a:pPr lvl="1"/>
            <a:r>
              <a:rPr lang="en-US" dirty="0" smtClean="0"/>
              <a:t>Replace one-turn matrix for cooler ring with more realistic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4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Subharmonics</a:t>
            </a:r>
            <a:r>
              <a:rPr lang="en-US" dirty="0" smtClean="0"/>
              <a:t> of bunch frequency </a:t>
            </a:r>
            <a:r>
              <a:rPr lang="en-US" dirty="0" smtClean="0"/>
              <a:t>with </a:t>
            </a:r>
            <a:r>
              <a:rPr lang="en-US" dirty="0" smtClean="0"/>
              <a:t>appropriate </a:t>
            </a:r>
            <a:r>
              <a:rPr lang="en-US" dirty="0" smtClean="0"/>
              <a:t>amplitudes, zero phase </a:t>
            </a:r>
            <a:r>
              <a:rPr lang="en-US" dirty="0" smtClean="0"/>
              <a:t>offset </a:t>
            </a:r>
            <a:r>
              <a:rPr lang="en-US" dirty="0" smtClean="0"/>
              <a:t>sum to </a:t>
            </a:r>
            <a:r>
              <a:rPr lang="en-US" dirty="0" smtClean="0"/>
              <a:t>generate </a:t>
            </a:r>
            <a:r>
              <a:rPr lang="en-US" dirty="0" smtClean="0"/>
              <a:t>sharp kicking pulse</a:t>
            </a:r>
          </a:p>
          <a:p>
            <a:endParaRPr lang="en-US" dirty="0" smtClean="0"/>
          </a:p>
          <a:p>
            <a:r>
              <a:rPr lang="en-US" dirty="0" smtClean="0"/>
              <a:t>Desired properties: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ise/fall </a:t>
            </a:r>
            <a:r>
              <a:rPr lang="en-US" dirty="0" smtClean="0"/>
              <a:t>time of </a:t>
            </a:r>
            <a:r>
              <a:rPr lang="en-US" dirty="0" smtClean="0"/>
              <a:t>kicking </a:t>
            </a:r>
            <a:r>
              <a:rPr lang="en-US" dirty="0" smtClean="0"/>
              <a:t>pulse </a:t>
            </a:r>
            <a:r>
              <a:rPr lang="en-US" dirty="0" smtClean="0"/>
              <a:t>== bunch spacing </a:t>
            </a:r>
          </a:p>
          <a:p>
            <a:pPr lvl="1"/>
            <a:r>
              <a:rPr lang="en-US" dirty="0"/>
              <a:t>Z</a:t>
            </a:r>
            <a:r>
              <a:rPr lang="en-US" dirty="0" smtClean="0"/>
              <a:t>ero amplitude, zer</a:t>
            </a:r>
            <a:r>
              <a:rPr lang="en-US" dirty="0" smtClean="0"/>
              <a:t>o gradient</a:t>
            </a:r>
            <a:r>
              <a:rPr lang="en-US" dirty="0" smtClean="0"/>
              <a:t> </a:t>
            </a:r>
            <a:r>
              <a:rPr lang="en-US" dirty="0" smtClean="0"/>
              <a:t>at arrival times of </a:t>
            </a:r>
            <a:r>
              <a:rPr lang="en-US" dirty="0" err="1" smtClean="0"/>
              <a:t>unkicked</a:t>
            </a:r>
            <a:r>
              <a:rPr lang="en-US" dirty="0" smtClean="0"/>
              <a:t> bunches in </a:t>
            </a:r>
            <a:r>
              <a:rPr lang="en-US" dirty="0" smtClean="0"/>
              <a:t>train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pplied </a:t>
            </a:r>
            <a:r>
              <a:rPr lang="en-US" dirty="0" smtClean="0"/>
              <a:t>transverse deflection </a:t>
            </a:r>
            <a:r>
              <a:rPr lang="en-US" dirty="0" smtClean="0"/>
              <a:t>vs. angular </a:t>
            </a:r>
            <a:r>
              <a:rPr lang="en-US" dirty="0" smtClean="0"/>
              <a:t>spread of kicked bunch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bunch frequency f=476 MHz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4756" y="2163776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0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64539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4756" y="2163776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43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2804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87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19858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130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1582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173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9012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756" y="2163776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Minion Pro"/>
              </a:rPr>
              <a:t>f = 216 MHz</a:t>
            </a:r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19666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2139</TotalTime>
  <Words>468</Words>
  <Application>Microsoft Office PowerPoint</Application>
  <PresentationFormat>On-screen Show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JLabPowerpointMain</vt:lpstr>
      <vt:lpstr>Fast kicker beam dynamics simulations</vt:lpstr>
      <vt:lpstr>Fast kicker LDRD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Waveform generation</vt:lpstr>
      <vt:lpstr>Nonuniformity of kicking pulse</vt:lpstr>
      <vt:lpstr>Elegant simulations</vt:lpstr>
      <vt:lpstr>Particle phase space plots</vt:lpstr>
      <vt:lpstr>Particle phase space plots</vt:lpstr>
      <vt:lpstr>Growth of normalized emittance</vt:lpstr>
      <vt:lpstr>Kick voltage amplitude</vt:lpstr>
      <vt:lpstr>Summary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dchopard</dc:creator>
  <cp:lastModifiedBy>Amy Sy</cp:lastModifiedBy>
  <cp:revision>100</cp:revision>
  <dcterms:created xsi:type="dcterms:W3CDTF">2014-06-23T12:28:26Z</dcterms:created>
  <dcterms:modified xsi:type="dcterms:W3CDTF">2015-05-28T18:09:10Z</dcterms:modified>
</cp:coreProperties>
</file>