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4"/>
  </p:notesMasterIdLst>
  <p:sldIdLst>
    <p:sldId id="340" r:id="rId2"/>
    <p:sldId id="341" r:id="rId3"/>
    <p:sldId id="344" r:id="rId4"/>
    <p:sldId id="342" r:id="rId5"/>
    <p:sldId id="343" r:id="rId6"/>
    <p:sldId id="347" r:id="rId7"/>
    <p:sldId id="353" r:id="rId8"/>
    <p:sldId id="348" r:id="rId9"/>
    <p:sldId id="349" r:id="rId10"/>
    <p:sldId id="351" r:id="rId11"/>
    <p:sldId id="350" r:id="rId12"/>
    <p:sldId id="352" r:id="rId13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 Nissen" initials="E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6FFFF"/>
    <a:srgbClr val="0066FF"/>
    <a:srgbClr val="FFFFFF"/>
    <a:srgbClr val="FF9900"/>
    <a:srgbClr val="99CCFF"/>
    <a:srgbClr val="FFFF00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0" autoAdjust="0"/>
    <p:restoredTop sz="96286" autoAdjust="0"/>
  </p:normalViewPr>
  <p:slideViewPr>
    <p:cSldViewPr>
      <p:cViewPr varScale="1">
        <p:scale>
          <a:sx n="69" d="100"/>
          <a:sy n="69" d="100"/>
        </p:scale>
        <p:origin x="-68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6A8F75-AEBC-4578-9F46-5B1D3ADC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0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High</a:t>
            </a:r>
            <a:r>
              <a:rPr lang="en-US" baseline="0" dirty="0" smtClean="0"/>
              <a:t> current is accumulated via the stripping injection of negative ions (H-, D-) or e-cooling (heavy 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Larger energy (compared to injection from </a:t>
            </a:r>
            <a:r>
              <a:rPr lang="en-US" baseline="0" dirty="0" err="1" smtClean="0"/>
              <a:t>linac</a:t>
            </a:r>
            <a:r>
              <a:rPr lang="en-US" baseline="0" dirty="0" smtClean="0"/>
              <a:t> to pre-booster) – larger circumference, suited for injection to the collider 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7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6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93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7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9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73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40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92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276600"/>
            <a:ext cx="6872808" cy="2514600"/>
          </a:xfrm>
        </p:spPr>
        <p:txBody>
          <a:bodyPr/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Yaroslav Derbenev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derbenev@jlab.org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/>
              <a:t>MEIC </a:t>
            </a:r>
            <a:r>
              <a:rPr lang="en-US" dirty="0"/>
              <a:t>Accelerator R&amp;D Meeting</a:t>
            </a:r>
            <a:br>
              <a:rPr lang="en-US" dirty="0"/>
            </a:br>
            <a:r>
              <a:rPr lang="en-US" dirty="0" smtClean="0"/>
              <a:t>Date</a:t>
            </a:r>
            <a:r>
              <a:rPr lang="en-US" dirty="0"/>
              <a:t>:   Thursday, May 21, 2015</a:t>
            </a:r>
            <a:br>
              <a:rPr lang="en-US" dirty="0"/>
            </a:br>
            <a:r>
              <a:rPr lang="en-US" dirty="0"/>
              <a:t>Time:   2:30 PM</a:t>
            </a:r>
            <a:br>
              <a:rPr lang="en-US" dirty="0"/>
            </a:br>
            <a:r>
              <a:rPr lang="en-US" dirty="0" smtClean="0"/>
              <a:t> Place</a:t>
            </a:r>
            <a:r>
              <a:rPr lang="en-US" dirty="0"/>
              <a:t>:  ARC 728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85934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Thoughts 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on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Optimization of the MEIC </a:t>
            </a:r>
            <a:endParaRPr lang="en-US" sz="32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Ion Injector </a:t>
            </a:r>
            <a:r>
              <a:rPr lang="en-US" sz="3200" b="1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&amp; Cooling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en-US" sz="3200" dirty="0"/>
              <a:t>             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0503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The Matched </a:t>
            </a:r>
            <a:r>
              <a:rPr lang="en-US" dirty="0">
                <a:solidFill>
                  <a:srgbClr val="FF0000"/>
                </a:solidFill>
              </a:rPr>
              <a:t>Cooling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Ion beam will rotate at the cooling section</a:t>
            </a:r>
          </a:p>
          <a:p>
            <a:r>
              <a:rPr lang="en-US" sz="2000" b="1" dirty="0" smtClean="0"/>
              <a:t>Electron beam will follow the solenoid field force lines</a:t>
            </a:r>
          </a:p>
          <a:p>
            <a:r>
              <a:rPr lang="en-US" sz="2000" b="1" dirty="0" smtClean="0"/>
              <a:t>One can try to design the solenoid field with force lines diverging off the center of the cooling section, to follow the ion beam envelope.</a:t>
            </a:r>
          </a:p>
          <a:p>
            <a:r>
              <a:rPr lang="en-US" sz="2000" b="1" dirty="0" smtClean="0"/>
              <a:t>Electron </a:t>
            </a:r>
            <a:r>
              <a:rPr lang="en-US" sz="2000" b="1" dirty="0" err="1" smtClean="0"/>
              <a:t>Larmor</a:t>
            </a:r>
            <a:r>
              <a:rPr lang="en-US" sz="2000" b="1" dirty="0" smtClean="0"/>
              <a:t> circles will experiencing drift along the magnetic force lines. In this way (also taking into account drift due to the SC), one can eliminate ruction of the cooling rate by </a:t>
            </a:r>
            <a:r>
              <a:rPr lang="en-US" sz="2000" b="1" dirty="0" err="1" smtClean="0"/>
              <a:t>differency</a:t>
            </a:r>
            <a:r>
              <a:rPr lang="en-US" sz="2000" b="1" dirty="0" smtClean="0"/>
              <a:t> in average velocities at a point of geometrical space.  </a:t>
            </a:r>
            <a:endParaRPr lang="en-US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3" y="3962400"/>
            <a:ext cx="7673686" cy="2386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RF-painting for stacking in one CM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78025"/>
            <a:ext cx="76327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122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772400" cy="5334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</a:rPr>
              <a:t>Is this interesting enough to be seriously examined?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Thank you for your attention.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2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                             </a:t>
            </a:r>
            <a:r>
              <a:rPr lang="en-US" sz="2000" b="1" i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I. Optimizing the conventionalities</a:t>
            </a:r>
          </a:p>
          <a:p>
            <a:r>
              <a:rPr lang="en-US" sz="1800" dirty="0" smtClean="0"/>
              <a:t>Space Charge limitations</a:t>
            </a:r>
          </a:p>
          <a:p>
            <a:r>
              <a:rPr lang="en-US" sz="1800" dirty="0" smtClean="0"/>
              <a:t>The shorter first booster </a:t>
            </a:r>
            <a:r>
              <a:rPr lang="en-US" sz="1800" dirty="0" smtClean="0"/>
              <a:t> is the </a:t>
            </a:r>
            <a:r>
              <a:rPr lang="en-US" sz="1800" dirty="0" smtClean="0"/>
              <a:t>better</a:t>
            </a:r>
          </a:p>
          <a:p>
            <a:r>
              <a:rPr lang="en-US" sz="1800" dirty="0"/>
              <a:t>Low energy </a:t>
            </a:r>
            <a:r>
              <a:rPr lang="en-US" sz="1800" dirty="0" err="1"/>
              <a:t>i-linac</a:t>
            </a:r>
            <a:r>
              <a:rPr lang="en-US" sz="1800" dirty="0"/>
              <a:t> designs /Y. Zhang, P. </a:t>
            </a:r>
            <a:r>
              <a:rPr lang="en-US" sz="1800" dirty="0" err="1"/>
              <a:t>Ostroumov</a:t>
            </a:r>
            <a:r>
              <a:rPr lang="en-US" sz="1800" dirty="0"/>
              <a:t>/</a:t>
            </a:r>
          </a:p>
          <a:p>
            <a:r>
              <a:rPr lang="en-US" sz="1800" dirty="0"/>
              <a:t>Small booster design /P. </a:t>
            </a:r>
            <a:r>
              <a:rPr lang="en-US" sz="1800" dirty="0" err="1"/>
              <a:t>Ostroumov</a:t>
            </a:r>
            <a:r>
              <a:rPr lang="en-US" sz="1800" dirty="0"/>
              <a:t>/</a:t>
            </a:r>
          </a:p>
          <a:p>
            <a:r>
              <a:rPr lang="en-US" sz="1800" dirty="0" smtClean="0"/>
              <a:t>Then </a:t>
            </a:r>
            <a:r>
              <a:rPr lang="en-US" sz="1800" dirty="0" smtClean="0"/>
              <a:t>the large booster is needed</a:t>
            </a:r>
          </a:p>
          <a:p>
            <a:r>
              <a:rPr lang="en-US" sz="1800" dirty="0" smtClean="0"/>
              <a:t>Use e-ring as large ion booster – why not </a:t>
            </a:r>
            <a:r>
              <a:rPr lang="en-US" sz="1800" dirty="0" smtClean="0"/>
              <a:t>?... Limitations ?...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                        II</a:t>
            </a:r>
            <a:r>
              <a:rPr lang="en-US" sz="1800" b="1" i="1" dirty="0">
                <a:solidFill>
                  <a:srgbClr val="0000FF"/>
                </a:solidFill>
                <a:latin typeface="Comic Sans MS" panose="030F0702030302020204" pitchFamily="66" charset="0"/>
              </a:rPr>
              <a:t>. Going further</a:t>
            </a:r>
            <a:endParaRPr lang="en-US" sz="1800" dirty="0" smtClean="0"/>
          </a:p>
          <a:p>
            <a:r>
              <a:rPr lang="en-US" sz="1800" dirty="0" smtClean="0"/>
              <a:t>A background controversy: low </a:t>
            </a:r>
            <a:r>
              <a:rPr lang="en-US" sz="1800" dirty="0" err="1" smtClean="0"/>
              <a:t>emittance</a:t>
            </a:r>
            <a:r>
              <a:rPr lang="en-US" sz="1800" dirty="0" smtClean="0"/>
              <a:t> from </a:t>
            </a:r>
            <a:r>
              <a:rPr lang="en-US" sz="1800" dirty="0" err="1" smtClean="0"/>
              <a:t>linac</a:t>
            </a:r>
            <a:r>
              <a:rPr lang="en-US" sz="1800" dirty="0" smtClean="0"/>
              <a:t> – but large </a:t>
            </a:r>
            <a:r>
              <a:rPr lang="en-US" sz="1800" dirty="0" err="1" smtClean="0"/>
              <a:t>emittance</a:t>
            </a:r>
            <a:r>
              <a:rPr lang="en-US" sz="1800" dirty="0" smtClean="0"/>
              <a:t> in the rings due to the </a:t>
            </a:r>
            <a:r>
              <a:rPr lang="en-US" sz="1800" dirty="0" err="1" smtClean="0"/>
              <a:t>Laslett</a:t>
            </a:r>
            <a:r>
              <a:rPr lang="en-US" sz="1800" dirty="0" smtClean="0"/>
              <a:t> limit</a:t>
            </a:r>
          </a:p>
          <a:p>
            <a:r>
              <a:rPr lang="en-US" sz="1800" dirty="0" smtClean="0"/>
              <a:t>An investment: Circular Modes Optics for Low 4D </a:t>
            </a:r>
            <a:r>
              <a:rPr lang="en-US" sz="1800" dirty="0" err="1" smtClean="0"/>
              <a:t>emittance</a:t>
            </a:r>
            <a:endParaRPr lang="en-US" sz="1800" dirty="0" smtClean="0"/>
          </a:p>
          <a:p>
            <a:r>
              <a:rPr lang="en-US" sz="1800" dirty="0" smtClean="0"/>
              <a:t>Advantages: 1) Potential to raise the e-cooling rate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2) Potential to overcome the SC limitation of luminosity </a:t>
            </a:r>
          </a:p>
          <a:p>
            <a:r>
              <a:rPr lang="en-US" sz="1800" dirty="0" smtClean="0"/>
              <a:t>RF-painting for stacking in one CM</a:t>
            </a:r>
          </a:p>
          <a:p>
            <a:r>
              <a:rPr lang="en-US" sz="1800" dirty="0" smtClean="0"/>
              <a:t>Matched Cooling   </a:t>
            </a:r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11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  Low </a:t>
            </a:r>
            <a:r>
              <a:rPr lang="en-US" sz="2800" dirty="0">
                <a:solidFill>
                  <a:srgbClr val="FF0000"/>
                </a:solidFill>
              </a:rPr>
              <a:t>energy </a:t>
            </a:r>
            <a:r>
              <a:rPr lang="en-US" sz="2800" dirty="0" err="1">
                <a:solidFill>
                  <a:srgbClr val="FF0000"/>
                </a:solidFill>
              </a:rPr>
              <a:t>i-linac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design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400" dirty="0" smtClean="0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. Zhang, P. </a:t>
            </a:r>
            <a:r>
              <a:rPr lang="en-US" sz="2400" dirty="0" err="1">
                <a:solidFill>
                  <a:srgbClr val="0000FF"/>
                </a:solidFill>
              </a:rPr>
              <a:t>Ostroumov</a:t>
            </a:r>
            <a:r>
              <a:rPr lang="en-US" sz="2400" dirty="0">
                <a:solidFill>
                  <a:srgbClr val="0000FF"/>
                </a:solidFill>
              </a:rPr>
              <a:t>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Universal up to </a:t>
            </a:r>
            <a:r>
              <a:rPr lang="en-US" dirty="0" err="1" smtClean="0"/>
              <a:t>Pb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en-US" dirty="0" smtClean="0"/>
              <a:t>roton energy 120 MeV</a:t>
            </a:r>
          </a:p>
          <a:p>
            <a:r>
              <a:rPr lang="en-US" dirty="0" smtClean="0"/>
              <a:t>Heavy ions (</a:t>
            </a:r>
            <a:r>
              <a:rPr lang="en-US" dirty="0" err="1" smtClean="0"/>
              <a:t>Pb</a:t>
            </a:r>
            <a:r>
              <a:rPr lang="en-US" dirty="0" smtClean="0"/>
              <a:t>) 40 MeV/n</a:t>
            </a:r>
          </a:p>
          <a:p>
            <a:r>
              <a:rPr lang="en-US" dirty="0" smtClean="0"/>
              <a:t>Beam emittance (norm.) : 0.05 -0.1mm.mrad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0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The first (small) booster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41461" y="3255174"/>
                <a:ext cx="5745997" cy="588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𝑝𝑒𝑎𝑘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𝑍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000" b="0" i="1" smtClean="0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≪1</m:t>
                    </m:r>
                  </m:oMath>
                </a14:m>
                <a:r>
                  <a:rPr lang="en-US" sz="2000" dirty="0" smtClean="0"/>
                  <a:t>               (0.1 - 0.2)</a:t>
                </a:r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61" y="3255174"/>
                <a:ext cx="5745997" cy="588174"/>
              </a:xfrm>
              <a:prstGeom prst="rect">
                <a:avLst/>
              </a:prstGeom>
              <a:blipFill rotWithShape="1">
                <a:blip r:embed="rId3"/>
                <a:stretch>
                  <a:fillRect r="-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38727" y="36576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shorter </a:t>
            </a:r>
            <a:r>
              <a:rPr lang="en-US" sz="2000" dirty="0" smtClean="0"/>
              <a:t>the first </a:t>
            </a:r>
            <a:r>
              <a:rPr lang="en-US" sz="2000" dirty="0"/>
              <a:t>booster </a:t>
            </a:r>
            <a:r>
              <a:rPr lang="en-US" sz="2000" dirty="0" smtClean="0"/>
              <a:t>is, </a:t>
            </a:r>
            <a:r>
              <a:rPr lang="en-US" sz="2000" dirty="0"/>
              <a:t>the </a:t>
            </a:r>
            <a:r>
              <a:rPr lang="en-US" sz="2000" dirty="0" smtClean="0"/>
              <a:t>better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SB could be shortened more at use of </a:t>
            </a:r>
            <a:r>
              <a:rPr lang="en-US" sz="2000" b="1" i="1" dirty="0" err="1" smtClean="0"/>
              <a:t>superferrics</a:t>
            </a:r>
            <a:endParaRPr lang="en-US" sz="2000" b="1" i="1" dirty="0" smtClean="0"/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38727" y="4724400"/>
            <a:ext cx="6629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However, small booster is not able to accelerate </a:t>
            </a:r>
            <a:r>
              <a:rPr lang="en-US" sz="2000" dirty="0" smtClean="0"/>
              <a:t>to high energies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On the other hand, injection energy to collider should not be low: better to be 20 to 30 GeV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06400" y="2833746"/>
            <a:ext cx="5859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err="1"/>
              <a:t>Laslett</a:t>
            </a:r>
            <a:r>
              <a:rPr lang="en-US" u="sng" dirty="0"/>
              <a:t> tune </a:t>
            </a:r>
            <a:r>
              <a:rPr lang="en-US" u="sng" dirty="0" smtClean="0"/>
              <a:t>shift must be small after stacking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223465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 current is accumulated via the </a:t>
            </a:r>
            <a:r>
              <a:rPr lang="en-US" sz="2000" b="1" i="1" dirty="0"/>
              <a:t>stripping injection </a:t>
            </a:r>
            <a:r>
              <a:rPr lang="en-US" sz="2000" dirty="0"/>
              <a:t>of negative ions (H-, D-) or </a:t>
            </a:r>
            <a:r>
              <a:rPr lang="en-US" sz="2000" b="1" i="1" dirty="0"/>
              <a:t>e-cooling</a:t>
            </a:r>
            <a:r>
              <a:rPr lang="en-US" sz="2000" dirty="0"/>
              <a:t> (heavy </a:t>
            </a:r>
            <a:r>
              <a:rPr lang="en-US" sz="2000" dirty="0" smtClean="0"/>
              <a:t>ions and light positive ions)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41460" y="1931351"/>
            <a:ext cx="84977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A background controversy: low emittance from </a:t>
            </a:r>
            <a:r>
              <a:rPr lang="en-US" sz="1800" b="1" dirty="0" err="1"/>
              <a:t>linac</a:t>
            </a:r>
            <a:r>
              <a:rPr lang="en-US" sz="1800" b="1" dirty="0"/>
              <a:t> – but large emittance in </a:t>
            </a:r>
            <a:r>
              <a:rPr lang="en-US" sz="1800" b="1" dirty="0" smtClean="0"/>
              <a:t>SB after stacking due </a:t>
            </a:r>
            <a:r>
              <a:rPr lang="en-US" sz="1800" b="1" dirty="0"/>
              <a:t>to the </a:t>
            </a:r>
            <a:r>
              <a:rPr lang="en-US" sz="1800" b="1" dirty="0" err="1"/>
              <a:t>Laslett</a:t>
            </a:r>
            <a:r>
              <a:rPr lang="en-US" sz="1800" b="1" dirty="0"/>
              <a:t> </a:t>
            </a:r>
            <a:r>
              <a:rPr lang="en-US" sz="1800" b="1" dirty="0" smtClean="0"/>
              <a:t>limit of the space charge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319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large booster is needed</a:t>
            </a: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/>
            </a:r>
            <a:b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</a:br>
            <a:endParaRPr lang="en-US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09600" y="1219200"/>
                <a:ext cx="3591752" cy="588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𝑝𝑒𝑎𝑘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𝑍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000" b="0" i="1" smtClean="0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Content Placeholder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19200"/>
                <a:ext cx="3591752" cy="5881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32691" y="1981200"/>
            <a:ext cx="7391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Larger energy (compared to injection from </a:t>
            </a:r>
            <a:r>
              <a:rPr lang="en-US" sz="2000" dirty="0" err="1"/>
              <a:t>linac</a:t>
            </a:r>
            <a:r>
              <a:rPr lang="en-US" sz="2000" dirty="0"/>
              <a:t> to </a:t>
            </a:r>
            <a:r>
              <a:rPr lang="en-US" sz="2000" dirty="0" smtClean="0"/>
              <a:t>SB) </a:t>
            </a:r>
            <a:r>
              <a:rPr lang="en-US" sz="2000" dirty="0"/>
              <a:t>– larger </a:t>
            </a:r>
            <a:r>
              <a:rPr lang="en-US" sz="2000" dirty="0" smtClean="0"/>
              <a:t>the circumference </a:t>
            </a:r>
            <a:r>
              <a:rPr lang="en-US" sz="2000" dirty="0"/>
              <a:t>suited for injection to the collider </a:t>
            </a:r>
            <a:r>
              <a:rPr lang="en-US" sz="2000" dirty="0" smtClean="0"/>
              <a:t>ring</a:t>
            </a:r>
          </a:p>
          <a:p>
            <a:r>
              <a:rPr lang="en-US" sz="2000" dirty="0" smtClean="0"/>
              <a:t> </a:t>
            </a:r>
          </a:p>
          <a:p>
            <a:r>
              <a:rPr lang="en-US" dirty="0" smtClean="0"/>
              <a:t>     </a:t>
            </a:r>
            <a:r>
              <a:rPr lang="en-US" sz="2000" b="1" u="sng" dirty="0" smtClean="0">
                <a:solidFill>
                  <a:srgbClr val="FF0000"/>
                </a:solidFill>
              </a:rPr>
              <a:t>A proposal</a:t>
            </a:r>
            <a:r>
              <a:rPr lang="en-US" sz="2000" dirty="0" smtClean="0"/>
              <a:t>: use e-collider ring as LB for 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Suitable energy range (10 to 12 GeV of e-beam)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Dipoles of electron orbit do not reach maximum available field (less than 0.4 T at 12 GeV)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At maximum field 1.5 T proton energy would be more than 40 GeV … 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Solution for Transition </a:t>
            </a:r>
            <a:r>
              <a:rPr lang="en-US" sz="2000" dirty="0"/>
              <a:t>E</a:t>
            </a:r>
            <a:r>
              <a:rPr lang="en-US" sz="2000" dirty="0" smtClean="0"/>
              <a:t>nergy of deuterons and heavy 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Focusing and Tr. </a:t>
            </a:r>
            <a:r>
              <a:rPr lang="en-US" sz="2000" dirty="0" err="1" smtClean="0"/>
              <a:t>En</a:t>
            </a:r>
            <a:r>
              <a:rPr lang="en-US" sz="2000" dirty="0" smtClean="0"/>
              <a:t>. issues should be considered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082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Circular </a:t>
            </a:r>
            <a:r>
              <a:rPr lang="en-US" sz="2800" dirty="0">
                <a:solidFill>
                  <a:srgbClr val="FF0000"/>
                </a:solidFill>
              </a:rPr>
              <a:t>Modes Optics for Low 4D </a:t>
            </a:r>
            <a:r>
              <a:rPr lang="en-US" sz="2800" dirty="0" err="1" smtClean="0">
                <a:solidFill>
                  <a:srgbClr val="FF0000"/>
                </a:solidFill>
              </a:rPr>
              <a:t>Emittance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beam transport around a ring with strong coupling (inserting the skew quads “on regular basis”), creating two circular modes (CM) of two naturally opposite helicities.</a:t>
            </a:r>
          </a:p>
          <a:p>
            <a:r>
              <a:rPr lang="en-US" dirty="0" smtClean="0"/>
              <a:t>Each of two individual CMs will look at a point of the orbit as a round (more generally, elliptical) turn by turn rotating pencil of particles with some phase advance. </a:t>
            </a:r>
            <a:endParaRPr lang="en-US" dirty="0"/>
          </a:p>
          <a:p>
            <a:r>
              <a:rPr lang="en-US" dirty="0" smtClean="0"/>
              <a:t>Similar to magnetized beam phase space structure, beam s</a:t>
            </a:r>
            <a:r>
              <a:rPr lang="en-US" dirty="0" smtClean="0"/>
              <a:t>pace charge can be “settled” just to one of two CMs, leaving other “empty” i.e. having a very low emittance.</a:t>
            </a:r>
          </a:p>
          <a:p>
            <a:r>
              <a:rPr lang="en-US" dirty="0" smtClean="0"/>
              <a:t>Such state can be achieved by initial filling one mode by injection from </a:t>
            </a:r>
            <a:r>
              <a:rPr lang="en-US" dirty="0" err="1" smtClean="0"/>
              <a:t>linac</a:t>
            </a:r>
            <a:r>
              <a:rPr lang="en-US" dirty="0" smtClean="0"/>
              <a:t> to the first, small booster (pre-booster)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2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Circular </a:t>
            </a:r>
            <a:r>
              <a:rPr lang="en-US" sz="2800" dirty="0">
                <a:solidFill>
                  <a:srgbClr val="FF0000"/>
                </a:solidFill>
              </a:rPr>
              <a:t>Modes Optics for Low 4D </a:t>
            </a:r>
            <a:r>
              <a:rPr lang="en-US" sz="2800" dirty="0" err="1" smtClean="0">
                <a:solidFill>
                  <a:srgbClr val="FF0000"/>
                </a:solidFill>
              </a:rPr>
              <a:t>Emittance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45849"/>
            <a:ext cx="7772400" cy="387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10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Potential to raise the e-cooling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 rate is fundamentally limited by the electron current (trivial!) and proton bunches 6D phase space size (less trivial…). </a:t>
            </a:r>
            <a:endParaRPr lang="en-US" dirty="0"/>
          </a:p>
          <a:p>
            <a:r>
              <a:rPr lang="en-US" dirty="0" smtClean="0"/>
              <a:t>Once the 6D emittance decreased by having one transverse  canonical emittance small, one can account on a significant increase of cooling rate when cooling the large (as usual) emittance of the “large” CM.</a:t>
            </a:r>
          </a:p>
          <a:p>
            <a:r>
              <a:rPr lang="en-US" dirty="0" smtClean="0"/>
              <a:t>Naturally IBS will try to heat the low emittance CM. But EC would prevent the heating to some degree, anyway (see below in more detail).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3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91440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Potential to overcome the SC limitation of luminosity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5334000"/>
          </a:xfrm>
        </p:spPr>
        <p:txBody>
          <a:bodyPr/>
          <a:lstStyle/>
          <a:p>
            <a:r>
              <a:rPr lang="en-US" dirty="0" smtClean="0"/>
              <a:t>While maintaining such cooled state around the ring, one can transform round to flat beam to the IP, in this way gaining luminosity over the SC limit.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80624"/>
      </p:ext>
    </p:extLst>
  </p:cSld>
  <p:clrMapOvr>
    <a:masterClrMapping/>
  </p:clrMapOvr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jlab_templet_1</Template>
  <TotalTime>30202</TotalTime>
  <Words>935</Words>
  <Application>Microsoft Office PowerPoint</Application>
  <PresentationFormat>On-screen Show (4:3)</PresentationFormat>
  <Paragraphs>80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JLab_PowerPoint1</vt:lpstr>
      <vt:lpstr>  </vt:lpstr>
      <vt:lpstr>Outline</vt:lpstr>
      <vt:lpstr>  Low energy i-linac design /Y. Zhang, P. Ostroumov/</vt:lpstr>
      <vt:lpstr>The first (small) booster  </vt:lpstr>
      <vt:lpstr>Then the large booster is needed </vt:lpstr>
      <vt:lpstr> Circular Modes Optics for Low 4D Emittance </vt:lpstr>
      <vt:lpstr> Circular Modes Optics for Low 4D Emittance </vt:lpstr>
      <vt:lpstr>Potential to raise the e-cooling rate</vt:lpstr>
      <vt:lpstr>Potential to overcome the SC limitation of luminosity </vt:lpstr>
      <vt:lpstr>   The Matched Cooling   </vt:lpstr>
      <vt:lpstr>RF-painting for stacking in one CM </vt:lpstr>
      <vt:lpstr>Summary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Yaroslav Derbenev</cp:lastModifiedBy>
  <cp:revision>682</cp:revision>
  <dcterms:created xsi:type="dcterms:W3CDTF">2007-06-12T14:12:29Z</dcterms:created>
  <dcterms:modified xsi:type="dcterms:W3CDTF">2015-05-21T18:01:20Z</dcterms:modified>
</cp:coreProperties>
</file>