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8" r:id="rId4"/>
    <p:sldId id="273" r:id="rId5"/>
    <p:sldId id="274" r:id="rId6"/>
    <p:sldId id="276" r:id="rId7"/>
    <p:sldId id="258" r:id="rId8"/>
    <p:sldId id="259" r:id="rId9"/>
    <p:sldId id="260" r:id="rId10"/>
    <p:sldId id="261" r:id="rId11"/>
    <p:sldId id="265" r:id="rId12"/>
    <p:sldId id="275" r:id="rId13"/>
    <p:sldId id="266" r:id="rId14"/>
    <p:sldId id="270" r:id="rId15"/>
    <p:sldId id="262" r:id="rId16"/>
    <p:sldId id="263" r:id="rId17"/>
    <p:sldId id="264" r:id="rId18"/>
    <p:sldId id="269" r:id="rId19"/>
    <p:sldId id="271" r:id="rId20"/>
    <p:sldId id="272" r:id="rId21"/>
    <p:sldId id="277" r:id="rId22"/>
    <p:sldId id="26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4" autoAdjust="0"/>
    <p:restoredTop sz="94624" autoAdjust="0"/>
  </p:normalViewPr>
  <p:slideViewPr>
    <p:cSldViewPr>
      <p:cViewPr varScale="1">
        <p:scale>
          <a:sx n="107" d="100"/>
          <a:sy n="107" d="100"/>
        </p:scale>
        <p:origin x="-102"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D30DC-9735-4A07-A833-F23A6A0D80F3}" type="datetimeFigureOut">
              <a:rPr lang="en-US" smtClean="0"/>
              <a:t>2014/6/26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B465C-68E4-4B16-BE02-FD228AE26807}" type="slidenum">
              <a:rPr lang="en-US" smtClean="0"/>
              <a:t>‹#›</a:t>
            </a:fld>
            <a:endParaRPr lang="en-US"/>
          </a:p>
        </p:txBody>
      </p:sp>
    </p:spTree>
    <p:extLst>
      <p:ext uri="{BB962C8B-B14F-4D97-AF65-F5344CB8AC3E}">
        <p14:creationId xmlns:p14="http://schemas.microsoft.com/office/powerpoint/2010/main" val="20497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B465C-68E4-4B16-BE02-FD228AE26807}" type="slidenum">
              <a:rPr lang="en-US" smtClean="0"/>
              <a:t>12</a:t>
            </a:fld>
            <a:endParaRPr lang="en-US"/>
          </a:p>
        </p:txBody>
      </p:sp>
    </p:spTree>
    <p:extLst>
      <p:ext uri="{BB962C8B-B14F-4D97-AF65-F5344CB8AC3E}">
        <p14:creationId xmlns:p14="http://schemas.microsoft.com/office/powerpoint/2010/main" val="380635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4C23C4-8218-40B3-B286-84929CC3F55F}" type="datetimeFigureOut">
              <a:rPr lang="en-US" smtClean="0"/>
              <a:t>2014/6/26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156247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C23C4-8218-40B3-B286-84929CC3F55F}" type="datetimeFigureOut">
              <a:rPr lang="en-US" smtClean="0"/>
              <a:t>2014/6/26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345754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C23C4-8218-40B3-B286-84929CC3F55F}" type="datetimeFigureOut">
              <a:rPr lang="en-US" smtClean="0"/>
              <a:t>2014/6/26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208215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C23C4-8218-40B3-B286-84929CC3F55F}" type="datetimeFigureOut">
              <a:rPr lang="en-US" smtClean="0"/>
              <a:t>2014/6/26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422565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C23C4-8218-40B3-B286-84929CC3F55F}" type="datetimeFigureOut">
              <a:rPr lang="en-US" smtClean="0"/>
              <a:t>2014/6/26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66653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4C23C4-8218-40B3-B286-84929CC3F55F}" type="datetimeFigureOut">
              <a:rPr lang="en-US" smtClean="0"/>
              <a:t>2014/6/26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70283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4C23C4-8218-40B3-B286-84929CC3F55F}" type="datetimeFigureOut">
              <a:rPr lang="en-US" smtClean="0"/>
              <a:t>2014/6/26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15765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4C23C4-8218-40B3-B286-84929CC3F55F}" type="datetimeFigureOut">
              <a:rPr lang="en-US" smtClean="0"/>
              <a:t>2014/6/26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188534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23C4-8218-40B3-B286-84929CC3F55F}" type="datetimeFigureOut">
              <a:rPr lang="en-US" smtClean="0"/>
              <a:t>2014/6/26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27735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C23C4-8218-40B3-B286-84929CC3F55F}" type="datetimeFigureOut">
              <a:rPr lang="en-US" smtClean="0"/>
              <a:t>2014/6/26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237982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C23C4-8218-40B3-B286-84929CC3F55F}" type="datetimeFigureOut">
              <a:rPr lang="en-US" smtClean="0"/>
              <a:t>2014/6/26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ED479-0D52-47E5-8503-EA52864AFCA8}" type="slidenum">
              <a:rPr lang="en-US" smtClean="0"/>
              <a:t>‹#›</a:t>
            </a:fld>
            <a:endParaRPr lang="en-US"/>
          </a:p>
        </p:txBody>
      </p:sp>
    </p:spTree>
    <p:extLst>
      <p:ext uri="{BB962C8B-B14F-4D97-AF65-F5344CB8AC3E}">
        <p14:creationId xmlns:p14="http://schemas.microsoft.com/office/powerpoint/2010/main" val="332484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23C4-8218-40B3-B286-84929CC3F55F}" type="datetimeFigureOut">
              <a:rPr lang="en-US" smtClean="0"/>
              <a:t>2014/6/26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ED479-0D52-47E5-8503-EA52864AFCA8}" type="slidenum">
              <a:rPr lang="en-US" smtClean="0"/>
              <a:t>‹#›</a:t>
            </a:fld>
            <a:endParaRPr lang="en-US"/>
          </a:p>
        </p:txBody>
      </p:sp>
    </p:spTree>
    <p:extLst>
      <p:ext uri="{BB962C8B-B14F-4D97-AF65-F5344CB8AC3E}">
        <p14:creationId xmlns:p14="http://schemas.microsoft.com/office/powerpoint/2010/main" val="62280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hyperlink" Target="http://www-als.lbl.gov/index.php/beamlines/storage-ring-parameter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69.png"/><Relationship Id="rId3" Type="http://schemas.openxmlformats.org/officeDocument/2006/relationships/image" Target="../media/image41.png"/><Relationship Id="rId21" Type="http://schemas.openxmlformats.org/officeDocument/2006/relationships/image" Target="../media/image7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68.png"/><Relationship Id="rId2" Type="http://schemas.openxmlformats.org/officeDocument/2006/relationships/image" Target="../media/image40.png"/><Relationship Id="rId16" Type="http://schemas.openxmlformats.org/officeDocument/2006/relationships/image" Target="../media/image67.pn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4.png"/><Relationship Id="rId23" Type="http://schemas.openxmlformats.org/officeDocument/2006/relationships/image" Target="../media/image55.png"/><Relationship Id="rId10" Type="http://schemas.openxmlformats.org/officeDocument/2006/relationships/image" Target="../media/image48.png"/><Relationship Id="rId19" Type="http://schemas.openxmlformats.org/officeDocument/2006/relationships/image" Target="../media/image53.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7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sz="2800" dirty="0" smtClean="0"/>
              <a:t>Transient Beam Loading Effects in RF System for the Electron Storage Rings and its Control Strategies to the MEIC Injection, Storage and Synchronization (Part I) </a:t>
            </a:r>
            <a:endParaRPr lang="en-US" sz="2800" dirty="0"/>
          </a:p>
        </p:txBody>
      </p:sp>
      <p:sp>
        <p:nvSpPr>
          <p:cNvPr id="3" name="Subtitle 2"/>
          <p:cNvSpPr>
            <a:spLocks noGrp="1"/>
          </p:cNvSpPr>
          <p:nvPr>
            <p:ph type="subTitle" idx="1"/>
          </p:nvPr>
        </p:nvSpPr>
        <p:spPr>
          <a:xfrm>
            <a:off x="1219200" y="3352800"/>
            <a:ext cx="6400800" cy="1752600"/>
          </a:xfrm>
        </p:spPr>
        <p:txBody>
          <a:bodyPr>
            <a:normAutofit lnSpcReduction="10000"/>
          </a:bodyPr>
          <a:lstStyle/>
          <a:p>
            <a:r>
              <a:rPr lang="en-US" sz="2000" dirty="0" err="1" smtClean="0"/>
              <a:t>Haipeng</a:t>
            </a:r>
            <a:r>
              <a:rPr lang="en-US" sz="2000" dirty="0" smtClean="0"/>
              <a:t> Wang </a:t>
            </a:r>
          </a:p>
          <a:p>
            <a:endParaRPr lang="en-US" sz="2000" dirty="0" smtClean="0"/>
          </a:p>
          <a:p>
            <a:r>
              <a:rPr lang="en-US" sz="2000" dirty="0" smtClean="0"/>
              <a:t>also Discussion Results from  Robert </a:t>
            </a:r>
            <a:r>
              <a:rPr lang="en-US" sz="2000" dirty="0" err="1" smtClean="0"/>
              <a:t>Rimmer</a:t>
            </a:r>
            <a:r>
              <a:rPr lang="en-US" sz="2000" dirty="0" smtClean="0"/>
              <a:t>, </a:t>
            </a:r>
          </a:p>
          <a:p>
            <a:r>
              <a:rPr lang="en-US" sz="2000" dirty="0" err="1" smtClean="0"/>
              <a:t>Shaoheng</a:t>
            </a:r>
            <a:r>
              <a:rPr lang="en-US" sz="2000" dirty="0" smtClean="0"/>
              <a:t> Wang, </a:t>
            </a:r>
            <a:r>
              <a:rPr lang="en-US" sz="2000" dirty="0" err="1" smtClean="0"/>
              <a:t>Jiquan</a:t>
            </a:r>
            <a:r>
              <a:rPr lang="en-US" sz="2000" dirty="0" smtClean="0"/>
              <a:t> </a:t>
            </a:r>
            <a:r>
              <a:rPr lang="en-US" sz="2000" dirty="0" err="1" smtClean="0"/>
              <a:t>Guo</a:t>
            </a:r>
            <a:r>
              <a:rPr lang="en-US" sz="2000" dirty="0" smtClean="0"/>
              <a:t> and </a:t>
            </a:r>
            <a:r>
              <a:rPr lang="en-US" sz="2000" dirty="0" err="1" smtClean="0"/>
              <a:t>Fanglei</a:t>
            </a:r>
            <a:r>
              <a:rPr lang="en-US" sz="2000" dirty="0" smtClean="0"/>
              <a:t> Lin</a:t>
            </a:r>
          </a:p>
          <a:p>
            <a:r>
              <a:rPr lang="en-US" sz="2000" dirty="0" smtClean="0"/>
              <a:t>CASA R&amp;D Meeting on June 26, 2014</a:t>
            </a:r>
            <a:endParaRPr lang="en-US" sz="2000" dirty="0"/>
          </a:p>
        </p:txBody>
      </p:sp>
    </p:spTree>
    <p:extLst>
      <p:ext uri="{BB962C8B-B14F-4D97-AF65-F5344CB8AC3E}">
        <p14:creationId xmlns:p14="http://schemas.microsoft.com/office/powerpoint/2010/main" val="183328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5127"/>
            <a:ext cx="5867400" cy="487362"/>
          </a:xfrm>
        </p:spPr>
        <p:txBody>
          <a:bodyPr>
            <a:normAutofit fontScale="90000"/>
          </a:bodyPr>
          <a:lstStyle/>
          <a:p>
            <a:r>
              <a:rPr lang="en-US" sz="2800" dirty="0" smtClean="0"/>
              <a:t>Tracking Result Graphs from </a:t>
            </a:r>
            <a:r>
              <a:rPr lang="en-US" sz="2800" dirty="0" err="1" smtClean="0"/>
              <a:t>MathCAD</a:t>
            </a:r>
            <a:endParaRPr lang="en-US" sz="2800" dirty="0"/>
          </a:p>
        </p:txBody>
      </p:sp>
      <p:sp>
        <p:nvSpPr>
          <p:cNvPr id="4" name="TextBox 3"/>
          <p:cNvSpPr txBox="1"/>
          <p:nvPr/>
        </p:nvSpPr>
        <p:spPr>
          <a:xfrm>
            <a:off x="403578" y="722489"/>
            <a:ext cx="4915385" cy="369332"/>
          </a:xfrm>
          <a:prstGeom prst="rect">
            <a:avLst/>
          </a:prstGeom>
          <a:noFill/>
        </p:spPr>
        <p:txBody>
          <a:bodyPr wrap="none" rtlCol="0">
            <a:spAutoFit/>
          </a:bodyPr>
          <a:lstStyle/>
          <a:p>
            <a:r>
              <a:rPr lang="en-US" dirty="0" smtClean="0"/>
              <a:t>Case 1, ALS storage ring without feedback system :</a:t>
            </a:r>
            <a:endParaRPr lang="en-US" dirty="0"/>
          </a:p>
        </p:txBody>
      </p:sp>
      <p:sp>
        <p:nvSpPr>
          <p:cNvPr id="5" name="TextBox 4"/>
          <p:cNvSpPr txBox="1"/>
          <p:nvPr/>
        </p:nvSpPr>
        <p:spPr>
          <a:xfrm>
            <a:off x="6019800" y="720377"/>
            <a:ext cx="2279791" cy="369332"/>
          </a:xfrm>
          <a:prstGeom prst="rect">
            <a:avLst/>
          </a:prstGeom>
          <a:noFill/>
        </p:spPr>
        <p:txBody>
          <a:bodyPr wrap="none" rtlCol="0">
            <a:spAutoFit/>
          </a:bodyPr>
          <a:lstStyle/>
          <a:p>
            <a:r>
              <a:rPr lang="en-US" dirty="0" smtClean="0"/>
              <a:t>335mA, uniform filling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08754"/>
            <a:ext cx="3291840" cy="285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3" y="4033661"/>
            <a:ext cx="3611563"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778" y="2873353"/>
            <a:ext cx="5486400" cy="393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369023160"/>
              </p:ext>
            </p:extLst>
          </p:nvPr>
        </p:nvGraphicFramePr>
        <p:xfrm>
          <a:off x="3680178" y="1219200"/>
          <a:ext cx="5260622" cy="1493520"/>
        </p:xfrm>
        <a:graphic>
          <a:graphicData uri="http://schemas.openxmlformats.org/drawingml/2006/table">
            <a:tbl>
              <a:tblPr firstRow="1" bandRow="1">
                <a:tableStyleId>{5C22544A-7EE6-4342-B048-85BDC9FD1C3A}</a:tableStyleId>
              </a:tblPr>
              <a:tblGrid>
                <a:gridCol w="3421959"/>
                <a:gridCol w="831906"/>
                <a:gridCol w="1006757"/>
              </a:tblGrid>
              <a:tr h="0">
                <a:tc>
                  <a:txBody>
                    <a:bodyPr/>
                    <a:lstStyle/>
                    <a:p>
                      <a:r>
                        <a:rPr lang="en-US" sz="1600" dirty="0" smtClean="0"/>
                        <a:t>turn-by-turn phase span after 25000 turns since inj.</a:t>
                      </a:r>
                      <a:endParaRPr lang="en-US" sz="1600" dirty="0"/>
                    </a:p>
                  </a:txBody>
                  <a:tcPr/>
                </a:tc>
                <a:tc>
                  <a:txBody>
                    <a:bodyPr/>
                    <a:lstStyle/>
                    <a:p>
                      <a:pPr algn="ctr"/>
                      <a:r>
                        <a:rPr lang="en-US" sz="1600" dirty="0" smtClean="0">
                          <a:solidFill>
                            <a:srgbClr val="FFC000"/>
                          </a:solidFill>
                        </a:rPr>
                        <a:t>3.02</a:t>
                      </a:r>
                      <a:endParaRPr lang="en-US" sz="1600" dirty="0">
                        <a:solidFill>
                          <a:srgbClr val="FFC000"/>
                        </a:solidFill>
                      </a:endParaRPr>
                    </a:p>
                  </a:txBody>
                  <a:tcPr/>
                </a:tc>
                <a:tc>
                  <a:txBody>
                    <a:bodyPr/>
                    <a:lstStyle/>
                    <a:p>
                      <a:pPr algn="ctr"/>
                      <a:r>
                        <a:rPr lang="en-US" sz="1600" dirty="0" err="1" smtClean="0"/>
                        <a:t>deg</a:t>
                      </a:r>
                      <a:endParaRPr lang="en-US" sz="1600" dirty="0"/>
                    </a:p>
                  </a:txBody>
                  <a:tcPr/>
                </a:tc>
              </a:tr>
              <a:tr h="463066">
                <a:tc>
                  <a:txBody>
                    <a:bodyPr/>
                    <a:lstStyle/>
                    <a:p>
                      <a:r>
                        <a:rPr lang="en-US" sz="1600" dirty="0" smtClean="0"/>
                        <a:t>max. energy deviation</a:t>
                      </a:r>
                      <a:r>
                        <a:rPr lang="en-US" sz="1600" baseline="0" dirty="0" smtClean="0"/>
                        <a:t> after 25000 turns after inj.</a:t>
                      </a:r>
                    </a:p>
                  </a:txBody>
                  <a:tcPr/>
                </a:tc>
                <a:tc>
                  <a:txBody>
                    <a:bodyPr/>
                    <a:lstStyle/>
                    <a:p>
                      <a:pPr algn="ctr"/>
                      <a:r>
                        <a:rPr lang="en-US" sz="1600" dirty="0" smtClean="0">
                          <a:solidFill>
                            <a:srgbClr val="00B050"/>
                          </a:solidFill>
                        </a:rPr>
                        <a:t>3.7e-4</a:t>
                      </a:r>
                      <a:endParaRPr lang="en-US" sz="1600" dirty="0">
                        <a:solidFill>
                          <a:srgbClr val="00B050"/>
                        </a:solidFill>
                      </a:endParaRPr>
                    </a:p>
                  </a:txBody>
                  <a:tcPr/>
                </a:tc>
                <a:tc>
                  <a:txBody>
                    <a:bodyPr/>
                    <a:lstStyle/>
                    <a:p>
                      <a:pPr algn="ctr"/>
                      <a:endParaRPr lang="en-US" sz="1600" dirty="0">
                        <a:latin typeface="Symbol" panose="05050102010706020507" pitchFamily="18" charset="2"/>
                      </a:endParaRPr>
                    </a:p>
                  </a:txBody>
                  <a:tcPr/>
                </a:tc>
              </a:tr>
              <a:tr h="269896">
                <a:tc>
                  <a:txBody>
                    <a:bodyPr/>
                    <a:lstStyle/>
                    <a:p>
                      <a:r>
                        <a:rPr lang="en-US" sz="1600" dirty="0" smtClean="0"/>
                        <a:t>DC</a:t>
                      </a:r>
                      <a:r>
                        <a:rPr lang="en-US" sz="1600" baseline="0" dirty="0" smtClean="0"/>
                        <a:t> Robinson stable for uniform filling?</a:t>
                      </a:r>
                      <a:endParaRPr lang="en-US" sz="1600" dirty="0"/>
                    </a:p>
                  </a:txBody>
                  <a:tcPr/>
                </a:tc>
                <a:tc>
                  <a:txBody>
                    <a:bodyPr/>
                    <a:lstStyle/>
                    <a:p>
                      <a:pPr algn="ctr"/>
                      <a:r>
                        <a:rPr lang="en-US" sz="1600" dirty="0" smtClean="0">
                          <a:solidFill>
                            <a:srgbClr val="00B050"/>
                          </a:solidFill>
                        </a:rPr>
                        <a:t>yes</a:t>
                      </a:r>
                      <a:endParaRPr lang="en-US" sz="1600" dirty="0">
                        <a:solidFill>
                          <a:srgbClr val="00B050"/>
                        </a:solidFill>
                      </a:endParaRPr>
                    </a:p>
                  </a:txBody>
                  <a:tcPr/>
                </a:tc>
                <a:tc>
                  <a:txBody>
                    <a:bodyPr/>
                    <a:lstStyle/>
                    <a:p>
                      <a:pPr algn="ctr"/>
                      <a:endParaRPr lang="en-US" sz="1600" dirty="0"/>
                    </a:p>
                  </a:txBody>
                  <a:tcPr/>
                </a:tc>
              </a:tr>
            </a:tbl>
          </a:graphicData>
        </a:graphic>
      </p:graphicFrame>
    </p:spTree>
    <p:extLst>
      <p:ext uri="{BB962C8B-B14F-4D97-AF65-F5344CB8AC3E}">
        <p14:creationId xmlns:p14="http://schemas.microsoft.com/office/powerpoint/2010/main" val="3775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5127"/>
            <a:ext cx="8763000" cy="487362"/>
          </a:xfrm>
        </p:spPr>
        <p:txBody>
          <a:bodyPr>
            <a:noAutofit/>
          </a:bodyPr>
          <a:lstStyle/>
          <a:p>
            <a:r>
              <a:rPr lang="en-US" sz="2400" dirty="0" smtClean="0"/>
              <a:t>Robinson Stability Working Points with Main RF only without Feedback System and with </a:t>
            </a:r>
            <a:r>
              <a:rPr lang="en-US" sz="2400" dirty="0" smtClean="0">
                <a:solidFill>
                  <a:srgbClr val="FF0000"/>
                </a:solidFill>
              </a:rPr>
              <a:t>Uniform</a:t>
            </a:r>
            <a:r>
              <a:rPr lang="en-US" sz="2400" dirty="0" smtClean="0"/>
              <a:t> Beam Filling Pattern</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0553"/>
            <a:ext cx="2926080" cy="237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0163" y="3425553"/>
            <a:ext cx="3048000" cy="3683060"/>
          </a:xfrm>
          <a:prstGeom prst="rect">
            <a:avLst/>
          </a:prstGeom>
          <a:noFill/>
        </p:spPr>
        <p:txBody>
          <a:bodyPr wrap="square" rtlCol="0">
            <a:spAutoFit/>
          </a:bodyPr>
          <a:lstStyle/>
          <a:p>
            <a:r>
              <a:rPr lang="en-US" sz="1400" dirty="0" smtClean="0"/>
              <a:t>Energy: </a:t>
            </a:r>
            <a:r>
              <a:rPr lang="en-US" sz="1400" dirty="0" smtClean="0">
                <a:solidFill>
                  <a:srgbClr val="FF0000"/>
                </a:solidFill>
              </a:rPr>
              <a:t>3 </a:t>
            </a:r>
            <a:r>
              <a:rPr lang="en-US" sz="1400" dirty="0" err="1" smtClean="0">
                <a:solidFill>
                  <a:srgbClr val="FF0000"/>
                </a:solidFill>
              </a:rPr>
              <a:t>GeV</a:t>
            </a:r>
            <a:endParaRPr lang="en-US" sz="1400" dirty="0" smtClean="0">
              <a:solidFill>
                <a:srgbClr val="FF0000"/>
              </a:solidFill>
            </a:endParaRPr>
          </a:p>
          <a:p>
            <a:pPr algn="just"/>
            <a:r>
              <a:rPr lang="en-US" sz="1400" dirty="0" smtClean="0"/>
              <a:t>Beam current: </a:t>
            </a:r>
            <a:r>
              <a:rPr lang="en-US" sz="1400" dirty="0" smtClean="0">
                <a:solidFill>
                  <a:srgbClr val="FF0000"/>
                </a:solidFill>
              </a:rPr>
              <a:t>0.24 (3) A</a:t>
            </a:r>
          </a:p>
          <a:p>
            <a:r>
              <a:rPr lang="en-US" sz="1400" dirty="0" smtClean="0"/>
              <a:t>Cavity number: 1</a:t>
            </a:r>
          </a:p>
          <a:p>
            <a:r>
              <a:rPr lang="en-US" sz="1400" dirty="0" smtClean="0"/>
              <a:t>Cavity detune: -39.04 kHz </a:t>
            </a:r>
            <a:r>
              <a:rPr lang="en-US" sz="1400" dirty="0" smtClean="0">
                <a:solidFill>
                  <a:srgbClr val="FF0000"/>
                </a:solidFill>
              </a:rPr>
              <a:t>(-4.88kHz)</a:t>
            </a:r>
          </a:p>
          <a:p>
            <a:r>
              <a:rPr lang="en-US" sz="1400" dirty="0" smtClean="0"/>
              <a:t>Detune angle: -46.2</a:t>
            </a:r>
            <a:r>
              <a:rPr lang="en-US" sz="1400" baseline="30000" dirty="0" smtClean="0"/>
              <a:t>o </a:t>
            </a:r>
            <a:r>
              <a:rPr lang="en-US" sz="1400" dirty="0" smtClean="0">
                <a:solidFill>
                  <a:srgbClr val="FF0000"/>
                </a:solidFill>
              </a:rPr>
              <a:t>(-52.54</a:t>
            </a:r>
            <a:r>
              <a:rPr lang="en-US" sz="1400" baseline="30000" dirty="0" smtClean="0">
                <a:solidFill>
                  <a:srgbClr val="FF0000"/>
                </a:solidFill>
              </a:rPr>
              <a:t>o</a:t>
            </a:r>
            <a:r>
              <a:rPr lang="en-US" sz="1400" dirty="0" smtClean="0"/>
              <a:t>)</a:t>
            </a:r>
          </a:p>
          <a:p>
            <a:r>
              <a:rPr lang="en-US" sz="1400" dirty="0" smtClean="0"/>
              <a:t>Cavity </a:t>
            </a:r>
            <a:r>
              <a:rPr lang="en-US" sz="1400" dirty="0" err="1" smtClean="0"/>
              <a:t>Qext</a:t>
            </a:r>
            <a:r>
              <a:rPr lang="en-US" sz="1400" dirty="0" smtClean="0"/>
              <a:t>: </a:t>
            </a:r>
            <a:r>
              <a:rPr lang="en-US" sz="1400" dirty="0" smtClean="0">
                <a:solidFill>
                  <a:srgbClr val="FF0000"/>
                </a:solidFill>
              </a:rPr>
              <a:t>1e4</a:t>
            </a:r>
            <a:r>
              <a:rPr lang="en-US" sz="1400" dirty="0" smtClean="0"/>
              <a:t> </a:t>
            </a:r>
            <a:r>
              <a:rPr lang="en-US" sz="1400" dirty="0" smtClean="0">
                <a:solidFill>
                  <a:srgbClr val="FF0000"/>
                </a:solidFill>
              </a:rPr>
              <a:t>(</a:t>
            </a:r>
            <a:r>
              <a:rPr lang="en-US" sz="1400" dirty="0" smtClean="0"/>
              <a:t>1e5</a:t>
            </a:r>
            <a:r>
              <a:rPr lang="en-US" sz="1400" dirty="0" smtClean="0">
                <a:solidFill>
                  <a:srgbClr val="FF0000"/>
                </a:solidFill>
              </a:rPr>
              <a:t> Need feedback</a:t>
            </a:r>
          </a:p>
          <a:p>
            <a:r>
              <a:rPr lang="en-US" sz="1400" dirty="0">
                <a:solidFill>
                  <a:srgbClr val="FF0000"/>
                </a:solidFill>
              </a:rPr>
              <a:t>s</a:t>
            </a:r>
            <a:r>
              <a:rPr lang="en-US" sz="1400" dirty="0" smtClean="0">
                <a:solidFill>
                  <a:srgbClr val="FF0000"/>
                </a:solidFill>
              </a:rPr>
              <a:t>ystem Gain=100?)</a:t>
            </a:r>
          </a:p>
          <a:p>
            <a:r>
              <a:rPr lang="en-US" sz="1400" dirty="0" err="1" smtClean="0"/>
              <a:t>Vgap</a:t>
            </a:r>
            <a:r>
              <a:rPr lang="en-US" sz="1400" dirty="0" smtClean="0"/>
              <a:t>: 0.45 MV</a:t>
            </a:r>
          </a:p>
          <a:p>
            <a:r>
              <a:rPr lang="en-US" sz="1400" dirty="0" smtClean="0"/>
              <a:t>Beam/cavity current load Y: 1.12 </a:t>
            </a:r>
            <a:r>
              <a:rPr lang="en-US" sz="1400" dirty="0" smtClean="0">
                <a:solidFill>
                  <a:srgbClr val="FF0000"/>
                </a:solidFill>
              </a:rPr>
              <a:t>(1.4) </a:t>
            </a:r>
          </a:p>
          <a:p>
            <a:r>
              <a:rPr lang="en-US" sz="1400" dirty="0" smtClean="0"/>
              <a:t>Load angle: 0</a:t>
            </a:r>
            <a:r>
              <a:rPr lang="en-US" sz="1400" baseline="30000" dirty="0" smtClean="0"/>
              <a:t>o </a:t>
            </a:r>
            <a:r>
              <a:rPr lang="en-US" sz="1400" dirty="0" smtClean="0">
                <a:solidFill>
                  <a:srgbClr val="FF0000"/>
                </a:solidFill>
              </a:rPr>
              <a:t>(5</a:t>
            </a:r>
            <a:r>
              <a:rPr lang="en-US" sz="1400" baseline="30000" dirty="0" smtClean="0">
                <a:solidFill>
                  <a:srgbClr val="FF0000"/>
                </a:solidFill>
              </a:rPr>
              <a:t>o </a:t>
            </a:r>
            <a:r>
              <a:rPr lang="en-US" sz="1400" dirty="0" smtClean="0">
                <a:solidFill>
                  <a:srgbClr val="FF0000"/>
                </a:solidFill>
              </a:rPr>
              <a:t>)</a:t>
            </a:r>
          </a:p>
          <a:p>
            <a:r>
              <a:rPr lang="en-US" sz="1400" dirty="0" smtClean="0"/>
              <a:t>Synchronous angle: 158.67</a:t>
            </a:r>
            <a:r>
              <a:rPr lang="en-US" sz="1400" baseline="30000" dirty="0" smtClean="0"/>
              <a:t>o </a:t>
            </a:r>
            <a:endParaRPr lang="en-US" sz="1400" dirty="0" smtClean="0"/>
          </a:p>
          <a:p>
            <a:r>
              <a:rPr lang="en-US" sz="1400" dirty="0" smtClean="0"/>
              <a:t>Beam stored energy: </a:t>
            </a:r>
            <a:r>
              <a:rPr lang="en-US" sz="1400" dirty="0" smtClean="0">
                <a:solidFill>
                  <a:srgbClr val="00B050"/>
                </a:solidFill>
              </a:rPr>
              <a:t>2.4</a:t>
            </a:r>
            <a:r>
              <a:rPr lang="en-US" sz="1400" dirty="0" smtClean="0">
                <a:solidFill>
                  <a:srgbClr val="FF0000"/>
                </a:solidFill>
              </a:rPr>
              <a:t>(30) </a:t>
            </a:r>
            <a:r>
              <a:rPr lang="en-US" sz="1400" dirty="0" smtClean="0">
                <a:solidFill>
                  <a:srgbClr val="00B050"/>
                </a:solidFill>
              </a:rPr>
              <a:t>J/m </a:t>
            </a:r>
            <a:r>
              <a:rPr lang="en-US" sz="1400" dirty="0" smtClean="0">
                <a:solidFill>
                  <a:srgbClr val="FF0000"/>
                </a:solidFill>
              </a:rPr>
              <a:t>or </a:t>
            </a:r>
          </a:p>
          <a:p>
            <a:r>
              <a:rPr lang="en-US" sz="1400" dirty="0" smtClean="0">
                <a:solidFill>
                  <a:srgbClr val="FF0000"/>
                </a:solidFill>
              </a:rPr>
              <a:t>3.40kJ (42.5kJ)</a:t>
            </a:r>
          </a:p>
          <a:p>
            <a:r>
              <a:rPr lang="en-US" sz="1400" dirty="0" smtClean="0"/>
              <a:t>Aborting gap: </a:t>
            </a:r>
            <a:r>
              <a:rPr lang="en-US" sz="1400" dirty="0" smtClean="0">
                <a:solidFill>
                  <a:srgbClr val="FF0000"/>
                </a:solidFill>
              </a:rPr>
              <a:t>?</a:t>
            </a:r>
          </a:p>
          <a:p>
            <a:endParaRPr lang="en-US" sz="1400" dirty="0" smtClean="0"/>
          </a:p>
          <a:p>
            <a:endParaRPr lang="en-US" sz="1400" baseline="30000" dirty="0" smtClean="0"/>
          </a:p>
          <a:p>
            <a:endParaRPr lang="en-US" sz="1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111" y="914400"/>
            <a:ext cx="2926080" cy="236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143879" y="3390384"/>
            <a:ext cx="2838191" cy="3898503"/>
          </a:xfrm>
          <a:prstGeom prst="rect">
            <a:avLst/>
          </a:prstGeom>
          <a:noFill/>
        </p:spPr>
        <p:txBody>
          <a:bodyPr wrap="square" rtlCol="0">
            <a:spAutoFit/>
          </a:bodyPr>
          <a:lstStyle/>
          <a:p>
            <a:r>
              <a:rPr lang="en-US" sz="1400" dirty="0" smtClean="0"/>
              <a:t>Energy: </a:t>
            </a:r>
            <a:r>
              <a:rPr lang="en-US" sz="1400" dirty="0" smtClean="0">
                <a:solidFill>
                  <a:srgbClr val="FF0000"/>
                </a:solidFill>
              </a:rPr>
              <a:t>5 </a:t>
            </a:r>
            <a:r>
              <a:rPr lang="en-US" sz="1400" dirty="0" err="1" smtClean="0">
                <a:solidFill>
                  <a:srgbClr val="FF0000"/>
                </a:solidFill>
              </a:rPr>
              <a:t>GeV</a:t>
            </a:r>
            <a:endParaRPr lang="en-US" sz="1400" dirty="0" smtClean="0">
              <a:solidFill>
                <a:srgbClr val="FF0000"/>
              </a:solidFill>
            </a:endParaRPr>
          </a:p>
          <a:p>
            <a:pPr algn="just"/>
            <a:r>
              <a:rPr lang="en-US" sz="1400" dirty="0" smtClean="0"/>
              <a:t>Beam current: </a:t>
            </a:r>
            <a:r>
              <a:rPr lang="en-US" sz="1400" dirty="0" smtClean="0">
                <a:solidFill>
                  <a:srgbClr val="FF0000"/>
                </a:solidFill>
              </a:rPr>
              <a:t>3 A</a:t>
            </a:r>
          </a:p>
          <a:p>
            <a:r>
              <a:rPr lang="en-US" sz="1400" dirty="0" smtClean="0"/>
              <a:t>Cavity number: 8</a:t>
            </a:r>
          </a:p>
          <a:p>
            <a:r>
              <a:rPr lang="en-US" sz="1400" dirty="0" smtClean="0"/>
              <a:t>Cavity detune: </a:t>
            </a:r>
            <a:r>
              <a:rPr lang="en-US" sz="1400" dirty="0" smtClean="0">
                <a:solidFill>
                  <a:srgbClr val="FF0000"/>
                </a:solidFill>
              </a:rPr>
              <a:t>-6.83 kHz</a:t>
            </a:r>
          </a:p>
          <a:p>
            <a:r>
              <a:rPr lang="en-US" sz="1400" dirty="0" smtClean="0"/>
              <a:t>Detune angle: -42.4</a:t>
            </a:r>
            <a:r>
              <a:rPr lang="en-US" sz="1400" baseline="30000" dirty="0" smtClean="0"/>
              <a:t>o</a:t>
            </a:r>
          </a:p>
          <a:p>
            <a:r>
              <a:rPr lang="en-US" sz="1400" dirty="0" smtClean="0"/>
              <a:t>Cavity </a:t>
            </a:r>
            <a:r>
              <a:rPr lang="en-US" sz="1400" dirty="0" err="1" smtClean="0"/>
              <a:t>Qext</a:t>
            </a:r>
            <a:r>
              <a:rPr lang="en-US" sz="1400" dirty="0" smtClean="0"/>
              <a:t>: </a:t>
            </a:r>
            <a:r>
              <a:rPr lang="en-US" sz="1400" dirty="0" smtClean="0">
                <a:solidFill>
                  <a:srgbClr val="FF0000"/>
                </a:solidFill>
              </a:rPr>
              <a:t>5e4 (Need feedback system Gain=100?)</a:t>
            </a:r>
          </a:p>
          <a:p>
            <a:r>
              <a:rPr lang="en-US" sz="1400" dirty="0" err="1" smtClean="0"/>
              <a:t>Vgap</a:t>
            </a:r>
            <a:r>
              <a:rPr lang="en-US" sz="1400" dirty="0" smtClean="0"/>
              <a:t>: 0.2875 MV</a:t>
            </a:r>
          </a:p>
          <a:p>
            <a:r>
              <a:rPr lang="en-US" sz="1400" dirty="0"/>
              <a:t>Beam/cavity current load Y: </a:t>
            </a:r>
            <a:r>
              <a:rPr lang="en-US" sz="1400" dirty="0" smtClean="0"/>
              <a:t>1.10</a:t>
            </a:r>
          </a:p>
          <a:p>
            <a:r>
              <a:rPr lang="en-US" sz="1400" dirty="0" smtClean="0"/>
              <a:t>Load angle: 10</a:t>
            </a:r>
            <a:r>
              <a:rPr lang="en-US" sz="1400" baseline="30000" dirty="0" smtClean="0"/>
              <a:t>o</a:t>
            </a:r>
          </a:p>
          <a:p>
            <a:r>
              <a:rPr lang="en-US" sz="1400" dirty="0" smtClean="0"/>
              <a:t>Synchronous angle: 178.19</a:t>
            </a:r>
            <a:r>
              <a:rPr lang="en-US" sz="1400" baseline="30000" dirty="0" smtClean="0"/>
              <a:t>o</a:t>
            </a:r>
          </a:p>
          <a:p>
            <a:r>
              <a:rPr lang="en-US" sz="1400" dirty="0"/>
              <a:t>Beam stored </a:t>
            </a:r>
            <a:r>
              <a:rPr lang="en-US" sz="1400" dirty="0" smtClean="0"/>
              <a:t>energy: </a:t>
            </a:r>
            <a:r>
              <a:rPr lang="en-US" sz="1400" dirty="0" smtClean="0">
                <a:solidFill>
                  <a:srgbClr val="FF0000"/>
                </a:solidFill>
              </a:rPr>
              <a:t>50.0 J/m or 70.8kJ</a:t>
            </a:r>
          </a:p>
          <a:p>
            <a:r>
              <a:rPr lang="en-US" sz="1400" dirty="0" smtClean="0"/>
              <a:t>Aborting gap: </a:t>
            </a:r>
            <a:r>
              <a:rPr lang="en-US" sz="1400" dirty="0" smtClean="0">
                <a:solidFill>
                  <a:srgbClr val="FF0000"/>
                </a:solidFill>
              </a:rPr>
              <a:t>Yes</a:t>
            </a:r>
          </a:p>
          <a:p>
            <a:endParaRPr lang="en-US" sz="1400" dirty="0">
              <a:solidFill>
                <a:srgbClr val="FF0000"/>
              </a:solidFill>
            </a:endParaRPr>
          </a:p>
          <a:p>
            <a:endParaRPr lang="en-US" sz="1400" dirty="0" smtClean="0"/>
          </a:p>
          <a:p>
            <a:endParaRPr lang="en-US" sz="1400" baseline="30000" dirty="0" smtClean="0"/>
          </a:p>
          <a:p>
            <a:endParaRPr lang="en-US" sz="1400"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990600"/>
            <a:ext cx="2926080" cy="228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019800" y="3390384"/>
            <a:ext cx="3016724" cy="2677656"/>
          </a:xfrm>
          <a:prstGeom prst="rect">
            <a:avLst/>
          </a:prstGeom>
          <a:noFill/>
        </p:spPr>
        <p:txBody>
          <a:bodyPr wrap="square" rtlCol="0">
            <a:spAutoFit/>
          </a:bodyPr>
          <a:lstStyle/>
          <a:p>
            <a:r>
              <a:rPr lang="en-US" sz="1400" dirty="0" smtClean="0"/>
              <a:t>Energy: </a:t>
            </a:r>
            <a:r>
              <a:rPr lang="en-US" sz="1400" dirty="0" smtClean="0">
                <a:solidFill>
                  <a:srgbClr val="FF0000"/>
                </a:solidFill>
              </a:rPr>
              <a:t>12 </a:t>
            </a:r>
            <a:r>
              <a:rPr lang="en-US" sz="1400" dirty="0" err="1" smtClean="0">
                <a:solidFill>
                  <a:srgbClr val="FF0000"/>
                </a:solidFill>
              </a:rPr>
              <a:t>GeV</a:t>
            </a:r>
            <a:endParaRPr lang="en-US" sz="1400" dirty="0" smtClean="0">
              <a:solidFill>
                <a:srgbClr val="FF0000"/>
              </a:solidFill>
            </a:endParaRPr>
          </a:p>
          <a:p>
            <a:pPr algn="just"/>
            <a:r>
              <a:rPr lang="en-US" sz="1400" dirty="0" smtClean="0"/>
              <a:t>Beam current: </a:t>
            </a:r>
            <a:r>
              <a:rPr lang="en-US" sz="1400" dirty="0" smtClean="0">
                <a:solidFill>
                  <a:srgbClr val="FF0000"/>
                </a:solidFill>
              </a:rPr>
              <a:t>0.11A</a:t>
            </a:r>
          </a:p>
          <a:p>
            <a:r>
              <a:rPr lang="en-US" sz="1400" dirty="0" smtClean="0"/>
              <a:t>Cavity number: 20</a:t>
            </a:r>
          </a:p>
          <a:p>
            <a:r>
              <a:rPr lang="en-US" sz="1400" dirty="0" smtClean="0"/>
              <a:t>Cavity detune: </a:t>
            </a:r>
            <a:r>
              <a:rPr lang="en-US" sz="1400" dirty="0" smtClean="0">
                <a:solidFill>
                  <a:srgbClr val="FF0000"/>
                </a:solidFill>
              </a:rPr>
              <a:t>-</a:t>
            </a:r>
            <a:r>
              <a:rPr lang="en-US" sz="1400" dirty="0" smtClean="0"/>
              <a:t>1.85 kHz</a:t>
            </a:r>
          </a:p>
          <a:p>
            <a:r>
              <a:rPr lang="en-US" sz="1400" dirty="0" smtClean="0"/>
              <a:t>Detune angle: -31.29</a:t>
            </a:r>
            <a:r>
              <a:rPr lang="en-US" sz="1400" baseline="30000" dirty="0" smtClean="0"/>
              <a:t>o</a:t>
            </a:r>
          </a:p>
          <a:p>
            <a:r>
              <a:rPr lang="en-US" sz="1400" dirty="0" smtClean="0"/>
              <a:t>Cavity </a:t>
            </a:r>
            <a:r>
              <a:rPr lang="en-US" sz="1400" dirty="0" err="1" smtClean="0"/>
              <a:t>Qext</a:t>
            </a:r>
            <a:r>
              <a:rPr lang="en-US" sz="1400" dirty="0" smtClean="0"/>
              <a:t>: 1.2e5</a:t>
            </a:r>
          </a:p>
          <a:p>
            <a:r>
              <a:rPr lang="en-US" sz="1400" dirty="0" err="1" smtClean="0"/>
              <a:t>Vgap</a:t>
            </a:r>
            <a:r>
              <a:rPr lang="en-US" sz="1400" dirty="0" smtClean="0"/>
              <a:t>: 2.502 MV</a:t>
            </a:r>
          </a:p>
          <a:p>
            <a:r>
              <a:rPr lang="en-US" sz="1400" dirty="0"/>
              <a:t>Beam/cavity current load Y: </a:t>
            </a:r>
            <a:r>
              <a:rPr lang="en-US" sz="1400" dirty="0" smtClean="0"/>
              <a:t>1.14</a:t>
            </a:r>
          </a:p>
          <a:p>
            <a:r>
              <a:rPr lang="en-US" sz="1400" dirty="0" smtClean="0"/>
              <a:t>Load angle: 20</a:t>
            </a:r>
            <a:r>
              <a:rPr lang="en-US" sz="1400" baseline="30000" dirty="0" smtClean="0"/>
              <a:t>o</a:t>
            </a:r>
          </a:p>
          <a:p>
            <a:r>
              <a:rPr lang="en-US" sz="1400" dirty="0" smtClean="0"/>
              <a:t>Synchronous angle: 163.53</a:t>
            </a:r>
            <a:r>
              <a:rPr lang="en-US" sz="1400" baseline="30000" dirty="0" smtClean="0"/>
              <a:t>o</a:t>
            </a:r>
          </a:p>
          <a:p>
            <a:r>
              <a:rPr lang="en-US" sz="1400" dirty="0"/>
              <a:t>Beam stored </a:t>
            </a:r>
            <a:r>
              <a:rPr lang="en-US" sz="1400" dirty="0" smtClean="0"/>
              <a:t>energy: </a:t>
            </a:r>
            <a:r>
              <a:rPr lang="en-US" sz="1400" dirty="0" smtClean="0">
                <a:solidFill>
                  <a:srgbClr val="00B050"/>
                </a:solidFill>
              </a:rPr>
              <a:t>4.4 J/m </a:t>
            </a:r>
            <a:r>
              <a:rPr lang="en-US" sz="1400" dirty="0" smtClean="0">
                <a:solidFill>
                  <a:srgbClr val="FF0000"/>
                </a:solidFill>
              </a:rPr>
              <a:t>or 6.23kJ</a:t>
            </a:r>
          </a:p>
          <a:p>
            <a:r>
              <a:rPr lang="en-US" sz="1400" dirty="0" smtClean="0"/>
              <a:t>Aborting gap: </a:t>
            </a:r>
            <a:r>
              <a:rPr lang="en-US" sz="1400" dirty="0" smtClean="0">
                <a:solidFill>
                  <a:srgbClr val="FF0000"/>
                </a:solidFill>
              </a:rPr>
              <a:t>?</a:t>
            </a:r>
          </a:p>
        </p:txBody>
      </p:sp>
      <p:sp>
        <p:nvSpPr>
          <p:cNvPr id="6" name="TextBox 5"/>
          <p:cNvSpPr txBox="1"/>
          <p:nvPr/>
        </p:nvSpPr>
        <p:spPr>
          <a:xfrm>
            <a:off x="1371600" y="6425859"/>
            <a:ext cx="7380931" cy="369332"/>
          </a:xfrm>
          <a:prstGeom prst="rect">
            <a:avLst/>
          </a:prstGeom>
          <a:noFill/>
        </p:spPr>
        <p:txBody>
          <a:bodyPr wrap="none" rtlCol="0">
            <a:spAutoFit/>
          </a:bodyPr>
          <a:lstStyle/>
          <a:p>
            <a:r>
              <a:rPr lang="en-US" dirty="0" smtClean="0"/>
              <a:t>SPEAR3 at SLAC has </a:t>
            </a:r>
            <a:r>
              <a:rPr lang="en-US" dirty="0" smtClean="0">
                <a:solidFill>
                  <a:srgbClr val="FF0000"/>
                </a:solidFill>
              </a:rPr>
              <a:t>no</a:t>
            </a:r>
            <a:r>
              <a:rPr lang="en-US" dirty="0" smtClean="0"/>
              <a:t> aborting gap at </a:t>
            </a:r>
            <a:r>
              <a:rPr lang="en-US" dirty="0" smtClean="0">
                <a:solidFill>
                  <a:srgbClr val="00B050"/>
                </a:solidFill>
              </a:rPr>
              <a:t>5 J/m or 1.17kJ </a:t>
            </a:r>
            <a:r>
              <a:rPr lang="en-US" dirty="0" smtClean="0"/>
              <a:t>of stored beam energy</a:t>
            </a:r>
            <a:endParaRPr lang="en-US" dirty="0"/>
          </a:p>
        </p:txBody>
      </p:sp>
    </p:spTree>
    <p:extLst>
      <p:ext uri="{BB962C8B-B14F-4D97-AF65-F5344CB8AC3E}">
        <p14:creationId xmlns:p14="http://schemas.microsoft.com/office/powerpoint/2010/main" val="100720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400" dirty="0" smtClean="0"/>
              <a:t>Concept of Beam Injection at both fixed CEBAF and E-Ring Frequencies</a:t>
            </a:r>
            <a:endParaRPr lang="en-US" sz="2400" dirty="0"/>
          </a:p>
        </p:txBody>
      </p:sp>
      <p:sp>
        <p:nvSpPr>
          <p:cNvPr id="3" name="Content Placeholder 2"/>
          <p:cNvSpPr>
            <a:spLocks noGrp="1"/>
          </p:cNvSpPr>
          <p:nvPr>
            <p:ph idx="1"/>
          </p:nvPr>
        </p:nvSpPr>
        <p:spPr>
          <a:xfrm>
            <a:off x="457200" y="914401"/>
            <a:ext cx="8229600" cy="2971800"/>
          </a:xfrm>
        </p:spPr>
        <p:txBody>
          <a:bodyPr>
            <a:normAutofit/>
          </a:bodyPr>
          <a:lstStyle/>
          <a:p>
            <a:r>
              <a:rPr lang="en-US" sz="1400" dirty="0" smtClean="0"/>
              <a:t>CEBAF runs at 3-12GeV, fixed frequency of 748.5MHz with CW (full charge at </a:t>
            </a:r>
            <a:r>
              <a:rPr lang="en-US" sz="1400" dirty="0" smtClean="0">
                <a:solidFill>
                  <a:srgbClr val="FF0000"/>
                </a:solidFill>
              </a:rPr>
              <a:t>2.4pC</a:t>
            </a:r>
            <a:r>
              <a:rPr lang="en-US" sz="1400" dirty="0" smtClean="0"/>
              <a:t>?) injector capability</a:t>
            </a:r>
          </a:p>
          <a:p>
            <a:r>
              <a:rPr lang="en-US" sz="1400" dirty="0" smtClean="0"/>
              <a:t>E-ring RF (SRF) cavities are detuned at fixed frequency of 748.5MHz-112kHz for one IP (or 748.5MHz-2*112kHz for two IPs) for a maximum (20cm) collision path length difference and at certain e-ion energy collision levels</a:t>
            </a:r>
          </a:p>
          <a:p>
            <a:r>
              <a:rPr lang="en-US" sz="1400" dirty="0" smtClean="0"/>
              <a:t>Cavity detuning direction (less) is the same as the cavity detuning requirement for the beam loading compensation and will be in additional detuning amount</a:t>
            </a:r>
          </a:p>
          <a:p>
            <a:r>
              <a:rPr lang="en-US" sz="1400" dirty="0" smtClean="0"/>
              <a:t>Cavity detuning for the beam loading could be as high as -683kHz for the 5GeV, 3A case, so a large cavity detuning for the SRF cavities is needed anyhow</a:t>
            </a:r>
          </a:p>
          <a:p>
            <a:r>
              <a:rPr lang="en-US" sz="1400" dirty="0" smtClean="0"/>
              <a:t>The cavity detuning (lower frequency) and path length change (increase) for the synchronization to the ion ring beam collision are benefit  from this feature, but in additional to the beam loading detuning.</a:t>
            </a:r>
          </a:p>
          <a:p>
            <a:r>
              <a:rPr lang="en-US" sz="1400" dirty="0" smtClean="0">
                <a:solidFill>
                  <a:srgbClr val="FF0000"/>
                </a:solidFill>
              </a:rPr>
              <a:t>Using e-ring’s RF phase-momentum acceptance range to capture the injection bunch trains from the CEBAF which has the phase slippage to the beam synchronous phase</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ardrop 13"/>
          <p:cNvSpPr/>
          <p:nvPr/>
        </p:nvSpPr>
        <p:spPr>
          <a:xfrm>
            <a:off x="4648200" y="5105400"/>
            <a:ext cx="304800" cy="3048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833890" y="3821838"/>
            <a:ext cx="683581" cy="1294660"/>
          </a:xfrm>
          <a:custGeom>
            <a:avLst/>
            <a:gdLst>
              <a:gd name="connsiteX0" fmla="*/ 0 w 848012"/>
              <a:gd name="connsiteY0" fmla="*/ 14300 h 1106253"/>
              <a:gd name="connsiteX1" fmla="*/ 559294 w 848012"/>
              <a:gd name="connsiteY1" fmla="*/ 49810 h 1106253"/>
              <a:gd name="connsiteX2" fmla="*/ 834501 w 848012"/>
              <a:gd name="connsiteY2" fmla="*/ 422673 h 1106253"/>
              <a:gd name="connsiteX3" fmla="*/ 150921 w 848012"/>
              <a:gd name="connsiteY3" fmla="*/ 1106253 h 1106253"/>
            </a:gdLst>
            <a:ahLst/>
            <a:cxnLst>
              <a:cxn ang="0">
                <a:pos x="connsiteX0" y="connsiteY0"/>
              </a:cxn>
              <a:cxn ang="0">
                <a:pos x="connsiteX1" y="connsiteY1"/>
              </a:cxn>
              <a:cxn ang="0">
                <a:pos x="connsiteX2" y="connsiteY2"/>
              </a:cxn>
              <a:cxn ang="0">
                <a:pos x="connsiteX3" y="connsiteY3"/>
              </a:cxn>
            </a:cxnLst>
            <a:rect l="l" t="t" r="r" b="b"/>
            <a:pathLst>
              <a:path w="848012" h="1106253">
                <a:moveTo>
                  <a:pt x="0" y="14300"/>
                </a:moveTo>
                <a:cubicBezTo>
                  <a:pt x="210105" y="-1976"/>
                  <a:pt x="420211" y="-18252"/>
                  <a:pt x="559294" y="49810"/>
                </a:cubicBezTo>
                <a:cubicBezTo>
                  <a:pt x="698377" y="117872"/>
                  <a:pt x="902563" y="246599"/>
                  <a:pt x="834501" y="422673"/>
                </a:cubicBezTo>
                <a:cubicBezTo>
                  <a:pt x="766439" y="598747"/>
                  <a:pt x="201228" y="996762"/>
                  <a:pt x="150921" y="110625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Arc 19"/>
          <p:cNvSpPr/>
          <p:nvPr/>
        </p:nvSpPr>
        <p:spPr>
          <a:xfrm rot="1380000">
            <a:off x="5096271" y="5495151"/>
            <a:ext cx="3810000" cy="533400"/>
          </a:xfrm>
          <a:prstGeom prst="arc">
            <a:avLst>
              <a:gd name="adj1" fmla="val 10826036"/>
              <a:gd name="adj2" fmla="val 21379933"/>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6200000">
            <a:off x="4152900" y="5562600"/>
            <a:ext cx="1295400" cy="685800"/>
          </a:xfrm>
          <a:prstGeom prst="arc">
            <a:avLst>
              <a:gd name="adj1" fmla="val 11103145"/>
              <a:gd name="adj2" fmla="val 20867571"/>
            </a:avLst>
          </a:prstGeom>
          <a:noFill/>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5036891"/>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029200"/>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6758" y="4994183"/>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423" y="4981575"/>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755" y="4954573"/>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rot="-3240000">
            <a:off x="5337605" y="4469168"/>
            <a:ext cx="179866"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6482" y="4600578"/>
            <a:ext cx="1397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650" y="4772010"/>
            <a:ext cx="1397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8833" y="4945609"/>
            <a:ext cx="1397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517471" y="4322527"/>
            <a:ext cx="3379964" cy="369332"/>
          </a:xfrm>
          <a:prstGeom prst="rect">
            <a:avLst/>
          </a:prstGeom>
          <a:noFill/>
        </p:spPr>
        <p:txBody>
          <a:bodyPr wrap="none" rtlCol="0">
            <a:spAutoFit/>
          </a:bodyPr>
          <a:lstStyle/>
          <a:p>
            <a:r>
              <a:rPr lang="en-US" dirty="0" smtClean="0">
                <a:solidFill>
                  <a:srgbClr val="FF0000"/>
                </a:solidFill>
              </a:rPr>
              <a:t>Injection bunch trains from CEBAF</a:t>
            </a:r>
            <a:endParaRPr lang="en-US" dirty="0">
              <a:solidFill>
                <a:srgbClr val="FF0000"/>
              </a:solidFill>
            </a:endParaRPr>
          </a:p>
        </p:txBody>
      </p:sp>
      <p:sp>
        <p:nvSpPr>
          <p:cNvPr id="28" name="TextBox 27"/>
          <p:cNvSpPr txBox="1"/>
          <p:nvPr/>
        </p:nvSpPr>
        <p:spPr>
          <a:xfrm>
            <a:off x="5213350" y="5242500"/>
            <a:ext cx="2035494" cy="369332"/>
          </a:xfrm>
          <a:prstGeom prst="rect">
            <a:avLst/>
          </a:prstGeom>
          <a:noFill/>
        </p:spPr>
        <p:txBody>
          <a:bodyPr wrap="none" rtlCol="0">
            <a:spAutoFit/>
          </a:bodyPr>
          <a:lstStyle/>
          <a:p>
            <a:r>
              <a:rPr lang="en-US" dirty="0" smtClean="0">
                <a:solidFill>
                  <a:srgbClr val="00B050"/>
                </a:solidFill>
              </a:rPr>
              <a:t>RF buckets of e-ring</a:t>
            </a:r>
            <a:endParaRPr lang="en-US" dirty="0">
              <a:solidFill>
                <a:srgbClr val="00B050"/>
              </a:solidFill>
            </a:endParaRPr>
          </a:p>
        </p:txBody>
      </p:sp>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60000">
            <a:off x="4730750" y="5132772"/>
            <a:ext cx="1397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0000">
            <a:off x="5440680" y="4144564"/>
            <a:ext cx="1397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5411262" y="6019800"/>
                <a:ext cx="1441677" cy="580736"/>
              </a:xfrm>
              <a:prstGeom prst="rect">
                <a:avLst/>
              </a:prstGeom>
              <a:noFill/>
            </p:spPr>
            <p:txBody>
              <a:bodyPr wrap="none" rtlCol="0">
                <a:spAutoFit/>
              </a:bodyPr>
              <a:lstStyle/>
              <a:p>
                <a:r>
                  <a:rPr lang="en-US" dirty="0" smtClean="0">
                    <a:solidFill>
                      <a:srgbClr val="00B050"/>
                    </a:solidFill>
                  </a:rPr>
                  <a:t>FFe</a:t>
                </a:r>
                <a14:m>
                  <m:oMath xmlns:m="http://schemas.openxmlformats.org/officeDocument/2006/math">
                    <m:r>
                      <a:rPr lang="en-US" i="1" smtClean="0">
                        <a:solidFill>
                          <a:srgbClr val="00B050"/>
                        </a:solidFill>
                        <a:latin typeface="Cambria Math"/>
                        <a:ea typeface="Cambria Math"/>
                      </a:rPr>
                      <m:t>=</m:t>
                    </m:r>
                    <m:f>
                      <m:fPr>
                        <m:ctrlPr>
                          <a:rPr lang="en-US" i="1" smtClean="0">
                            <a:solidFill>
                              <a:srgbClr val="00B050"/>
                            </a:solidFill>
                            <a:latin typeface="Cambria Math"/>
                            <a:ea typeface="Cambria Math"/>
                          </a:rPr>
                        </m:ctrlPr>
                      </m:fPr>
                      <m:num>
                        <m:r>
                          <a:rPr lang="en-US" i="1" smtClean="0">
                            <a:solidFill>
                              <a:srgbClr val="00B050"/>
                            </a:solidFill>
                            <a:latin typeface="Cambria Math"/>
                            <a:ea typeface="Cambria Math"/>
                          </a:rPr>
                          <m:t>∆∅</m:t>
                        </m:r>
                        <m:r>
                          <a:rPr lang="en-US" b="0" i="1" smtClean="0">
                            <a:solidFill>
                              <a:srgbClr val="00B050"/>
                            </a:solidFill>
                            <a:latin typeface="Cambria Math"/>
                            <a:ea typeface="Cambria Math"/>
                          </a:rPr>
                          <m:t>∗</m:t>
                        </m:r>
                        <m:sSub>
                          <m:sSubPr>
                            <m:ctrlPr>
                              <a:rPr lang="en-US" b="0" i="1" smtClean="0">
                                <a:solidFill>
                                  <a:srgbClr val="00B050"/>
                                </a:solidFill>
                                <a:latin typeface="Cambria Math"/>
                                <a:ea typeface="Cambria Math"/>
                              </a:rPr>
                            </m:ctrlPr>
                          </m:sSubPr>
                          <m:e>
                            <m:r>
                              <a:rPr lang="en-US" b="0" i="1" smtClean="0">
                                <a:solidFill>
                                  <a:srgbClr val="00B050"/>
                                </a:solidFill>
                                <a:latin typeface="Cambria Math"/>
                                <a:ea typeface="Cambria Math"/>
                              </a:rPr>
                              <m:t>𝑓</m:t>
                            </m:r>
                          </m:e>
                          <m:sub>
                            <m:r>
                              <a:rPr lang="en-US" b="0" i="1" smtClean="0">
                                <a:solidFill>
                                  <a:srgbClr val="00B050"/>
                                </a:solidFill>
                                <a:latin typeface="Cambria Math"/>
                                <a:ea typeface="Cambria Math"/>
                              </a:rPr>
                              <m:t>𝑟𝑓</m:t>
                            </m:r>
                          </m:sub>
                        </m:sSub>
                      </m:num>
                      <m:den>
                        <m:r>
                          <a:rPr lang="en-US" b="0" i="1" smtClean="0">
                            <a:solidFill>
                              <a:srgbClr val="00B050"/>
                            </a:solidFill>
                            <a:latin typeface="Cambria Math"/>
                            <a:ea typeface="Cambria Math"/>
                          </a:rPr>
                          <m:t>2</m:t>
                        </m:r>
                        <m:r>
                          <a:rPr lang="en-US" b="0" i="1" smtClean="0">
                            <a:solidFill>
                              <a:srgbClr val="00B050"/>
                            </a:solidFill>
                            <a:latin typeface="Cambria Math"/>
                            <a:ea typeface="Cambria Math"/>
                          </a:rPr>
                          <m:t>𝜋</m:t>
                        </m:r>
                        <m:sSub>
                          <m:sSubPr>
                            <m:ctrlPr>
                              <a:rPr lang="en-US" b="0" i="1" smtClean="0">
                                <a:solidFill>
                                  <a:srgbClr val="00B050"/>
                                </a:solidFill>
                                <a:latin typeface="Cambria Math"/>
                                <a:ea typeface="Cambria Math"/>
                              </a:rPr>
                            </m:ctrlPr>
                          </m:sSubPr>
                          <m:e>
                            <m:r>
                              <a:rPr lang="en-US" i="1">
                                <a:solidFill>
                                  <a:srgbClr val="00B050"/>
                                </a:solidFill>
                                <a:latin typeface="Cambria Math"/>
                                <a:ea typeface="Cambria Math"/>
                              </a:rPr>
                              <m:t>∆</m:t>
                            </m:r>
                            <m:r>
                              <a:rPr lang="en-US" i="1">
                                <a:solidFill>
                                  <a:srgbClr val="00B050"/>
                                </a:solidFill>
                                <a:latin typeface="Cambria Math"/>
                                <a:ea typeface="Cambria Math"/>
                              </a:rPr>
                              <m:t>𝑓</m:t>
                            </m:r>
                          </m:e>
                          <m:sub>
                            <m:r>
                              <a:rPr lang="en-US" b="0" i="1" smtClean="0">
                                <a:solidFill>
                                  <a:srgbClr val="00B050"/>
                                </a:solidFill>
                                <a:latin typeface="Cambria Math"/>
                                <a:ea typeface="Cambria Math"/>
                              </a:rPr>
                              <m:t>𝑟𝑓</m:t>
                            </m:r>
                          </m:sub>
                        </m:sSub>
                        <m:r>
                          <a:rPr lang="en-US" b="0" i="1" smtClean="0">
                            <a:solidFill>
                              <a:srgbClr val="00B050"/>
                            </a:solidFill>
                            <a:latin typeface="Cambria Math"/>
                            <a:ea typeface="Cambria Math"/>
                          </a:rPr>
                          <m:t>h</m:t>
                        </m:r>
                      </m:den>
                    </m:f>
                  </m:oMath>
                </a14:m>
                <a:endParaRPr lang="en-US" dirty="0">
                  <a:solidFill>
                    <a:srgbClr val="00B05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11262" y="6019800"/>
                <a:ext cx="1441677" cy="580736"/>
              </a:xfrm>
              <a:prstGeom prst="rect">
                <a:avLst/>
              </a:prstGeom>
              <a:blipFill rotWithShape="1">
                <a:blip r:embed="rId7"/>
                <a:stretch>
                  <a:fillRect l="-3814"/>
                </a:stretch>
              </a:blipFill>
            </p:spPr>
            <p:txBody>
              <a:bodyPr/>
              <a:lstStyle/>
              <a:p>
                <a:r>
                  <a:rPr lang="en-US">
                    <a:noFill/>
                  </a:rPr>
                  <a:t> </a:t>
                </a:r>
              </a:p>
            </p:txBody>
          </p:sp>
        </mc:Fallback>
      </mc:AlternateContent>
      <p:sp>
        <p:nvSpPr>
          <p:cNvPr id="30" name="TextBox 29"/>
          <p:cNvSpPr txBox="1"/>
          <p:nvPr/>
        </p:nvSpPr>
        <p:spPr>
          <a:xfrm>
            <a:off x="5287812" y="5638800"/>
            <a:ext cx="3095399" cy="369332"/>
          </a:xfrm>
          <a:prstGeom prst="rect">
            <a:avLst/>
          </a:prstGeom>
          <a:noFill/>
        </p:spPr>
        <p:txBody>
          <a:bodyPr wrap="none" rtlCol="0">
            <a:spAutoFit/>
          </a:bodyPr>
          <a:lstStyle/>
          <a:p>
            <a:r>
              <a:rPr lang="en-US" dirty="0" smtClean="0">
                <a:solidFill>
                  <a:srgbClr val="00B050"/>
                </a:solidFill>
              </a:rPr>
              <a:t>MEIC e-ring beam filling factor:</a:t>
            </a:r>
            <a:endParaRPr lang="en-US" dirty="0">
              <a:solidFill>
                <a:srgbClr val="00B050"/>
              </a:solidFill>
            </a:endParaRPr>
          </a:p>
        </p:txBody>
      </p:sp>
      <p:sp>
        <p:nvSpPr>
          <p:cNvPr id="2048" name="TextBox 2047"/>
          <p:cNvSpPr txBox="1"/>
          <p:nvPr/>
        </p:nvSpPr>
        <p:spPr>
          <a:xfrm>
            <a:off x="7258840" y="5988278"/>
            <a:ext cx="1808959" cy="738664"/>
          </a:xfrm>
          <a:prstGeom prst="rect">
            <a:avLst/>
          </a:prstGeom>
          <a:noFill/>
        </p:spPr>
        <p:txBody>
          <a:bodyPr wrap="square" rtlCol="0">
            <a:spAutoFit/>
          </a:bodyPr>
          <a:lstStyle/>
          <a:p>
            <a:r>
              <a:rPr lang="en-US" sz="1400" dirty="0" smtClean="0">
                <a:solidFill>
                  <a:srgbClr val="00B050"/>
                </a:solidFill>
              </a:rPr>
              <a:t>RF bucket acceptance  (slippage) range in radian</a:t>
            </a:r>
            <a:endParaRPr lang="en-US" sz="1400" dirty="0">
              <a:solidFill>
                <a:srgbClr val="00B050"/>
              </a:solidFill>
            </a:endParaRPr>
          </a:p>
        </p:txBody>
      </p:sp>
      <p:cxnSp>
        <p:nvCxnSpPr>
          <p:cNvPr id="2061" name="Straight Arrow Connector 2060"/>
          <p:cNvCxnSpPr/>
          <p:nvPr/>
        </p:nvCxnSpPr>
        <p:spPr>
          <a:xfrm flipH="1" flipV="1">
            <a:off x="6305559" y="6172200"/>
            <a:ext cx="1085841" cy="762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62" name="TextBox 2061"/>
          <p:cNvSpPr txBox="1"/>
          <p:nvPr/>
        </p:nvSpPr>
        <p:spPr>
          <a:xfrm>
            <a:off x="4190231" y="6285756"/>
            <a:ext cx="1201687" cy="523220"/>
          </a:xfrm>
          <a:prstGeom prst="rect">
            <a:avLst/>
          </a:prstGeom>
          <a:noFill/>
        </p:spPr>
        <p:txBody>
          <a:bodyPr wrap="square" rtlCol="0">
            <a:spAutoFit/>
          </a:bodyPr>
          <a:lstStyle/>
          <a:p>
            <a:r>
              <a:rPr lang="en-US" sz="1400" dirty="0" smtClean="0">
                <a:solidFill>
                  <a:srgbClr val="00B050"/>
                </a:solidFill>
              </a:rPr>
              <a:t>RF frequency detune in Hz</a:t>
            </a:r>
            <a:endParaRPr lang="en-US" sz="1400" dirty="0">
              <a:solidFill>
                <a:srgbClr val="00B050"/>
              </a:solidFill>
            </a:endParaRPr>
          </a:p>
        </p:txBody>
      </p:sp>
      <p:cxnSp>
        <p:nvCxnSpPr>
          <p:cNvPr id="2064" name="Straight Arrow Connector 2063"/>
          <p:cNvCxnSpPr/>
          <p:nvPr/>
        </p:nvCxnSpPr>
        <p:spPr>
          <a:xfrm flipV="1">
            <a:off x="5356182" y="6465332"/>
            <a:ext cx="949377" cy="16406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66" name="TextBox 2065"/>
          <p:cNvSpPr txBox="1"/>
          <p:nvPr/>
        </p:nvSpPr>
        <p:spPr>
          <a:xfrm>
            <a:off x="6556277" y="6488668"/>
            <a:ext cx="734496" cy="307777"/>
          </a:xfrm>
          <a:prstGeom prst="rect">
            <a:avLst/>
          </a:prstGeom>
          <a:noFill/>
        </p:spPr>
        <p:txBody>
          <a:bodyPr wrap="none" rtlCol="0">
            <a:spAutoFit/>
          </a:bodyPr>
          <a:lstStyle/>
          <a:p>
            <a:r>
              <a:rPr lang="en-US" sz="1400" dirty="0">
                <a:solidFill>
                  <a:srgbClr val="00B050"/>
                </a:solidFill>
              </a:rPr>
              <a:t>h</a:t>
            </a:r>
            <a:r>
              <a:rPr lang="en-US" sz="1400" dirty="0" smtClean="0">
                <a:solidFill>
                  <a:srgbClr val="00B050"/>
                </a:solidFill>
              </a:rPr>
              <a:t>=3535</a:t>
            </a:r>
            <a:endParaRPr lang="en-US" sz="1400" dirty="0">
              <a:solidFill>
                <a:srgbClr val="00B050"/>
              </a:solidFill>
            </a:endParaRPr>
          </a:p>
        </p:txBody>
      </p:sp>
      <p:sp>
        <p:nvSpPr>
          <p:cNvPr id="4" name="TextBox 3"/>
          <p:cNvSpPr txBox="1"/>
          <p:nvPr/>
        </p:nvSpPr>
        <p:spPr>
          <a:xfrm>
            <a:off x="3124199" y="5744835"/>
            <a:ext cx="972317" cy="369332"/>
          </a:xfrm>
          <a:prstGeom prst="rect">
            <a:avLst/>
          </a:prstGeom>
          <a:noFill/>
        </p:spPr>
        <p:txBody>
          <a:bodyPr wrap="none" rtlCol="0">
            <a:spAutoFit/>
          </a:bodyPr>
          <a:lstStyle/>
          <a:p>
            <a:r>
              <a:rPr lang="en-US" dirty="0" smtClean="0"/>
              <a:t>Y. </a:t>
            </a:r>
            <a:r>
              <a:rPr lang="en-US" dirty="0" err="1" smtClean="0"/>
              <a:t>Roblin</a:t>
            </a:r>
            <a:endParaRPr lang="en-US" dirty="0"/>
          </a:p>
        </p:txBody>
      </p:sp>
    </p:spTree>
    <p:extLst>
      <p:ext uri="{BB962C8B-B14F-4D97-AF65-F5344CB8AC3E}">
        <p14:creationId xmlns:p14="http://schemas.microsoft.com/office/powerpoint/2010/main" val="389335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5127"/>
            <a:ext cx="8763000" cy="487362"/>
          </a:xfrm>
        </p:spPr>
        <p:txBody>
          <a:bodyPr>
            <a:noAutofit/>
          </a:bodyPr>
          <a:lstStyle/>
          <a:p>
            <a:r>
              <a:rPr lang="en-US" sz="2400" dirty="0" smtClean="0"/>
              <a:t>Momentum Acceptance with Main RF only without Feedback System at </a:t>
            </a:r>
            <a:r>
              <a:rPr lang="en-US" sz="2400" dirty="0" smtClean="0">
                <a:solidFill>
                  <a:srgbClr val="FF0000"/>
                </a:solidFill>
              </a:rPr>
              <a:t>Zero</a:t>
            </a:r>
            <a:r>
              <a:rPr lang="en-US" sz="2400" dirty="0" smtClean="0"/>
              <a:t> Loading Angle and with </a:t>
            </a:r>
            <a:r>
              <a:rPr lang="en-US" sz="2400" dirty="0" smtClean="0">
                <a:solidFill>
                  <a:srgbClr val="FF0000"/>
                </a:solidFill>
              </a:rPr>
              <a:t>Pulsed</a:t>
            </a:r>
            <a:r>
              <a:rPr lang="en-US" sz="2400" dirty="0" smtClean="0"/>
              <a:t> Beam Filling Pattern</a:t>
            </a:r>
            <a:endParaRPr lang="en-US" sz="2400" dirty="0"/>
          </a:p>
        </p:txBody>
      </p:sp>
      <p:sp>
        <p:nvSpPr>
          <p:cNvPr id="19" name="TextBox 18"/>
          <p:cNvSpPr txBox="1"/>
          <p:nvPr/>
        </p:nvSpPr>
        <p:spPr>
          <a:xfrm>
            <a:off x="6127276" y="3541452"/>
            <a:ext cx="3016724" cy="1815882"/>
          </a:xfrm>
          <a:prstGeom prst="rect">
            <a:avLst/>
          </a:prstGeom>
          <a:noFill/>
        </p:spPr>
        <p:txBody>
          <a:bodyPr wrap="square" rtlCol="0">
            <a:spAutoFit/>
          </a:bodyPr>
          <a:lstStyle/>
          <a:p>
            <a:r>
              <a:rPr lang="en-US" sz="1400" dirty="0" smtClean="0"/>
              <a:t>Energy: </a:t>
            </a:r>
            <a:r>
              <a:rPr lang="en-US" sz="1400" dirty="0" smtClean="0">
                <a:solidFill>
                  <a:srgbClr val="FF0000"/>
                </a:solidFill>
              </a:rPr>
              <a:t>12 </a:t>
            </a:r>
            <a:r>
              <a:rPr lang="en-US" sz="1400" dirty="0" err="1" smtClean="0">
                <a:solidFill>
                  <a:srgbClr val="FF0000"/>
                </a:solidFill>
              </a:rPr>
              <a:t>GeV</a:t>
            </a:r>
            <a:endParaRPr lang="en-US" sz="1400" dirty="0" smtClean="0">
              <a:solidFill>
                <a:srgbClr val="FF0000"/>
              </a:solidFill>
            </a:endParaRPr>
          </a:p>
          <a:p>
            <a:pPr algn="just"/>
            <a:r>
              <a:rPr lang="en-US" sz="1400" dirty="0" smtClean="0"/>
              <a:t>Total RF voltage: </a:t>
            </a:r>
            <a:r>
              <a:rPr lang="en-US" sz="1400" dirty="0" smtClean="0">
                <a:solidFill>
                  <a:srgbClr val="FF0000"/>
                </a:solidFill>
              </a:rPr>
              <a:t>50.04 MV</a:t>
            </a:r>
          </a:p>
          <a:p>
            <a:r>
              <a:rPr lang="en-US" sz="1400" dirty="0"/>
              <a:t>Synchronous angle: </a:t>
            </a:r>
            <a:r>
              <a:rPr lang="en-US" sz="1400" dirty="0" smtClean="0"/>
              <a:t>122.36</a:t>
            </a:r>
            <a:r>
              <a:rPr lang="en-US" sz="1400" baseline="30000" dirty="0" smtClean="0"/>
              <a:t>o </a:t>
            </a:r>
          </a:p>
          <a:p>
            <a:r>
              <a:rPr lang="en-US" sz="1400" dirty="0" smtClean="0"/>
              <a:t>Phase acceptance: </a:t>
            </a:r>
            <a:r>
              <a:rPr lang="en-US" sz="1400" dirty="0" smtClean="0">
                <a:solidFill>
                  <a:srgbClr val="00B050"/>
                </a:solidFill>
              </a:rPr>
              <a:t>98.2</a:t>
            </a:r>
            <a:r>
              <a:rPr lang="en-US" sz="1400" baseline="30000" dirty="0" smtClean="0">
                <a:solidFill>
                  <a:srgbClr val="00B050"/>
                </a:solidFill>
              </a:rPr>
              <a:t>o</a:t>
            </a:r>
          </a:p>
          <a:p>
            <a:r>
              <a:rPr lang="en-US" sz="1400" dirty="0" smtClean="0"/>
              <a:t>Momentum deviation near “fish mouth”: </a:t>
            </a:r>
            <a:r>
              <a:rPr lang="en-US" sz="1400" dirty="0" smtClean="0">
                <a:solidFill>
                  <a:srgbClr val="00B050"/>
                </a:solidFill>
              </a:rPr>
              <a:t>1.9e-3</a:t>
            </a:r>
          </a:p>
          <a:p>
            <a:r>
              <a:rPr lang="en-US" sz="1400" dirty="0" smtClean="0"/>
              <a:t>Max.  bunch # in injection: </a:t>
            </a:r>
            <a:r>
              <a:rPr lang="en-US" sz="1400" dirty="0" smtClean="0">
                <a:solidFill>
                  <a:srgbClr val="00B050"/>
                </a:solidFill>
              </a:rPr>
              <a:t>1800</a:t>
            </a:r>
          </a:p>
          <a:p>
            <a:endParaRPr lang="en-US" sz="1400" dirty="0"/>
          </a:p>
        </p:txBody>
      </p:sp>
      <p:sp>
        <p:nvSpPr>
          <p:cNvPr id="11" name="TextBox 10"/>
          <p:cNvSpPr txBox="1"/>
          <p:nvPr/>
        </p:nvSpPr>
        <p:spPr>
          <a:xfrm>
            <a:off x="2971800" y="3541452"/>
            <a:ext cx="3016724" cy="2031325"/>
          </a:xfrm>
          <a:prstGeom prst="rect">
            <a:avLst/>
          </a:prstGeom>
          <a:noFill/>
        </p:spPr>
        <p:txBody>
          <a:bodyPr wrap="square" rtlCol="0">
            <a:spAutoFit/>
          </a:bodyPr>
          <a:lstStyle/>
          <a:p>
            <a:r>
              <a:rPr lang="en-US" sz="1400" dirty="0" smtClean="0"/>
              <a:t>Energy: </a:t>
            </a:r>
            <a:r>
              <a:rPr lang="en-US" sz="1400" dirty="0" smtClean="0">
                <a:solidFill>
                  <a:srgbClr val="FF0000"/>
                </a:solidFill>
              </a:rPr>
              <a:t>5 </a:t>
            </a:r>
            <a:r>
              <a:rPr lang="en-US" sz="1400" dirty="0" err="1" smtClean="0">
                <a:solidFill>
                  <a:srgbClr val="FF0000"/>
                </a:solidFill>
              </a:rPr>
              <a:t>GeV</a:t>
            </a:r>
            <a:endParaRPr lang="en-US" sz="1400" dirty="0" smtClean="0">
              <a:solidFill>
                <a:srgbClr val="FF0000"/>
              </a:solidFill>
            </a:endParaRPr>
          </a:p>
          <a:p>
            <a:pPr algn="just"/>
            <a:r>
              <a:rPr lang="en-US" sz="1400" dirty="0" smtClean="0"/>
              <a:t>Total RF voltage: </a:t>
            </a:r>
            <a:r>
              <a:rPr lang="en-US" sz="1400" dirty="0" smtClean="0">
                <a:solidFill>
                  <a:srgbClr val="FF0000"/>
                </a:solidFill>
              </a:rPr>
              <a:t>2.30 MV</a:t>
            </a:r>
          </a:p>
          <a:p>
            <a:pPr algn="just"/>
            <a:r>
              <a:rPr lang="en-US" sz="1400" dirty="0"/>
              <a:t>Synchronous angle: </a:t>
            </a:r>
            <a:r>
              <a:rPr lang="en-US" sz="1400" dirty="0" smtClean="0"/>
              <a:t>146.33</a:t>
            </a:r>
            <a:r>
              <a:rPr lang="en-US" sz="1400" baseline="30000" dirty="0" smtClean="0"/>
              <a:t>o</a:t>
            </a:r>
          </a:p>
          <a:p>
            <a:r>
              <a:rPr lang="en-US" sz="1400" dirty="0" smtClean="0"/>
              <a:t>Phase acceptance: </a:t>
            </a:r>
            <a:r>
              <a:rPr lang="en-US" sz="1400" dirty="0" smtClean="0">
                <a:solidFill>
                  <a:srgbClr val="00B050"/>
                </a:solidFill>
              </a:rPr>
              <a:t>175.9</a:t>
            </a:r>
            <a:r>
              <a:rPr lang="en-US" sz="1400" baseline="30000" dirty="0" smtClean="0">
                <a:solidFill>
                  <a:srgbClr val="00B050"/>
                </a:solidFill>
              </a:rPr>
              <a:t>o</a:t>
            </a:r>
          </a:p>
          <a:p>
            <a:r>
              <a:rPr lang="en-US" sz="1400" dirty="0" smtClean="0"/>
              <a:t>Momentum deviation near “fish mouth”: </a:t>
            </a:r>
            <a:r>
              <a:rPr lang="en-US" sz="1400" dirty="0" smtClean="0">
                <a:solidFill>
                  <a:srgbClr val="00B050"/>
                </a:solidFill>
              </a:rPr>
              <a:t>2.2e-3</a:t>
            </a:r>
          </a:p>
          <a:p>
            <a:r>
              <a:rPr lang="en-US" sz="1400" dirty="0"/>
              <a:t>Max.  bunch # in injection: </a:t>
            </a:r>
            <a:r>
              <a:rPr lang="en-US" sz="1400" dirty="0" smtClean="0">
                <a:solidFill>
                  <a:srgbClr val="00B050"/>
                </a:solidFill>
              </a:rPr>
              <a:t>3239</a:t>
            </a:r>
            <a:endParaRPr lang="en-US" sz="1400" dirty="0">
              <a:solidFill>
                <a:srgbClr val="00B050"/>
              </a:solidFill>
            </a:endParaRPr>
          </a:p>
          <a:p>
            <a:endParaRPr lang="en-US" sz="1400" dirty="0" smtClean="0">
              <a:solidFill>
                <a:srgbClr val="00B050"/>
              </a:solidFill>
            </a:endParaRPr>
          </a:p>
          <a:p>
            <a:endParaRPr lang="en-US" sz="1400"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505"/>
          <a:stretch/>
        </p:blipFill>
        <p:spPr bwMode="auto">
          <a:xfrm>
            <a:off x="2667000" y="1003165"/>
            <a:ext cx="3200400" cy="211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580"/>
          <a:stretch/>
        </p:blipFill>
        <p:spPr bwMode="auto">
          <a:xfrm>
            <a:off x="5941381" y="1016482"/>
            <a:ext cx="3200400" cy="217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633" y="3541452"/>
            <a:ext cx="3016724" cy="2031325"/>
          </a:xfrm>
          <a:prstGeom prst="rect">
            <a:avLst/>
          </a:prstGeom>
          <a:noFill/>
        </p:spPr>
        <p:txBody>
          <a:bodyPr wrap="square" rtlCol="0">
            <a:spAutoFit/>
          </a:bodyPr>
          <a:lstStyle/>
          <a:p>
            <a:r>
              <a:rPr lang="en-US" sz="1400" dirty="0" smtClean="0"/>
              <a:t>Energy: </a:t>
            </a:r>
            <a:r>
              <a:rPr lang="en-US" sz="1400" dirty="0">
                <a:solidFill>
                  <a:srgbClr val="FF0000"/>
                </a:solidFill>
              </a:rPr>
              <a:t>3</a:t>
            </a:r>
            <a:r>
              <a:rPr lang="en-US" sz="1400" dirty="0" smtClean="0">
                <a:solidFill>
                  <a:srgbClr val="FF0000"/>
                </a:solidFill>
              </a:rPr>
              <a:t> </a:t>
            </a:r>
            <a:r>
              <a:rPr lang="en-US" sz="1400" dirty="0" err="1" smtClean="0">
                <a:solidFill>
                  <a:srgbClr val="FF0000"/>
                </a:solidFill>
              </a:rPr>
              <a:t>GeV</a:t>
            </a:r>
            <a:endParaRPr lang="en-US" sz="1400" dirty="0" smtClean="0">
              <a:solidFill>
                <a:srgbClr val="FF0000"/>
              </a:solidFill>
            </a:endParaRPr>
          </a:p>
          <a:p>
            <a:pPr algn="just"/>
            <a:r>
              <a:rPr lang="en-US" sz="1400" dirty="0" smtClean="0"/>
              <a:t>Total RF voltage: </a:t>
            </a:r>
            <a:r>
              <a:rPr lang="en-US" sz="1400" dirty="0" smtClean="0">
                <a:solidFill>
                  <a:srgbClr val="FF0000"/>
                </a:solidFill>
              </a:rPr>
              <a:t>0.45 MV</a:t>
            </a:r>
          </a:p>
          <a:p>
            <a:r>
              <a:rPr lang="en-US" sz="1400" dirty="0"/>
              <a:t>Synchronous angle: </a:t>
            </a:r>
            <a:r>
              <a:rPr lang="en-US" sz="1400" dirty="0" smtClean="0"/>
              <a:t>158.67</a:t>
            </a:r>
            <a:r>
              <a:rPr lang="en-US" sz="1400" baseline="30000" dirty="0" smtClean="0"/>
              <a:t>o</a:t>
            </a:r>
          </a:p>
          <a:p>
            <a:r>
              <a:rPr lang="en-US" sz="1400" dirty="0" smtClean="0"/>
              <a:t>Phase acceptance: </a:t>
            </a:r>
            <a:r>
              <a:rPr lang="en-US" sz="1400" dirty="0" smtClean="0">
                <a:solidFill>
                  <a:srgbClr val="00B050"/>
                </a:solidFill>
              </a:rPr>
              <a:t>220.7</a:t>
            </a:r>
            <a:r>
              <a:rPr lang="en-US" sz="1400" baseline="30000" dirty="0" smtClean="0">
                <a:solidFill>
                  <a:srgbClr val="00B050"/>
                </a:solidFill>
              </a:rPr>
              <a:t>o</a:t>
            </a:r>
          </a:p>
          <a:p>
            <a:r>
              <a:rPr lang="en-US" sz="1400" dirty="0" smtClean="0"/>
              <a:t>Momentum deviation near “fish mouth”: </a:t>
            </a:r>
            <a:r>
              <a:rPr lang="en-US" sz="1400" dirty="0">
                <a:solidFill>
                  <a:srgbClr val="FF0000"/>
                </a:solidFill>
              </a:rPr>
              <a:t>5</a:t>
            </a:r>
            <a:r>
              <a:rPr lang="en-US" sz="1400" dirty="0" smtClean="0">
                <a:solidFill>
                  <a:srgbClr val="FF0000"/>
                </a:solidFill>
              </a:rPr>
              <a:t>.2e-4</a:t>
            </a:r>
          </a:p>
          <a:p>
            <a:r>
              <a:rPr lang="en-US" sz="1400" dirty="0" smtClean="0"/>
              <a:t>Max</a:t>
            </a:r>
            <a:r>
              <a:rPr lang="en-US" sz="1400" dirty="0"/>
              <a:t>.  bunch # in injection: </a:t>
            </a:r>
            <a:r>
              <a:rPr lang="en-US" sz="1400" dirty="0" smtClean="0">
                <a:solidFill>
                  <a:srgbClr val="00B050"/>
                </a:solidFill>
              </a:rPr>
              <a:t>4068</a:t>
            </a:r>
            <a:endParaRPr lang="en-US" sz="1400" dirty="0">
              <a:solidFill>
                <a:srgbClr val="00B050"/>
              </a:solidFill>
            </a:endParaRPr>
          </a:p>
          <a:p>
            <a:endParaRPr lang="en-US" sz="1400" dirty="0" smtClean="0">
              <a:solidFill>
                <a:srgbClr val="00B050"/>
              </a:solidFill>
            </a:endParaRPr>
          </a:p>
          <a:p>
            <a:endParaRPr lang="en-US" sz="1400" dirty="0"/>
          </a:p>
        </p:txBody>
      </p:sp>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462"/>
          <a:stretch/>
        </p:blipFill>
        <p:spPr bwMode="auto">
          <a:xfrm>
            <a:off x="-358358" y="888669"/>
            <a:ext cx="3200400" cy="234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791200"/>
            <a:ext cx="5486400" cy="45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75841" y="5334800"/>
            <a:ext cx="2854436" cy="369332"/>
          </a:xfrm>
          <a:prstGeom prst="rect">
            <a:avLst/>
          </a:prstGeom>
          <a:noFill/>
        </p:spPr>
        <p:txBody>
          <a:bodyPr wrap="none" rtlCol="0">
            <a:spAutoFit/>
          </a:bodyPr>
          <a:lstStyle/>
          <a:p>
            <a:r>
              <a:rPr lang="en-US" dirty="0" smtClean="0"/>
              <a:t>RF bucket envelop equation:</a:t>
            </a:r>
            <a:endParaRPr lang="en-US" dirty="0"/>
          </a:p>
        </p:txBody>
      </p:sp>
      <p:sp>
        <p:nvSpPr>
          <p:cNvPr id="4" name="Rectangle 3"/>
          <p:cNvSpPr/>
          <p:nvPr/>
        </p:nvSpPr>
        <p:spPr>
          <a:xfrm>
            <a:off x="7010400" y="1965960"/>
            <a:ext cx="1828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0885" y="1907223"/>
            <a:ext cx="1852613"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28838" y="1917541"/>
            <a:ext cx="1894005"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10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756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1" y="4648200"/>
            <a:ext cx="3276600" cy="923330"/>
          </a:xfrm>
          <a:prstGeom prst="rect">
            <a:avLst/>
          </a:prstGeom>
          <a:noFill/>
        </p:spPr>
        <p:txBody>
          <a:bodyPr wrap="square" rtlCol="0">
            <a:spAutoFit/>
          </a:bodyPr>
          <a:lstStyle/>
          <a:p>
            <a:r>
              <a:rPr lang="en-US" dirty="0" smtClean="0">
                <a:solidFill>
                  <a:srgbClr val="0070C0"/>
                </a:solidFill>
              </a:rPr>
              <a:t>From </a:t>
            </a:r>
            <a:r>
              <a:rPr lang="en-US" dirty="0" smtClean="0">
                <a:solidFill>
                  <a:srgbClr val="0070C0"/>
                </a:solidFill>
                <a:sym typeface="Symbol"/>
              </a:rPr>
              <a:t></a:t>
            </a:r>
            <a:r>
              <a:rPr lang="en-US" baseline="-25000" dirty="0" smtClean="0">
                <a:solidFill>
                  <a:srgbClr val="0070C0"/>
                </a:solidFill>
                <a:sym typeface="Symbol"/>
              </a:rPr>
              <a:t>L</a:t>
            </a:r>
            <a:r>
              <a:rPr lang="en-US" dirty="0" smtClean="0">
                <a:solidFill>
                  <a:srgbClr val="0070C0"/>
                </a:solidFill>
                <a:sym typeface="Symbol"/>
              </a:rPr>
              <a:t>=0</a:t>
            </a:r>
            <a:r>
              <a:rPr lang="en-US" baseline="30000" dirty="0" smtClean="0">
                <a:solidFill>
                  <a:srgbClr val="0070C0"/>
                </a:solidFill>
                <a:sym typeface="Symbol"/>
              </a:rPr>
              <a:t>o</a:t>
            </a:r>
            <a:r>
              <a:rPr lang="en-US" dirty="0" smtClean="0">
                <a:solidFill>
                  <a:srgbClr val="0070C0"/>
                </a:solidFill>
                <a:sym typeface="Symbol"/>
              </a:rPr>
              <a:t> to </a:t>
            </a:r>
            <a:r>
              <a:rPr lang="en-US" baseline="-25000" dirty="0" smtClean="0">
                <a:solidFill>
                  <a:srgbClr val="0070C0"/>
                </a:solidFill>
                <a:sym typeface="Symbol"/>
              </a:rPr>
              <a:t>L</a:t>
            </a:r>
            <a:r>
              <a:rPr lang="en-US" dirty="0" smtClean="0">
                <a:solidFill>
                  <a:srgbClr val="0070C0"/>
                </a:solidFill>
                <a:sym typeface="Symbol"/>
              </a:rPr>
              <a:t>=20</a:t>
            </a:r>
            <a:r>
              <a:rPr lang="en-US" baseline="30000" dirty="0" smtClean="0">
                <a:solidFill>
                  <a:srgbClr val="0070C0"/>
                </a:solidFill>
                <a:sym typeface="Symbol"/>
              </a:rPr>
              <a:t>o</a:t>
            </a:r>
            <a:r>
              <a:rPr lang="en-US" dirty="0">
                <a:solidFill>
                  <a:srgbClr val="0070C0"/>
                </a:solidFill>
                <a:sym typeface="Symbol"/>
              </a:rPr>
              <a:t> </a:t>
            </a:r>
            <a:r>
              <a:rPr lang="en-US" dirty="0" smtClean="0">
                <a:solidFill>
                  <a:srgbClr val="0070C0"/>
                </a:solidFill>
                <a:sym typeface="Symbol"/>
              </a:rPr>
              <a:t>only 6% more overhead power from klystron is needed</a:t>
            </a:r>
            <a:endParaRPr lang="en-US" baseline="30000" dirty="0">
              <a:solidFill>
                <a:srgbClr val="0070C0"/>
              </a:solidFill>
            </a:endParaRPr>
          </a:p>
        </p:txBody>
      </p:sp>
    </p:spTree>
    <p:extLst>
      <p:ext uri="{BB962C8B-B14F-4D97-AF65-F5344CB8AC3E}">
        <p14:creationId xmlns:p14="http://schemas.microsoft.com/office/powerpoint/2010/main" val="250050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245"/>
            <a:ext cx="6858000" cy="487362"/>
          </a:xfrm>
        </p:spPr>
        <p:txBody>
          <a:bodyPr>
            <a:normAutofit/>
          </a:bodyPr>
          <a:lstStyle/>
          <a:p>
            <a:r>
              <a:rPr lang="en-US" sz="2400" dirty="0" smtClean="0"/>
              <a:t>Tracking Simulation Studies for MEIC E-ring</a:t>
            </a:r>
            <a:endParaRPr lang="en-US" sz="2400" dirty="0"/>
          </a:p>
        </p:txBody>
      </p:sp>
      <p:sp>
        <p:nvSpPr>
          <p:cNvPr id="4" name="TextBox 3"/>
          <p:cNvSpPr txBox="1"/>
          <p:nvPr/>
        </p:nvSpPr>
        <p:spPr>
          <a:xfrm>
            <a:off x="468488" y="457200"/>
            <a:ext cx="5366982" cy="369332"/>
          </a:xfrm>
          <a:prstGeom prst="rect">
            <a:avLst/>
          </a:prstGeom>
          <a:noFill/>
        </p:spPr>
        <p:txBody>
          <a:bodyPr wrap="none" rtlCol="0">
            <a:spAutoFit/>
          </a:bodyPr>
          <a:lstStyle/>
          <a:p>
            <a:r>
              <a:rPr lang="en-US" dirty="0" smtClean="0"/>
              <a:t>Case 2, MEIC e-ring without feedback system at 12GeV:</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53984593"/>
              </p:ext>
            </p:extLst>
          </p:nvPr>
        </p:nvGraphicFramePr>
        <p:xfrm>
          <a:off x="428977" y="851089"/>
          <a:ext cx="7924800" cy="5933440"/>
        </p:xfrm>
        <a:graphic>
          <a:graphicData uri="http://schemas.openxmlformats.org/drawingml/2006/table">
            <a:tbl>
              <a:tblPr firstRow="1" bandRow="1">
                <a:tableStyleId>{5C22544A-7EE6-4342-B048-85BDC9FD1C3A}</a:tableStyleId>
              </a:tblPr>
              <a:tblGrid>
                <a:gridCol w="5041584"/>
                <a:gridCol w="1366598"/>
                <a:gridCol w="1516618"/>
              </a:tblGrid>
              <a:tr h="370840">
                <a:tc>
                  <a:txBody>
                    <a:bodyPr/>
                    <a:lstStyle/>
                    <a:p>
                      <a:r>
                        <a:rPr lang="en-US" dirty="0" smtClean="0"/>
                        <a:t>Input Parameters</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Unit</a:t>
                      </a:r>
                      <a:endParaRPr lang="en-US" dirty="0"/>
                    </a:p>
                  </a:txBody>
                  <a:tcPr/>
                </a:tc>
              </a:tr>
              <a:tr h="370840">
                <a:tc>
                  <a:txBody>
                    <a:bodyPr/>
                    <a:lstStyle/>
                    <a:p>
                      <a:r>
                        <a:rPr lang="en-US" dirty="0" smtClean="0"/>
                        <a:t>main RF total peak voltage</a:t>
                      </a:r>
                      <a:endParaRPr lang="en-US" dirty="0"/>
                    </a:p>
                  </a:txBody>
                  <a:tcPr/>
                </a:tc>
                <a:tc>
                  <a:txBody>
                    <a:bodyPr/>
                    <a:lstStyle/>
                    <a:p>
                      <a:pPr algn="ctr"/>
                      <a:r>
                        <a:rPr lang="en-US" dirty="0" smtClean="0"/>
                        <a:t>50.04</a:t>
                      </a:r>
                      <a:endParaRPr lang="en-US" dirty="0"/>
                    </a:p>
                  </a:txBody>
                  <a:tcPr/>
                </a:tc>
                <a:tc>
                  <a:txBody>
                    <a:bodyPr/>
                    <a:lstStyle/>
                    <a:p>
                      <a:pPr algn="ctr"/>
                      <a:r>
                        <a:rPr lang="en-US" dirty="0" smtClean="0"/>
                        <a:t>MV</a:t>
                      </a:r>
                      <a:endParaRPr lang="en-US" dirty="0"/>
                    </a:p>
                  </a:txBody>
                  <a:tcPr/>
                </a:tc>
              </a:tr>
              <a:tr h="370840">
                <a:tc>
                  <a:txBody>
                    <a:bodyPr/>
                    <a:lstStyle/>
                    <a:p>
                      <a:r>
                        <a:rPr lang="en-US" dirty="0" smtClean="0"/>
                        <a:t>harmonic number</a:t>
                      </a:r>
                      <a:endParaRPr lang="en-US" dirty="0"/>
                    </a:p>
                  </a:txBody>
                  <a:tcPr/>
                </a:tc>
                <a:tc>
                  <a:txBody>
                    <a:bodyPr/>
                    <a:lstStyle/>
                    <a:p>
                      <a:pPr algn="ctr"/>
                      <a:r>
                        <a:rPr lang="en-US" dirty="0" smtClean="0"/>
                        <a:t>3535</a:t>
                      </a:r>
                      <a:endParaRPr lang="en-US" dirty="0"/>
                    </a:p>
                  </a:txBody>
                  <a:tcPr/>
                </a:tc>
                <a:tc>
                  <a:txBody>
                    <a:bodyPr/>
                    <a:lstStyle/>
                    <a:p>
                      <a:pPr algn="ctr"/>
                      <a:endParaRPr lang="en-US" dirty="0"/>
                    </a:p>
                  </a:txBody>
                  <a:tcPr/>
                </a:tc>
              </a:tr>
              <a:tr h="370840">
                <a:tc>
                  <a:txBody>
                    <a:bodyPr/>
                    <a:lstStyle/>
                    <a:p>
                      <a:r>
                        <a:rPr lang="en-US" dirty="0" smtClean="0"/>
                        <a:t>main </a:t>
                      </a:r>
                      <a:r>
                        <a:rPr lang="en-US" dirty="0" err="1" smtClean="0"/>
                        <a:t>rf</a:t>
                      </a:r>
                      <a:r>
                        <a:rPr lang="en-US" dirty="0" smtClean="0"/>
                        <a:t> frequency</a:t>
                      </a:r>
                      <a:endParaRPr lang="en-US" dirty="0"/>
                    </a:p>
                  </a:txBody>
                  <a:tcPr/>
                </a:tc>
                <a:tc>
                  <a:txBody>
                    <a:bodyPr/>
                    <a:lstStyle/>
                    <a:p>
                      <a:pPr algn="ctr"/>
                      <a:r>
                        <a:rPr lang="en-US" dirty="0" smtClean="0"/>
                        <a:t>748.5</a:t>
                      </a:r>
                      <a:endParaRPr lang="en-US" dirty="0"/>
                    </a:p>
                  </a:txBody>
                  <a:tcPr/>
                </a:tc>
                <a:tc>
                  <a:txBody>
                    <a:bodyPr/>
                    <a:lstStyle/>
                    <a:p>
                      <a:pPr algn="ctr"/>
                      <a:r>
                        <a:rPr lang="en-US" dirty="0" smtClean="0"/>
                        <a:t>MHz</a:t>
                      </a:r>
                      <a:endParaRPr lang="en-US" dirty="0"/>
                    </a:p>
                  </a:txBody>
                  <a:tcPr/>
                </a:tc>
              </a:tr>
              <a:tr h="370840">
                <a:tc>
                  <a:txBody>
                    <a:bodyPr/>
                    <a:lstStyle/>
                    <a:p>
                      <a:r>
                        <a:rPr lang="en-US" dirty="0" smtClean="0"/>
                        <a:t>beam energy</a:t>
                      </a:r>
                      <a:endParaRPr lang="en-US" dirty="0"/>
                    </a:p>
                  </a:txBody>
                  <a:tcPr/>
                </a:tc>
                <a:tc>
                  <a:txBody>
                    <a:bodyPr/>
                    <a:lstStyle/>
                    <a:p>
                      <a:pPr algn="ctr"/>
                      <a:r>
                        <a:rPr lang="en-US" dirty="0" smtClean="0"/>
                        <a:t>12</a:t>
                      </a:r>
                      <a:endParaRPr lang="en-US" dirty="0"/>
                    </a:p>
                  </a:txBody>
                  <a:tcPr/>
                </a:tc>
                <a:tc>
                  <a:txBody>
                    <a:bodyPr/>
                    <a:lstStyle/>
                    <a:p>
                      <a:pPr algn="ctr"/>
                      <a:r>
                        <a:rPr lang="en-US" dirty="0" err="1" smtClean="0"/>
                        <a:t>GeV</a:t>
                      </a:r>
                      <a:endParaRPr lang="en-US" dirty="0"/>
                    </a:p>
                  </a:txBody>
                  <a:tcPr/>
                </a:tc>
              </a:tr>
              <a:tr h="370840">
                <a:tc>
                  <a:txBody>
                    <a:bodyPr/>
                    <a:lstStyle/>
                    <a:p>
                      <a:r>
                        <a:rPr lang="en-US" dirty="0" smtClean="0"/>
                        <a:t>momentum</a:t>
                      </a:r>
                      <a:r>
                        <a:rPr lang="en-US" baseline="0" dirty="0" smtClean="0"/>
                        <a:t> compaction factor</a:t>
                      </a:r>
                      <a:endParaRPr lang="en-US" dirty="0"/>
                    </a:p>
                  </a:txBody>
                  <a:tcPr/>
                </a:tc>
                <a:tc>
                  <a:txBody>
                    <a:bodyPr/>
                    <a:lstStyle/>
                    <a:p>
                      <a:pPr algn="ctr"/>
                      <a:r>
                        <a:rPr lang="en-US" dirty="0" smtClean="0"/>
                        <a:t>7.6e-4</a:t>
                      </a:r>
                      <a:endParaRPr lang="en-US" dirty="0"/>
                    </a:p>
                  </a:txBody>
                  <a:tcPr/>
                </a:tc>
                <a:tc>
                  <a:txBody>
                    <a:bodyPr/>
                    <a:lstStyle/>
                    <a:p>
                      <a:pPr algn="ctr"/>
                      <a:endParaRPr lang="en-US" dirty="0"/>
                    </a:p>
                  </a:txBody>
                  <a:tcPr/>
                </a:tc>
              </a:tr>
              <a:tr h="370840">
                <a:tc>
                  <a:txBody>
                    <a:bodyPr/>
                    <a:lstStyle/>
                    <a:p>
                      <a:r>
                        <a:rPr lang="en-US" dirty="0" smtClean="0"/>
                        <a:t>Injection phase relative synchronous </a:t>
                      </a:r>
                      <a:endParaRPr lang="en-US" dirty="0"/>
                    </a:p>
                  </a:txBody>
                  <a:tcPr/>
                </a:tc>
                <a:tc>
                  <a:txBody>
                    <a:bodyPr/>
                    <a:lstStyle/>
                    <a:p>
                      <a:pPr algn="ctr"/>
                      <a:r>
                        <a:rPr lang="en-US" dirty="0" smtClean="0">
                          <a:solidFill>
                            <a:srgbClr val="FF0000"/>
                          </a:solidFill>
                        </a:rPr>
                        <a:t>0.4</a:t>
                      </a:r>
                      <a:endParaRPr lang="en-US" dirty="0">
                        <a:solidFill>
                          <a:srgbClr val="FF0000"/>
                        </a:solidFill>
                      </a:endParaRPr>
                    </a:p>
                  </a:txBody>
                  <a:tcPr/>
                </a:tc>
                <a:tc>
                  <a:txBody>
                    <a:bodyPr/>
                    <a:lstStyle/>
                    <a:p>
                      <a:pPr algn="ctr"/>
                      <a:r>
                        <a:rPr lang="en-US" dirty="0" smtClean="0"/>
                        <a:t>rad</a:t>
                      </a:r>
                      <a:endParaRPr lang="en-US" dirty="0"/>
                    </a:p>
                  </a:txBody>
                  <a:tcPr/>
                </a:tc>
              </a:tr>
              <a:tr h="370840">
                <a:tc>
                  <a:txBody>
                    <a:bodyPr/>
                    <a:lstStyle/>
                    <a:p>
                      <a:r>
                        <a:rPr lang="en-US" dirty="0" smtClean="0"/>
                        <a:t>synchrotron radiation static loss per turn</a:t>
                      </a:r>
                      <a:endParaRPr lang="en-US" dirty="0"/>
                    </a:p>
                  </a:txBody>
                  <a:tcPr/>
                </a:tc>
                <a:tc>
                  <a:txBody>
                    <a:bodyPr/>
                    <a:lstStyle/>
                    <a:p>
                      <a:pPr algn="ctr"/>
                      <a:r>
                        <a:rPr lang="en-US" dirty="0" smtClean="0"/>
                        <a:t>42.27</a:t>
                      </a:r>
                      <a:endParaRPr lang="en-US" dirty="0"/>
                    </a:p>
                  </a:txBody>
                  <a:tcPr/>
                </a:tc>
                <a:tc>
                  <a:txBody>
                    <a:bodyPr/>
                    <a:lstStyle/>
                    <a:p>
                      <a:pPr algn="ctr"/>
                      <a:r>
                        <a:rPr lang="en-US" dirty="0" smtClean="0">
                          <a:solidFill>
                            <a:srgbClr val="FF0000"/>
                          </a:solidFill>
                        </a:rPr>
                        <a:t>M</a:t>
                      </a:r>
                      <a:r>
                        <a:rPr lang="en-US" dirty="0" smtClean="0"/>
                        <a:t>eV</a:t>
                      </a:r>
                      <a:endParaRPr lang="en-US" dirty="0"/>
                    </a:p>
                  </a:txBody>
                  <a:tcPr/>
                </a:tc>
              </a:tr>
              <a:tr h="370840">
                <a:tc>
                  <a:txBody>
                    <a:bodyPr/>
                    <a:lstStyle/>
                    <a:p>
                      <a:r>
                        <a:rPr lang="en-US" dirty="0" smtClean="0"/>
                        <a:t>dc bean current</a:t>
                      </a:r>
                      <a:endParaRPr lang="en-US" dirty="0"/>
                    </a:p>
                  </a:txBody>
                  <a:tcPr/>
                </a:tc>
                <a:tc>
                  <a:txBody>
                    <a:bodyPr/>
                    <a:lstStyle/>
                    <a:p>
                      <a:pPr algn="ctr"/>
                      <a:r>
                        <a:rPr lang="en-US" dirty="0" smtClean="0"/>
                        <a:t>0.11</a:t>
                      </a:r>
                      <a:endParaRPr lang="en-US" dirty="0"/>
                    </a:p>
                  </a:txBody>
                  <a:tcPr/>
                </a:tc>
                <a:tc>
                  <a:txBody>
                    <a:bodyPr/>
                    <a:lstStyle/>
                    <a:p>
                      <a:pPr algn="ctr"/>
                      <a:r>
                        <a:rPr lang="en-US" dirty="0" smtClean="0"/>
                        <a:t>A</a:t>
                      </a:r>
                      <a:endParaRPr lang="en-US" dirty="0"/>
                    </a:p>
                  </a:txBody>
                  <a:tcPr/>
                </a:tc>
              </a:tr>
              <a:tr h="370840">
                <a:tc>
                  <a:txBody>
                    <a:bodyPr/>
                    <a:lstStyle/>
                    <a:p>
                      <a:r>
                        <a:rPr lang="en-US" dirty="0" smtClean="0"/>
                        <a:t>main </a:t>
                      </a:r>
                      <a:r>
                        <a:rPr lang="en-US" dirty="0" err="1" smtClean="0"/>
                        <a:t>rf</a:t>
                      </a:r>
                      <a:r>
                        <a:rPr lang="en-US" dirty="0" smtClean="0"/>
                        <a:t> cavity number</a:t>
                      </a:r>
                      <a:endParaRPr lang="en-US" dirty="0"/>
                    </a:p>
                  </a:txBody>
                  <a:tcPr/>
                </a:tc>
                <a:tc>
                  <a:txBody>
                    <a:bodyPr/>
                    <a:lstStyle/>
                    <a:p>
                      <a:pPr algn="ctr"/>
                      <a:r>
                        <a:rPr lang="en-US" dirty="0" smtClean="0"/>
                        <a:t>20</a:t>
                      </a:r>
                      <a:endParaRPr lang="en-US" dirty="0"/>
                    </a:p>
                  </a:txBody>
                  <a:tcPr/>
                </a:tc>
                <a:tc>
                  <a:txBody>
                    <a:bodyPr/>
                    <a:lstStyle/>
                    <a:p>
                      <a:pPr algn="ctr"/>
                      <a:endParaRPr lang="en-US" dirty="0"/>
                    </a:p>
                  </a:txBody>
                  <a:tcPr/>
                </a:tc>
              </a:tr>
              <a:tr h="370840">
                <a:tc>
                  <a:txBody>
                    <a:bodyPr/>
                    <a:lstStyle/>
                    <a:p>
                      <a:r>
                        <a:rPr lang="en-US" dirty="0" smtClean="0"/>
                        <a:t>main </a:t>
                      </a:r>
                      <a:r>
                        <a:rPr lang="en-US" dirty="0" err="1" smtClean="0"/>
                        <a:t>rf</a:t>
                      </a:r>
                      <a:r>
                        <a:rPr lang="en-US" dirty="0" smtClean="0"/>
                        <a:t> cavity R/Q (V</a:t>
                      </a:r>
                      <a:r>
                        <a:rPr lang="en-US" baseline="30000" dirty="0" smtClean="0"/>
                        <a:t>2</a:t>
                      </a:r>
                      <a:r>
                        <a:rPr lang="en-US" dirty="0" smtClean="0"/>
                        <a:t>/(</a:t>
                      </a:r>
                      <a:r>
                        <a:rPr lang="en-US" dirty="0" err="1" smtClean="0">
                          <a:latin typeface="Symbol" panose="05050102010706020507" pitchFamily="18" charset="2"/>
                        </a:rPr>
                        <a:t>w</a:t>
                      </a:r>
                      <a:r>
                        <a:rPr lang="en-US" dirty="0" err="1" smtClean="0"/>
                        <a:t>U</a:t>
                      </a:r>
                      <a:r>
                        <a:rPr lang="en-US" dirty="0" smtClean="0"/>
                        <a:t>)</a:t>
                      </a:r>
                      <a:endParaRPr lang="en-US" dirty="0"/>
                    </a:p>
                  </a:txBody>
                  <a:tcPr/>
                </a:tc>
                <a:tc>
                  <a:txBody>
                    <a:bodyPr/>
                    <a:lstStyle/>
                    <a:p>
                      <a:pPr algn="ctr"/>
                      <a:r>
                        <a:rPr lang="en-US" dirty="0" smtClean="0"/>
                        <a:t>105</a:t>
                      </a:r>
                      <a:endParaRPr lang="en-US" dirty="0"/>
                    </a:p>
                  </a:txBody>
                  <a:tcPr/>
                </a:tc>
                <a:tc>
                  <a:txBody>
                    <a:bodyPr/>
                    <a:lstStyle/>
                    <a:p>
                      <a:pPr algn="ctr"/>
                      <a:r>
                        <a:rPr lang="en-US" dirty="0" smtClean="0">
                          <a:latin typeface="Symbol" panose="05050102010706020507" pitchFamily="18" charset="2"/>
                        </a:rPr>
                        <a:t>W</a:t>
                      </a:r>
                      <a:endParaRPr lang="en-US" dirty="0">
                        <a:latin typeface="Symbol" panose="05050102010706020507" pitchFamily="18" charset="2"/>
                      </a:endParaRPr>
                    </a:p>
                  </a:txBody>
                  <a:tcPr/>
                </a:tc>
              </a:tr>
              <a:tr h="370840">
                <a:tc>
                  <a:txBody>
                    <a:bodyPr/>
                    <a:lstStyle/>
                    <a:p>
                      <a:r>
                        <a:rPr lang="en-US" dirty="0" smtClean="0"/>
                        <a:t>unloaded Q of main </a:t>
                      </a:r>
                      <a:r>
                        <a:rPr lang="en-US" dirty="0" err="1" smtClean="0"/>
                        <a:t>rf</a:t>
                      </a:r>
                      <a:r>
                        <a:rPr lang="en-US" dirty="0" smtClean="0"/>
                        <a:t> cavities</a:t>
                      </a:r>
                      <a:endParaRPr lang="en-US" dirty="0"/>
                    </a:p>
                  </a:txBody>
                  <a:tcPr/>
                </a:tc>
                <a:tc>
                  <a:txBody>
                    <a:bodyPr/>
                    <a:lstStyle/>
                    <a:p>
                      <a:pPr algn="ctr"/>
                      <a:r>
                        <a:rPr lang="en-US" dirty="0" smtClean="0"/>
                        <a:t>1.29e10</a:t>
                      </a:r>
                      <a:endParaRPr lang="en-US" dirty="0"/>
                    </a:p>
                  </a:txBody>
                  <a:tcPr/>
                </a:tc>
                <a:tc>
                  <a:txBody>
                    <a:bodyPr/>
                    <a:lstStyle/>
                    <a:p>
                      <a:pPr algn="ctr"/>
                      <a:endParaRPr lang="en-US" dirty="0"/>
                    </a:p>
                  </a:txBody>
                  <a:tcPr/>
                </a:tc>
              </a:tr>
              <a:tr h="370840">
                <a:tc>
                  <a:txBody>
                    <a:bodyPr/>
                    <a:lstStyle/>
                    <a:p>
                      <a:r>
                        <a:rPr lang="en-US" dirty="0" smtClean="0"/>
                        <a:t>loaded Q of main </a:t>
                      </a:r>
                      <a:r>
                        <a:rPr lang="en-US" dirty="0" err="1" smtClean="0"/>
                        <a:t>rf</a:t>
                      </a:r>
                      <a:r>
                        <a:rPr lang="en-US" dirty="0" smtClean="0"/>
                        <a:t> cavities</a:t>
                      </a:r>
                      <a:endParaRPr lang="en-US" dirty="0"/>
                    </a:p>
                  </a:txBody>
                  <a:tcPr/>
                </a:tc>
                <a:tc>
                  <a:txBody>
                    <a:bodyPr/>
                    <a:lstStyle/>
                    <a:p>
                      <a:pPr algn="ctr"/>
                      <a:r>
                        <a:rPr lang="en-US" dirty="0" smtClean="0"/>
                        <a:t>1.23e5</a:t>
                      </a:r>
                      <a:endParaRPr lang="en-US" dirty="0"/>
                    </a:p>
                  </a:txBody>
                  <a:tcPr/>
                </a:tc>
                <a:tc>
                  <a:txBody>
                    <a:bodyPr/>
                    <a:lstStyle/>
                    <a:p>
                      <a:pPr algn="ctr"/>
                      <a:endParaRPr lang="en-US" dirty="0"/>
                    </a:p>
                  </a:txBody>
                  <a:tcPr/>
                </a:tc>
              </a:tr>
              <a:tr h="370840">
                <a:tc>
                  <a:txBody>
                    <a:bodyPr/>
                    <a:lstStyle/>
                    <a:p>
                      <a:r>
                        <a:rPr lang="en-US" dirty="0" smtClean="0"/>
                        <a:t>cavity</a:t>
                      </a:r>
                      <a:r>
                        <a:rPr lang="en-US" baseline="0" dirty="0" smtClean="0"/>
                        <a:t> to klystron loading angle</a:t>
                      </a:r>
                      <a:endParaRPr lang="en-US" dirty="0"/>
                    </a:p>
                  </a:txBody>
                  <a:tcPr/>
                </a:tc>
                <a:tc>
                  <a:txBody>
                    <a:bodyPr/>
                    <a:lstStyle/>
                    <a:p>
                      <a:pPr algn="ctr"/>
                      <a:r>
                        <a:rPr lang="en-US" dirty="0" smtClean="0">
                          <a:solidFill>
                            <a:srgbClr val="FF0000"/>
                          </a:solidFill>
                        </a:rPr>
                        <a:t>20</a:t>
                      </a:r>
                      <a:endParaRPr lang="en-US" dirty="0">
                        <a:solidFill>
                          <a:srgbClr val="FF0000"/>
                        </a:solidFill>
                      </a:endParaRPr>
                    </a:p>
                  </a:txBody>
                  <a:tcPr/>
                </a:tc>
                <a:tc>
                  <a:txBody>
                    <a:bodyPr/>
                    <a:lstStyle/>
                    <a:p>
                      <a:pPr algn="ctr"/>
                      <a:r>
                        <a:rPr lang="en-US" dirty="0" err="1" smtClean="0"/>
                        <a:t>deg</a:t>
                      </a:r>
                      <a:endParaRPr lang="en-US" dirty="0"/>
                    </a:p>
                  </a:txBody>
                  <a:tcPr/>
                </a:tc>
              </a:tr>
              <a:tr h="370840">
                <a:tc>
                  <a:txBody>
                    <a:bodyPr/>
                    <a:lstStyle/>
                    <a:p>
                      <a:r>
                        <a:rPr lang="en-US" dirty="0" smtClean="0"/>
                        <a:t>empty bucket/harmonic</a:t>
                      </a:r>
                      <a:r>
                        <a:rPr lang="en-US" baseline="0" dirty="0" smtClean="0"/>
                        <a:t> #  (gap percentage)</a:t>
                      </a:r>
                      <a:endParaRPr lang="en-US" dirty="0"/>
                    </a:p>
                  </a:txBody>
                  <a:tcPr/>
                </a:tc>
                <a:tc>
                  <a:txBody>
                    <a:bodyPr/>
                    <a:lstStyle/>
                    <a:p>
                      <a:pPr algn="ctr"/>
                      <a:r>
                        <a:rPr lang="en-US" dirty="0" smtClean="0">
                          <a:solidFill>
                            <a:srgbClr val="FF0000"/>
                          </a:solidFill>
                        </a:rPr>
                        <a:t>15</a:t>
                      </a:r>
                      <a:endParaRPr lang="en-US" dirty="0">
                        <a:solidFill>
                          <a:srgbClr val="FF0000"/>
                        </a:solidFill>
                      </a:endParaRPr>
                    </a:p>
                  </a:txBody>
                  <a:tcPr/>
                </a:tc>
                <a:tc>
                  <a:txBody>
                    <a:bodyPr/>
                    <a:lstStyle/>
                    <a:p>
                      <a:pPr algn="ctr"/>
                      <a:r>
                        <a:rPr lang="en-US" dirty="0" smtClean="0"/>
                        <a:t>%</a:t>
                      </a:r>
                      <a:endParaRPr lang="en-US" dirty="0"/>
                    </a:p>
                  </a:txBody>
                  <a:tcPr/>
                </a:tc>
              </a:tr>
              <a:tr h="370840">
                <a:tc>
                  <a:txBody>
                    <a:bodyPr/>
                    <a:lstStyle/>
                    <a:p>
                      <a:r>
                        <a:rPr lang="en-US" dirty="0" smtClean="0"/>
                        <a:t>radiation damping rate per turn</a:t>
                      </a:r>
                      <a:endParaRPr lang="en-US" dirty="0"/>
                    </a:p>
                  </a:txBody>
                  <a:tcPr/>
                </a:tc>
                <a:tc>
                  <a:txBody>
                    <a:bodyPr/>
                    <a:lstStyle/>
                    <a:p>
                      <a:pPr algn="ctr"/>
                      <a:r>
                        <a:rPr lang="en-US" dirty="0" smtClean="0"/>
                        <a:t>3.524e-3</a:t>
                      </a: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64569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487362"/>
          </a:xfrm>
        </p:spPr>
        <p:txBody>
          <a:bodyPr>
            <a:normAutofit/>
          </a:bodyPr>
          <a:lstStyle/>
          <a:p>
            <a:r>
              <a:rPr lang="en-US" sz="2400" dirty="0" smtClean="0"/>
              <a:t>Tracking Simulation Studies for MEIC E-ring</a:t>
            </a:r>
            <a:endParaRPr lang="en-US" sz="2400" dirty="0"/>
          </a:p>
        </p:txBody>
      </p:sp>
      <p:sp>
        <p:nvSpPr>
          <p:cNvPr id="4" name="TextBox 3"/>
          <p:cNvSpPr txBox="1"/>
          <p:nvPr/>
        </p:nvSpPr>
        <p:spPr>
          <a:xfrm>
            <a:off x="428978" y="729734"/>
            <a:ext cx="5366982" cy="369332"/>
          </a:xfrm>
          <a:prstGeom prst="rect">
            <a:avLst/>
          </a:prstGeom>
          <a:noFill/>
        </p:spPr>
        <p:txBody>
          <a:bodyPr wrap="none" rtlCol="0">
            <a:spAutoFit/>
          </a:bodyPr>
          <a:lstStyle/>
          <a:p>
            <a:r>
              <a:rPr lang="en-US" dirty="0" smtClean="0"/>
              <a:t>Case 2, MEIC e-ring without feedback system at </a:t>
            </a:r>
            <a:r>
              <a:rPr lang="en-US" dirty="0" smtClean="0">
                <a:solidFill>
                  <a:srgbClr val="FF0000"/>
                </a:solidFill>
              </a:rPr>
              <a:t>12</a:t>
            </a:r>
            <a:r>
              <a:rPr lang="en-US" dirty="0" smtClean="0"/>
              <a:t>GeV:</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0412266"/>
              </p:ext>
            </p:extLst>
          </p:nvPr>
        </p:nvGraphicFramePr>
        <p:xfrm>
          <a:off x="762000" y="1107533"/>
          <a:ext cx="7848600" cy="4820920"/>
        </p:xfrm>
        <a:graphic>
          <a:graphicData uri="http://schemas.openxmlformats.org/drawingml/2006/table">
            <a:tbl>
              <a:tblPr firstRow="1" bandRow="1">
                <a:tableStyleId>{5C22544A-7EE6-4342-B048-85BDC9FD1C3A}</a:tableStyleId>
              </a:tblPr>
              <a:tblGrid>
                <a:gridCol w="5105400"/>
                <a:gridCol w="1241165"/>
                <a:gridCol w="1502035"/>
              </a:tblGrid>
              <a:tr h="370840">
                <a:tc>
                  <a:txBody>
                    <a:bodyPr/>
                    <a:lstStyle/>
                    <a:p>
                      <a:r>
                        <a:rPr lang="en-US" dirty="0" smtClean="0"/>
                        <a:t>Calculated Parameters and Tracking Result</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Unit</a:t>
                      </a:r>
                      <a:endParaRPr lang="en-US" dirty="0"/>
                    </a:p>
                  </a:txBody>
                  <a:tcPr/>
                </a:tc>
              </a:tr>
              <a:tr h="370840">
                <a:tc>
                  <a:txBody>
                    <a:bodyPr/>
                    <a:lstStyle/>
                    <a:p>
                      <a:r>
                        <a:rPr lang="en-US" dirty="0" smtClean="0"/>
                        <a:t>main </a:t>
                      </a:r>
                      <a:r>
                        <a:rPr lang="en-US" dirty="0" err="1" smtClean="0"/>
                        <a:t>rf</a:t>
                      </a:r>
                      <a:r>
                        <a:rPr lang="en-US" dirty="0" smtClean="0"/>
                        <a:t> peak voltage per</a:t>
                      </a:r>
                      <a:r>
                        <a:rPr lang="en-US" baseline="0" dirty="0" smtClean="0"/>
                        <a:t> cavity (cell)</a:t>
                      </a:r>
                      <a:endParaRPr lang="en-US" dirty="0"/>
                    </a:p>
                  </a:txBody>
                  <a:tcPr/>
                </a:tc>
                <a:tc>
                  <a:txBody>
                    <a:bodyPr/>
                    <a:lstStyle/>
                    <a:p>
                      <a:pPr algn="ctr"/>
                      <a:r>
                        <a:rPr lang="en-US" dirty="0" smtClean="0"/>
                        <a:t>2.502</a:t>
                      </a:r>
                      <a:endParaRPr lang="en-US" dirty="0"/>
                    </a:p>
                  </a:txBody>
                  <a:tcPr/>
                </a:tc>
                <a:tc>
                  <a:txBody>
                    <a:bodyPr/>
                    <a:lstStyle/>
                    <a:p>
                      <a:pPr algn="ctr"/>
                      <a:r>
                        <a:rPr lang="en-US" dirty="0" smtClean="0"/>
                        <a:t>MV</a:t>
                      </a:r>
                      <a:endParaRPr lang="en-US" dirty="0"/>
                    </a:p>
                  </a:txBody>
                  <a:tcPr/>
                </a:tc>
              </a:tr>
              <a:tr h="370840">
                <a:tc>
                  <a:txBody>
                    <a:bodyPr/>
                    <a:lstStyle/>
                    <a:p>
                      <a:r>
                        <a:rPr lang="en-US" dirty="0" smtClean="0"/>
                        <a:t>main cavity detune needed</a:t>
                      </a:r>
                      <a:r>
                        <a:rPr lang="en-US" baseline="0" dirty="0" smtClean="0"/>
                        <a:t> for beam loading </a:t>
                      </a:r>
                      <a:endParaRPr lang="en-US" dirty="0"/>
                    </a:p>
                  </a:txBody>
                  <a:tcPr/>
                </a:tc>
                <a:tc>
                  <a:txBody>
                    <a:bodyPr/>
                    <a:lstStyle/>
                    <a:p>
                      <a:pPr algn="ctr"/>
                      <a:r>
                        <a:rPr lang="en-US" dirty="0" smtClean="0"/>
                        <a:t>-1.849</a:t>
                      </a:r>
                      <a:endParaRPr lang="en-US" dirty="0"/>
                    </a:p>
                  </a:txBody>
                  <a:tcPr/>
                </a:tc>
                <a:tc>
                  <a:txBody>
                    <a:bodyPr/>
                    <a:lstStyle/>
                    <a:p>
                      <a:pPr algn="ctr"/>
                      <a:r>
                        <a:rPr lang="en-US" dirty="0" smtClean="0"/>
                        <a:t>kHz</a:t>
                      </a:r>
                      <a:endParaRPr lang="en-US" dirty="0"/>
                    </a:p>
                  </a:txBody>
                  <a:tcPr/>
                </a:tc>
              </a:tr>
              <a:tr h="370840">
                <a:tc>
                  <a:txBody>
                    <a:bodyPr/>
                    <a:lstStyle/>
                    <a:p>
                      <a:r>
                        <a:rPr lang="en-US" dirty="0" smtClean="0"/>
                        <a:t>main </a:t>
                      </a:r>
                      <a:r>
                        <a:rPr lang="en-US" dirty="0" err="1" smtClean="0"/>
                        <a:t>rf</a:t>
                      </a:r>
                      <a:r>
                        <a:rPr lang="en-US" dirty="0" smtClean="0"/>
                        <a:t> operation frequency</a:t>
                      </a:r>
                      <a:endParaRPr lang="en-US" dirty="0"/>
                    </a:p>
                  </a:txBody>
                  <a:tcPr/>
                </a:tc>
                <a:tc>
                  <a:txBody>
                    <a:bodyPr/>
                    <a:lstStyle/>
                    <a:p>
                      <a:pPr algn="ctr"/>
                      <a:r>
                        <a:rPr lang="en-US" dirty="0" smtClean="0"/>
                        <a:t>748.498</a:t>
                      </a:r>
                      <a:endParaRPr lang="en-US" dirty="0"/>
                    </a:p>
                  </a:txBody>
                  <a:tcPr/>
                </a:tc>
                <a:tc>
                  <a:txBody>
                    <a:bodyPr/>
                    <a:lstStyle/>
                    <a:p>
                      <a:pPr algn="ctr"/>
                      <a:r>
                        <a:rPr lang="en-US" dirty="0" smtClean="0"/>
                        <a:t>MHz</a:t>
                      </a:r>
                      <a:endParaRPr lang="en-US" dirty="0"/>
                    </a:p>
                  </a:txBody>
                  <a:tcPr/>
                </a:tc>
              </a:tr>
              <a:tr h="370840">
                <a:tc>
                  <a:txBody>
                    <a:bodyPr/>
                    <a:lstStyle/>
                    <a:p>
                      <a:r>
                        <a:rPr lang="en-US" dirty="0" smtClean="0"/>
                        <a:t>main </a:t>
                      </a:r>
                      <a:r>
                        <a:rPr lang="en-US" dirty="0" err="1" smtClean="0"/>
                        <a:t>rf</a:t>
                      </a:r>
                      <a:r>
                        <a:rPr lang="en-US" dirty="0" smtClean="0"/>
                        <a:t> cavities</a:t>
                      </a:r>
                      <a:r>
                        <a:rPr lang="en-US" baseline="0" dirty="0" smtClean="0"/>
                        <a:t> detuning angle</a:t>
                      </a:r>
                      <a:endParaRPr lang="en-US" dirty="0"/>
                    </a:p>
                  </a:txBody>
                  <a:tcPr/>
                </a:tc>
                <a:tc>
                  <a:txBody>
                    <a:bodyPr/>
                    <a:lstStyle/>
                    <a:p>
                      <a:pPr algn="ctr"/>
                      <a:r>
                        <a:rPr lang="en-US" dirty="0" smtClean="0"/>
                        <a:t>-31.292</a:t>
                      </a:r>
                      <a:endParaRPr lang="en-US" dirty="0"/>
                    </a:p>
                  </a:txBody>
                  <a:tcPr/>
                </a:tc>
                <a:tc>
                  <a:txBody>
                    <a:bodyPr/>
                    <a:lstStyle/>
                    <a:p>
                      <a:pPr algn="ctr"/>
                      <a:r>
                        <a:rPr lang="en-US" dirty="0" err="1" smtClean="0"/>
                        <a:t>deg</a:t>
                      </a:r>
                      <a:endParaRPr lang="en-US" dirty="0"/>
                    </a:p>
                  </a:txBody>
                  <a:tcPr/>
                </a:tc>
              </a:tr>
              <a:tr h="370840">
                <a:tc>
                  <a:txBody>
                    <a:bodyPr/>
                    <a:lstStyle/>
                    <a:p>
                      <a:r>
                        <a:rPr lang="en-US" dirty="0" smtClean="0"/>
                        <a:t>synchronous phase by Pederson</a:t>
                      </a:r>
                      <a:endParaRPr lang="en-US" dirty="0"/>
                    </a:p>
                  </a:txBody>
                  <a:tcPr/>
                </a:tc>
                <a:tc>
                  <a:txBody>
                    <a:bodyPr/>
                    <a:lstStyle/>
                    <a:p>
                      <a:pPr algn="ctr"/>
                      <a:r>
                        <a:rPr lang="en-US" dirty="0" smtClean="0"/>
                        <a:t>158.67</a:t>
                      </a:r>
                      <a:endParaRPr lang="en-US" dirty="0"/>
                    </a:p>
                  </a:txBody>
                  <a:tcPr/>
                </a:tc>
                <a:tc>
                  <a:txBody>
                    <a:bodyPr/>
                    <a:lstStyle/>
                    <a:p>
                      <a:pPr algn="ctr"/>
                      <a:r>
                        <a:rPr lang="en-US" dirty="0" err="1" smtClean="0"/>
                        <a:t>deg</a:t>
                      </a:r>
                      <a:endParaRPr lang="en-US" dirty="0"/>
                    </a:p>
                  </a:txBody>
                  <a:tcPr/>
                </a:tc>
              </a:tr>
              <a:tr h="370840">
                <a:tc>
                  <a:txBody>
                    <a:bodyPr/>
                    <a:lstStyle/>
                    <a:p>
                      <a:r>
                        <a:rPr lang="en-US" dirty="0" smtClean="0"/>
                        <a:t>Beam loading factor Y=2I</a:t>
                      </a:r>
                      <a:r>
                        <a:rPr lang="en-US" baseline="-25000" dirty="0" smtClean="0"/>
                        <a:t>b</a:t>
                      </a:r>
                      <a:r>
                        <a:rPr lang="en-US" dirty="0" smtClean="0"/>
                        <a:t>/I</a:t>
                      </a:r>
                      <a:r>
                        <a:rPr lang="en-US" baseline="-25000" dirty="0" smtClean="0"/>
                        <a:t>01</a:t>
                      </a:r>
                      <a:endParaRPr lang="en-US" baseline="-25000" dirty="0"/>
                    </a:p>
                  </a:txBody>
                  <a:tcPr/>
                </a:tc>
                <a:tc>
                  <a:txBody>
                    <a:bodyPr/>
                    <a:lstStyle/>
                    <a:p>
                      <a:pPr algn="ctr"/>
                      <a:r>
                        <a:rPr lang="en-US" dirty="0" smtClean="0"/>
                        <a:t>0.282</a:t>
                      </a:r>
                      <a:endParaRPr lang="en-US" dirty="0"/>
                    </a:p>
                  </a:txBody>
                  <a:tcPr/>
                </a:tc>
                <a:tc>
                  <a:txBody>
                    <a:bodyPr/>
                    <a:lstStyle/>
                    <a:p>
                      <a:pPr algn="ctr"/>
                      <a:endParaRPr lang="en-US" dirty="0"/>
                    </a:p>
                  </a:txBody>
                  <a:tcPr/>
                </a:tc>
              </a:tr>
              <a:tr h="370840">
                <a:tc>
                  <a:txBody>
                    <a:bodyPr/>
                    <a:lstStyle/>
                    <a:p>
                      <a:r>
                        <a:rPr lang="en-US" dirty="0" smtClean="0"/>
                        <a:t>single bunch charge</a:t>
                      </a:r>
                      <a:endParaRPr lang="en-US" dirty="0"/>
                    </a:p>
                  </a:txBody>
                  <a:tcPr/>
                </a:tc>
                <a:tc>
                  <a:txBody>
                    <a:bodyPr/>
                    <a:lstStyle/>
                    <a:p>
                      <a:pPr algn="ctr"/>
                      <a:r>
                        <a:rPr lang="en-US" dirty="0" smtClean="0"/>
                        <a:t>172.9</a:t>
                      </a:r>
                      <a:endParaRPr lang="en-US" dirty="0"/>
                    </a:p>
                  </a:txBody>
                  <a:tcPr/>
                </a:tc>
                <a:tc>
                  <a:txBody>
                    <a:bodyPr/>
                    <a:lstStyle/>
                    <a:p>
                      <a:pPr algn="ctr"/>
                      <a:r>
                        <a:rPr lang="en-US" dirty="0" err="1" smtClean="0"/>
                        <a:t>pC</a:t>
                      </a:r>
                      <a:endParaRPr lang="en-US" dirty="0"/>
                    </a:p>
                  </a:txBody>
                  <a:tcPr/>
                </a:tc>
              </a:tr>
              <a:tr h="370840">
                <a:tc>
                  <a:txBody>
                    <a:bodyPr/>
                    <a:lstStyle/>
                    <a:p>
                      <a:r>
                        <a:rPr lang="en-US" dirty="0" smtClean="0"/>
                        <a:t>single bunch loss factor to fundamental mode</a:t>
                      </a:r>
                      <a:endParaRPr lang="en-US" dirty="0"/>
                    </a:p>
                  </a:txBody>
                  <a:tcPr/>
                </a:tc>
                <a:tc>
                  <a:txBody>
                    <a:bodyPr/>
                    <a:lstStyle/>
                    <a:p>
                      <a:pPr algn="ctr"/>
                      <a:r>
                        <a:rPr lang="en-US" dirty="0" smtClean="0"/>
                        <a:t>0.1235</a:t>
                      </a:r>
                      <a:endParaRPr lang="en-US" dirty="0"/>
                    </a:p>
                  </a:txBody>
                  <a:tcPr/>
                </a:tc>
                <a:tc>
                  <a:txBody>
                    <a:bodyPr/>
                    <a:lstStyle/>
                    <a:p>
                      <a:pPr algn="ctr"/>
                      <a:r>
                        <a:rPr lang="en-US" dirty="0" smtClean="0"/>
                        <a:t>V/</a:t>
                      </a:r>
                      <a:r>
                        <a:rPr lang="en-US" dirty="0" err="1" smtClean="0"/>
                        <a:t>pC</a:t>
                      </a:r>
                      <a:endParaRPr lang="en-US" dirty="0"/>
                    </a:p>
                  </a:txBody>
                  <a:tcPr/>
                </a:tc>
              </a:tr>
              <a:tr h="370840">
                <a:tc>
                  <a:txBody>
                    <a:bodyPr/>
                    <a:lstStyle/>
                    <a:p>
                      <a:r>
                        <a:rPr lang="en-US" dirty="0" smtClean="0"/>
                        <a:t>main </a:t>
                      </a:r>
                      <a:r>
                        <a:rPr lang="en-US" dirty="0" err="1" smtClean="0"/>
                        <a:t>rf</a:t>
                      </a:r>
                      <a:r>
                        <a:rPr lang="en-US" dirty="0" smtClean="0"/>
                        <a:t> generator on cavity gap voltage</a:t>
                      </a:r>
                      <a:endParaRPr lang="en-US" dirty="0"/>
                    </a:p>
                  </a:txBody>
                  <a:tcPr/>
                </a:tc>
                <a:tc>
                  <a:txBody>
                    <a:bodyPr/>
                    <a:lstStyle/>
                    <a:p>
                      <a:pPr algn="ctr"/>
                      <a:r>
                        <a:rPr lang="en-US" dirty="0" smtClean="0"/>
                        <a:t>3.006</a:t>
                      </a:r>
                      <a:endParaRPr lang="en-US" dirty="0"/>
                    </a:p>
                  </a:txBody>
                  <a:tcPr/>
                </a:tc>
                <a:tc>
                  <a:txBody>
                    <a:bodyPr/>
                    <a:lstStyle/>
                    <a:p>
                      <a:pPr algn="ctr"/>
                      <a:r>
                        <a:rPr lang="en-US" dirty="0" smtClean="0"/>
                        <a:t>MV</a:t>
                      </a:r>
                      <a:endParaRPr lang="en-US" dirty="0"/>
                    </a:p>
                  </a:txBody>
                  <a:tcPr/>
                </a:tc>
              </a:tr>
              <a:tr h="370840">
                <a:tc>
                  <a:txBody>
                    <a:bodyPr/>
                    <a:lstStyle/>
                    <a:p>
                      <a:r>
                        <a:rPr lang="en-US" dirty="0" smtClean="0"/>
                        <a:t>turn-by-turn phase span after 3000 turns since inj.</a:t>
                      </a:r>
                      <a:endParaRPr lang="en-US" dirty="0"/>
                    </a:p>
                  </a:txBody>
                  <a:tcPr/>
                </a:tc>
                <a:tc>
                  <a:txBody>
                    <a:bodyPr/>
                    <a:lstStyle/>
                    <a:p>
                      <a:pPr algn="ctr"/>
                      <a:r>
                        <a:rPr lang="en-US" dirty="0" smtClean="0">
                          <a:solidFill>
                            <a:srgbClr val="FF0000"/>
                          </a:solidFill>
                        </a:rPr>
                        <a:t>lost</a:t>
                      </a:r>
                      <a:endParaRPr lang="en-US" dirty="0">
                        <a:solidFill>
                          <a:srgbClr val="FF0000"/>
                        </a:solidFill>
                      </a:endParaRPr>
                    </a:p>
                  </a:txBody>
                  <a:tcPr/>
                </a:tc>
                <a:tc>
                  <a:txBody>
                    <a:bodyPr/>
                    <a:lstStyle/>
                    <a:p>
                      <a:pPr algn="ctr"/>
                      <a:r>
                        <a:rPr lang="en-US" dirty="0" err="1" smtClean="0"/>
                        <a:t>deg</a:t>
                      </a:r>
                      <a:endParaRPr lang="en-US" dirty="0"/>
                    </a:p>
                  </a:txBody>
                  <a:tcPr/>
                </a:tc>
              </a:tr>
              <a:tr h="370840">
                <a:tc>
                  <a:txBody>
                    <a:bodyPr/>
                    <a:lstStyle/>
                    <a:p>
                      <a:r>
                        <a:rPr lang="en-US" dirty="0" smtClean="0"/>
                        <a:t>max. energy deviation</a:t>
                      </a:r>
                      <a:r>
                        <a:rPr lang="en-US" baseline="0" dirty="0" smtClean="0"/>
                        <a:t> after 3000 turns after inj.</a:t>
                      </a:r>
                    </a:p>
                  </a:txBody>
                  <a:tcPr/>
                </a:tc>
                <a:tc>
                  <a:txBody>
                    <a:bodyPr/>
                    <a:lstStyle/>
                    <a:p>
                      <a:pPr algn="ctr"/>
                      <a:r>
                        <a:rPr lang="en-US" dirty="0" smtClean="0">
                          <a:solidFill>
                            <a:srgbClr val="FF0000"/>
                          </a:solidFill>
                        </a:rPr>
                        <a:t>0.12</a:t>
                      </a:r>
                      <a:endParaRPr lang="en-US" dirty="0">
                        <a:solidFill>
                          <a:srgbClr val="FF0000"/>
                        </a:solidFill>
                      </a:endParaRPr>
                    </a:p>
                  </a:txBody>
                  <a:tcPr/>
                </a:tc>
                <a:tc>
                  <a:txBody>
                    <a:bodyPr/>
                    <a:lstStyle/>
                    <a:p>
                      <a:pPr algn="ctr"/>
                      <a:endParaRPr lang="en-US" dirty="0">
                        <a:latin typeface="Symbol" panose="05050102010706020507" pitchFamily="18" charset="2"/>
                      </a:endParaRPr>
                    </a:p>
                  </a:txBody>
                  <a:tcPr/>
                </a:tc>
              </a:tr>
              <a:tr h="370840">
                <a:tc>
                  <a:txBody>
                    <a:bodyPr/>
                    <a:lstStyle/>
                    <a:p>
                      <a:r>
                        <a:rPr lang="en-US" dirty="0" smtClean="0"/>
                        <a:t>DC</a:t>
                      </a:r>
                      <a:r>
                        <a:rPr lang="en-US" baseline="0" dirty="0" smtClean="0"/>
                        <a:t> Robinson stable for non-uniform filling?</a:t>
                      </a:r>
                      <a:endParaRPr lang="en-US"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pPr algn="ctr"/>
                      <a:endParaRPr lang="en-US" dirty="0"/>
                    </a:p>
                  </a:txBody>
                  <a:tcPr/>
                </a:tc>
              </a:tr>
            </a:tbl>
          </a:graphicData>
        </a:graphic>
      </p:graphicFrame>
      <p:sp>
        <p:nvSpPr>
          <p:cNvPr id="3" name="TextBox 2"/>
          <p:cNvSpPr txBox="1"/>
          <p:nvPr/>
        </p:nvSpPr>
        <p:spPr>
          <a:xfrm>
            <a:off x="1676400" y="6172200"/>
            <a:ext cx="6476773" cy="369332"/>
          </a:xfrm>
          <a:prstGeom prst="rect">
            <a:avLst/>
          </a:prstGeom>
          <a:noFill/>
        </p:spPr>
        <p:txBody>
          <a:bodyPr wrap="none" rtlCol="0">
            <a:spAutoFit/>
          </a:bodyPr>
          <a:lstStyle/>
          <a:p>
            <a:r>
              <a:rPr lang="en-US" dirty="0" smtClean="0">
                <a:solidFill>
                  <a:srgbClr val="00B050"/>
                </a:solidFill>
              </a:rPr>
              <a:t>However, below 15% filling gap, beam capture and storage is stable</a:t>
            </a:r>
            <a:endParaRPr lang="en-US" dirty="0">
              <a:solidFill>
                <a:srgbClr val="00B050"/>
              </a:solidFill>
            </a:endParaRPr>
          </a:p>
        </p:txBody>
      </p:sp>
    </p:spTree>
    <p:extLst>
      <p:ext uri="{BB962C8B-B14F-4D97-AF65-F5344CB8AC3E}">
        <p14:creationId xmlns:p14="http://schemas.microsoft.com/office/powerpoint/2010/main" val="190049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5127"/>
            <a:ext cx="5867400" cy="487362"/>
          </a:xfrm>
        </p:spPr>
        <p:txBody>
          <a:bodyPr>
            <a:normAutofit fontScale="90000"/>
          </a:bodyPr>
          <a:lstStyle/>
          <a:p>
            <a:r>
              <a:rPr lang="en-US" sz="2800" dirty="0" smtClean="0"/>
              <a:t>Tracking Result Graphs from </a:t>
            </a:r>
            <a:r>
              <a:rPr lang="en-US" sz="2800" dirty="0" err="1" smtClean="0"/>
              <a:t>MathCAD</a:t>
            </a:r>
            <a:endParaRPr lang="en-US" sz="2800" dirty="0"/>
          </a:p>
        </p:txBody>
      </p:sp>
      <p:sp>
        <p:nvSpPr>
          <p:cNvPr id="4" name="TextBox 3"/>
          <p:cNvSpPr txBox="1"/>
          <p:nvPr/>
        </p:nvSpPr>
        <p:spPr>
          <a:xfrm>
            <a:off x="403578" y="722489"/>
            <a:ext cx="5707268" cy="369332"/>
          </a:xfrm>
          <a:prstGeom prst="rect">
            <a:avLst/>
          </a:prstGeom>
          <a:noFill/>
        </p:spPr>
        <p:txBody>
          <a:bodyPr wrap="none" rtlCol="0">
            <a:spAutoFit/>
          </a:bodyPr>
          <a:lstStyle/>
          <a:p>
            <a:r>
              <a:rPr lang="en-US" dirty="0" smtClean="0"/>
              <a:t>Case 2, MEIC e-ring without 3</a:t>
            </a:r>
            <a:r>
              <a:rPr lang="en-US" baseline="30000" dirty="0" smtClean="0"/>
              <a:t>rd</a:t>
            </a:r>
            <a:r>
              <a:rPr lang="en-US" dirty="0" smtClean="0"/>
              <a:t> harmonic system at </a:t>
            </a:r>
            <a:r>
              <a:rPr lang="en-US" dirty="0" smtClean="0">
                <a:solidFill>
                  <a:srgbClr val="FF0000"/>
                </a:solidFill>
              </a:rPr>
              <a:t>12</a:t>
            </a:r>
            <a:r>
              <a:rPr lang="en-US" dirty="0" smtClean="0"/>
              <a:t>GeV:</a:t>
            </a:r>
            <a:endParaRPr lang="en-US" dirty="0"/>
          </a:p>
        </p:txBody>
      </p:sp>
      <p:sp>
        <p:nvSpPr>
          <p:cNvPr id="5" name="TextBox 4"/>
          <p:cNvSpPr txBox="1"/>
          <p:nvPr/>
        </p:nvSpPr>
        <p:spPr>
          <a:xfrm>
            <a:off x="5638799" y="1840931"/>
            <a:ext cx="2320443" cy="369332"/>
          </a:xfrm>
          <a:prstGeom prst="rect">
            <a:avLst/>
          </a:prstGeom>
          <a:noFill/>
        </p:spPr>
        <p:txBody>
          <a:bodyPr wrap="none" rtlCol="0">
            <a:spAutoFit/>
          </a:bodyPr>
          <a:lstStyle/>
          <a:p>
            <a:r>
              <a:rPr lang="en-US" dirty="0" smtClean="0"/>
              <a:t>110mA, </a:t>
            </a:r>
            <a:r>
              <a:rPr lang="en-US" dirty="0" smtClean="0">
                <a:solidFill>
                  <a:srgbClr val="FF0000"/>
                </a:solidFill>
              </a:rPr>
              <a:t>15%</a:t>
            </a:r>
            <a:r>
              <a:rPr lang="en-US" dirty="0" smtClean="0"/>
              <a:t> gap filling</a:t>
            </a:r>
            <a:endParaRPr lang="en-US" dirty="0"/>
          </a:p>
        </p:txBody>
      </p:sp>
      <p:sp>
        <p:nvSpPr>
          <p:cNvPr id="3" name="TextBox 2"/>
          <p:cNvSpPr txBox="1"/>
          <p:nvPr/>
        </p:nvSpPr>
        <p:spPr>
          <a:xfrm>
            <a:off x="4572000" y="1188976"/>
            <a:ext cx="4267200" cy="646331"/>
          </a:xfrm>
          <a:prstGeom prst="rect">
            <a:avLst/>
          </a:prstGeom>
          <a:noFill/>
        </p:spPr>
        <p:txBody>
          <a:bodyPr wrap="square" rtlCol="0">
            <a:spAutoFit/>
          </a:bodyPr>
          <a:lstStyle/>
          <a:p>
            <a:r>
              <a:rPr lang="en-US" dirty="0" smtClean="0"/>
              <a:t>Beam lost after injection ~2000 turns due to RF transient in the filling gap.</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31"/>
          <a:stretch/>
        </p:blipFill>
        <p:spPr bwMode="auto">
          <a:xfrm>
            <a:off x="296594" y="978911"/>
            <a:ext cx="3383280" cy="299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
          <a:stretch/>
        </p:blipFill>
        <p:spPr bwMode="auto">
          <a:xfrm>
            <a:off x="205154" y="3970392"/>
            <a:ext cx="3474720" cy="288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333"/>
          <a:stretch/>
        </p:blipFill>
        <p:spPr bwMode="auto">
          <a:xfrm>
            <a:off x="3656428" y="2177224"/>
            <a:ext cx="5303520" cy="400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9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9525" y="76200"/>
            <a:ext cx="5235258" cy="2800767"/>
          </a:xfrm>
          <a:prstGeom prst="rect">
            <a:avLst/>
          </a:prstGeom>
        </p:spPr>
        <p:txBody>
          <a:bodyPr wrap="square">
            <a:spAutoFit/>
          </a:bodyPr>
          <a:lstStyle/>
          <a:p>
            <a:r>
              <a:rPr lang="en-US" sz="1600" dirty="0" smtClean="0">
                <a:solidFill>
                  <a:srgbClr val="FF0000"/>
                </a:solidFill>
              </a:rPr>
              <a:t>Injection</a:t>
            </a:r>
            <a:r>
              <a:rPr lang="en-US" sz="1600" dirty="0" smtClean="0"/>
              <a:t> Beam loading Transient Tracking Simulation:</a:t>
            </a:r>
          </a:p>
          <a:p>
            <a:pPr marL="285750" indent="-285750">
              <a:buFont typeface="Arial" panose="020B0604020202020204" pitchFamily="34" charset="0"/>
              <a:buChar char="•"/>
            </a:pPr>
            <a:r>
              <a:rPr lang="en-US" sz="1600" dirty="0" smtClean="0"/>
              <a:t>12GeV</a:t>
            </a:r>
            <a:r>
              <a:rPr lang="en-US" sz="1600" dirty="0"/>
              <a:t>, </a:t>
            </a:r>
            <a:r>
              <a:rPr lang="en-US" sz="1600" dirty="0" smtClean="0">
                <a:solidFill>
                  <a:srgbClr val="FF0000"/>
                </a:solidFill>
              </a:rPr>
              <a:t>2.4pC</a:t>
            </a:r>
            <a:r>
              <a:rPr lang="en-US" sz="1600" dirty="0" smtClean="0"/>
              <a:t> </a:t>
            </a:r>
            <a:r>
              <a:rPr lang="en-US" sz="1600" dirty="0"/>
              <a:t>per </a:t>
            </a:r>
            <a:r>
              <a:rPr lang="en-US" sz="1600" dirty="0" smtClean="0"/>
              <a:t>bunch in injection</a:t>
            </a:r>
          </a:p>
          <a:p>
            <a:pPr marL="285750" indent="-285750">
              <a:buFont typeface="Arial" panose="020B0604020202020204" pitchFamily="34" charset="0"/>
              <a:buChar char="•"/>
            </a:pPr>
            <a:r>
              <a:rPr lang="en-US" sz="1600" dirty="0" smtClean="0"/>
              <a:t> </a:t>
            </a:r>
            <a:r>
              <a:rPr lang="en-US" sz="1600" dirty="0"/>
              <a:t>with a 50% </a:t>
            </a:r>
            <a:r>
              <a:rPr lang="en-US" sz="1600" dirty="0" smtClean="0"/>
              <a:t>filling gap </a:t>
            </a:r>
            <a:r>
              <a:rPr lang="en-US" sz="1600" dirty="0"/>
              <a:t>(1767 bunches in the </a:t>
            </a:r>
            <a:r>
              <a:rPr lang="en-US" sz="1600" dirty="0" smtClean="0"/>
              <a:t>ring)</a:t>
            </a:r>
          </a:p>
          <a:p>
            <a:pPr marL="285750" indent="-285750">
              <a:buFont typeface="Arial" panose="020B0604020202020204" pitchFamily="34" charset="0"/>
              <a:buChar char="•"/>
            </a:pPr>
            <a:r>
              <a:rPr lang="en-US" sz="1600" dirty="0" smtClean="0"/>
              <a:t>optimized </a:t>
            </a:r>
            <a:r>
              <a:rPr lang="en-US" sz="1600" dirty="0"/>
              <a:t>loading angle of </a:t>
            </a:r>
            <a:r>
              <a:rPr lang="en-US" sz="1600" dirty="0" smtClean="0"/>
              <a:t>20</a:t>
            </a:r>
            <a:r>
              <a:rPr lang="en-US" sz="1600" baseline="30000" dirty="0" smtClean="0"/>
              <a:t>o</a:t>
            </a:r>
            <a:endParaRPr lang="en-US" sz="1600" dirty="0"/>
          </a:p>
          <a:p>
            <a:pPr marL="285750" indent="-285750">
              <a:buFont typeface="Arial" panose="020B0604020202020204" pitchFamily="34" charset="0"/>
              <a:buChar char="•"/>
            </a:pPr>
            <a:r>
              <a:rPr lang="en-US" sz="1600" dirty="0" smtClean="0"/>
              <a:t>Injection phase slippage span from -131.7</a:t>
            </a:r>
            <a:r>
              <a:rPr lang="en-US" sz="1600" baseline="30000" dirty="0" smtClean="0"/>
              <a:t>o</a:t>
            </a:r>
            <a:r>
              <a:rPr lang="en-US" sz="1600" dirty="0" smtClean="0"/>
              <a:t> to 57.1</a:t>
            </a:r>
            <a:r>
              <a:rPr lang="en-US" sz="1600" baseline="30000" dirty="0" smtClean="0"/>
              <a:t>o</a:t>
            </a:r>
            <a:r>
              <a:rPr lang="en-US" sz="1600" dirty="0" smtClean="0"/>
              <a:t> (188.8</a:t>
            </a:r>
            <a:r>
              <a:rPr lang="en-US" sz="1600" baseline="30000" dirty="0" smtClean="0"/>
              <a:t>o</a:t>
            </a:r>
            <a:r>
              <a:rPr lang="en-US" sz="1600" dirty="0" smtClean="0"/>
              <a:t>)</a:t>
            </a:r>
          </a:p>
          <a:p>
            <a:pPr marL="285750" indent="-285750">
              <a:buFont typeface="Arial" panose="020B0604020202020204" pitchFamily="34" charset="0"/>
              <a:buChar char="•"/>
            </a:pPr>
            <a:r>
              <a:rPr lang="en-US" sz="1600" dirty="0" smtClean="0"/>
              <a:t>after </a:t>
            </a:r>
            <a:r>
              <a:rPr lang="en-US" sz="1600" dirty="0"/>
              <a:t>injection of first polarization bunches </a:t>
            </a:r>
            <a:r>
              <a:rPr lang="en-US" sz="1600" dirty="0" smtClean="0"/>
              <a:t>80 turns 378</a:t>
            </a:r>
            <a:r>
              <a:rPr lang="en-US" sz="1600" dirty="0" smtClean="0">
                <a:latin typeface="Symbol" panose="05050102010706020507" pitchFamily="18" charset="2"/>
              </a:rPr>
              <a:t>m</a:t>
            </a:r>
            <a:r>
              <a:rPr lang="en-US" sz="1600" dirty="0" smtClean="0"/>
              <a:t>s, </a:t>
            </a:r>
            <a:r>
              <a:rPr lang="en-US" sz="1600" dirty="0"/>
              <a:t>the 50% gap is then filled by another polarization </a:t>
            </a:r>
            <a:r>
              <a:rPr lang="en-US" sz="1600" dirty="0" smtClean="0"/>
              <a:t>1767 bunches</a:t>
            </a:r>
          </a:p>
          <a:p>
            <a:pPr marL="285750" indent="-285750">
              <a:buFont typeface="Arial" panose="020B0604020202020204" pitchFamily="34" charset="0"/>
              <a:buChar char="•"/>
            </a:pPr>
            <a:r>
              <a:rPr lang="en-US" sz="1600" dirty="0" smtClean="0"/>
              <a:t>Nearly all bunches are captured the </a:t>
            </a:r>
            <a:r>
              <a:rPr lang="en-US" sz="1600" dirty="0"/>
              <a:t>beam </a:t>
            </a:r>
            <a:r>
              <a:rPr lang="en-US" sz="1600" dirty="0" smtClean="0"/>
              <a:t>storage becomes stable</a:t>
            </a:r>
            <a:r>
              <a:rPr lang="en-US" sz="1600" dirty="0"/>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43"/>
          <a:stretch/>
        </p:blipFill>
        <p:spPr bwMode="auto">
          <a:xfrm>
            <a:off x="0" y="-4703"/>
            <a:ext cx="3850339" cy="3474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348"/>
          <a:stretch/>
        </p:blipFill>
        <p:spPr bwMode="auto">
          <a:xfrm>
            <a:off x="9860" y="3470017"/>
            <a:ext cx="3840480" cy="3345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572"/>
          <a:stretch/>
        </p:blipFill>
        <p:spPr bwMode="auto">
          <a:xfrm>
            <a:off x="4088448" y="2907345"/>
            <a:ext cx="4937760" cy="3908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41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ontent Placeholder 1"/>
          <p:cNvSpPr txBox="1">
            <a:spLocks/>
          </p:cNvSpPr>
          <p:nvPr/>
        </p:nvSpPr>
        <p:spPr>
          <a:xfrm>
            <a:off x="3753497" y="849989"/>
            <a:ext cx="1547813" cy="400869"/>
          </a:xfrm>
          <a:prstGeom prst="rect">
            <a:avLst/>
          </a:prstGeom>
          <a:solidFill>
            <a:srgbClr val="FFFF99"/>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1200" b="1" dirty="0">
                <a:latin typeface="Arial" charset="0"/>
                <a:ea typeface="ＭＳ Ｐゴシック" pitchFamily="34" charset="-128"/>
                <a:cs typeface="Arial" charset="0"/>
              </a:rPr>
              <a:t>B</a:t>
            </a:r>
            <a:r>
              <a:rPr lang="en-US" altLang="en-US" sz="1200" b="1" dirty="0" smtClean="0">
                <a:latin typeface="Arial" charset="0"/>
                <a:ea typeface="ＭＳ Ｐゴシック" pitchFamily="34" charset="-128"/>
                <a:cs typeface="Arial" charset="0"/>
              </a:rPr>
              <a:t>unch trains</a:t>
            </a:r>
          </a:p>
          <a:p>
            <a:pPr marL="0" indent="0">
              <a:buFontTx/>
              <a:buNone/>
            </a:pPr>
            <a:r>
              <a:rPr lang="en-US" altLang="en-US" sz="1200" b="1" dirty="0" smtClean="0">
                <a:latin typeface="Arial" charset="0"/>
                <a:ea typeface="ＭＳ Ｐゴシック" pitchFamily="34" charset="-128"/>
                <a:cs typeface="Arial" charset="0"/>
              </a:rPr>
              <a:t>from CEBAF injector</a:t>
            </a:r>
          </a:p>
        </p:txBody>
      </p:sp>
      <p:sp>
        <p:nvSpPr>
          <p:cNvPr id="7170" name="Title 2"/>
          <p:cNvSpPr>
            <a:spLocks noGrp="1"/>
          </p:cNvSpPr>
          <p:nvPr>
            <p:ph type="title"/>
          </p:nvPr>
        </p:nvSpPr>
        <p:spPr>
          <a:xfrm>
            <a:off x="200025" y="0"/>
            <a:ext cx="8715375" cy="914400"/>
          </a:xfrm>
        </p:spPr>
        <p:txBody>
          <a:bodyPr>
            <a:normAutofit/>
          </a:bodyPr>
          <a:lstStyle/>
          <a:p>
            <a:r>
              <a:rPr lang="en-US" altLang="en-US" sz="2000" dirty="0" smtClean="0">
                <a:latin typeface="Arial" charset="0"/>
                <a:ea typeface="ＭＳ Ｐゴシック" pitchFamily="34" charset="-128"/>
                <a:cs typeface="Arial" charset="0"/>
              </a:rPr>
              <a:t>12GeV Injection Bunch Pattern from CEBAF (after F. Lin and S. Wang)</a:t>
            </a:r>
          </a:p>
        </p:txBody>
      </p:sp>
      <p:grpSp>
        <p:nvGrpSpPr>
          <p:cNvPr id="7173" name="Group 124"/>
          <p:cNvGrpSpPr>
            <a:grpSpLocks/>
          </p:cNvGrpSpPr>
          <p:nvPr/>
        </p:nvGrpSpPr>
        <p:grpSpPr bwMode="auto">
          <a:xfrm>
            <a:off x="1679548" y="2245309"/>
            <a:ext cx="6426693" cy="1044119"/>
            <a:chOff x="1498865" y="3483933"/>
            <a:chExt cx="6425935" cy="1267538"/>
          </a:xfrm>
        </p:grpSpPr>
        <p:grpSp>
          <p:nvGrpSpPr>
            <p:cNvPr id="7321" name="Group 125"/>
            <p:cNvGrpSpPr>
              <a:grpSpLocks/>
            </p:cNvGrpSpPr>
            <p:nvPr/>
          </p:nvGrpSpPr>
          <p:grpSpPr bwMode="auto">
            <a:xfrm>
              <a:off x="1498865" y="3483933"/>
              <a:ext cx="6425935" cy="1267538"/>
              <a:chOff x="1498865" y="3502518"/>
              <a:chExt cx="6425935" cy="1267538"/>
            </a:xfrm>
          </p:grpSpPr>
          <p:grpSp>
            <p:nvGrpSpPr>
              <p:cNvPr id="7328" name="Group 20632"/>
              <p:cNvGrpSpPr>
                <a:grpSpLocks/>
              </p:cNvGrpSpPr>
              <p:nvPr/>
            </p:nvGrpSpPr>
            <p:grpSpPr bwMode="auto">
              <a:xfrm>
                <a:off x="1498865" y="3502518"/>
                <a:ext cx="6425935" cy="1267538"/>
                <a:chOff x="1289315" y="3376644"/>
                <a:chExt cx="6425931" cy="1267538"/>
              </a:xfrm>
            </p:grpSpPr>
            <p:grpSp>
              <p:nvGrpSpPr>
                <p:cNvPr id="7330" name="Group 132"/>
                <p:cNvGrpSpPr>
                  <a:grpSpLocks/>
                </p:cNvGrpSpPr>
                <p:nvPr/>
              </p:nvGrpSpPr>
              <p:grpSpPr bwMode="auto">
                <a:xfrm>
                  <a:off x="1289315" y="3376644"/>
                  <a:ext cx="6425931" cy="1267538"/>
                  <a:chOff x="5243778" y="4879912"/>
                  <a:chExt cx="6425931" cy="1267626"/>
                </a:xfrm>
              </p:grpSpPr>
              <p:grpSp>
                <p:nvGrpSpPr>
                  <p:cNvPr id="7333" name="Group 21560"/>
                  <p:cNvGrpSpPr>
                    <a:grpSpLocks/>
                  </p:cNvGrpSpPr>
                  <p:nvPr/>
                </p:nvGrpSpPr>
                <p:grpSpPr bwMode="auto">
                  <a:xfrm>
                    <a:off x="5247446" y="4879912"/>
                    <a:ext cx="6422263" cy="1000946"/>
                    <a:chOff x="3473395" y="3536682"/>
                    <a:chExt cx="6419749" cy="1001093"/>
                  </a:xfrm>
                </p:grpSpPr>
                <p:grpSp>
                  <p:nvGrpSpPr>
                    <p:cNvPr id="7336" name="Group 21544"/>
                    <p:cNvGrpSpPr>
                      <a:grpSpLocks/>
                    </p:cNvGrpSpPr>
                    <p:nvPr/>
                  </p:nvGrpSpPr>
                  <p:grpSpPr bwMode="auto">
                    <a:xfrm>
                      <a:off x="3494851" y="3536682"/>
                      <a:ext cx="6398293" cy="823321"/>
                      <a:chOff x="1689058" y="3698607"/>
                      <a:chExt cx="6398293" cy="823321"/>
                    </a:xfrm>
                  </p:grpSpPr>
                  <p:grpSp>
                    <p:nvGrpSpPr>
                      <p:cNvPr id="7338" name="Group 193"/>
                      <p:cNvGrpSpPr>
                        <a:grpSpLocks/>
                      </p:cNvGrpSpPr>
                      <p:nvPr/>
                    </p:nvGrpSpPr>
                    <p:grpSpPr bwMode="auto">
                      <a:xfrm>
                        <a:off x="1689058" y="3698607"/>
                        <a:ext cx="6398293" cy="823321"/>
                        <a:chOff x="1689058" y="2399180"/>
                        <a:chExt cx="6398293" cy="823321"/>
                      </a:xfrm>
                    </p:grpSpPr>
                    <p:sp>
                      <p:nvSpPr>
                        <p:cNvPr id="359" name="Rectangle 358"/>
                        <p:cNvSpPr/>
                        <p:nvPr/>
                      </p:nvSpPr>
                      <p:spPr>
                        <a:xfrm>
                          <a:off x="1689816" y="2748450"/>
                          <a:ext cx="184056" cy="43341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7341" name="Group 201"/>
                        <p:cNvGrpSpPr>
                          <a:grpSpLocks/>
                        </p:cNvGrpSpPr>
                        <p:nvPr/>
                      </p:nvGrpSpPr>
                      <p:grpSpPr bwMode="auto">
                        <a:xfrm>
                          <a:off x="1689058" y="2399180"/>
                          <a:ext cx="6398293" cy="823321"/>
                          <a:chOff x="1689058" y="2249336"/>
                          <a:chExt cx="6398293" cy="823321"/>
                        </a:xfrm>
                      </p:grpSpPr>
                      <p:cxnSp>
                        <p:nvCxnSpPr>
                          <p:cNvPr id="364" name="Straight Arrow Connector 363"/>
                          <p:cNvCxnSpPr/>
                          <p:nvPr/>
                        </p:nvCxnSpPr>
                        <p:spPr>
                          <a:xfrm flipV="1">
                            <a:off x="1689816" y="3032018"/>
                            <a:ext cx="6397535"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46" name="Straight Arrow Connector 208"/>
                          <p:cNvCxnSpPr>
                            <a:cxnSpLocks noChangeShapeType="1"/>
                          </p:cNvCxnSpPr>
                          <p:nvPr/>
                        </p:nvCxnSpPr>
                        <p:spPr bwMode="auto">
                          <a:xfrm flipH="1" flipV="1">
                            <a:off x="1689060" y="2249336"/>
                            <a:ext cx="5438" cy="823321"/>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42" name="Content Placeholder 6"/>
                        <p:cNvSpPr txBox="1">
                          <a:spLocks/>
                        </p:cNvSpPr>
                        <p:nvPr/>
                      </p:nvSpPr>
                      <p:spPr bwMode="auto">
                        <a:xfrm>
                          <a:off x="7001929" y="2831248"/>
                          <a:ext cx="762000"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a:latin typeface="Garamond" pitchFamily="18" charset="0"/>
                            </a:rPr>
                            <a:t>……</a:t>
                          </a:r>
                        </a:p>
                      </p:txBody>
                    </p:sp>
                    <p:sp>
                      <p:nvSpPr>
                        <p:cNvPr id="362" name="Rectangle 361"/>
                        <p:cNvSpPr/>
                        <p:nvPr/>
                      </p:nvSpPr>
                      <p:spPr>
                        <a:xfrm>
                          <a:off x="2103941" y="2740512"/>
                          <a:ext cx="182470" cy="43817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63" name="Rectangle 362"/>
                        <p:cNvSpPr/>
                        <p:nvPr/>
                      </p:nvSpPr>
                      <p:spPr>
                        <a:xfrm>
                          <a:off x="4044464" y="2735749"/>
                          <a:ext cx="184056" cy="42864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sp>
                    <p:nvSpPr>
                      <p:cNvPr id="356" name="Rectangle 355"/>
                      <p:cNvSpPr/>
                      <p:nvPr/>
                    </p:nvSpPr>
                    <p:spPr>
                      <a:xfrm>
                        <a:off x="4444310" y="4020888"/>
                        <a:ext cx="184056" cy="44293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pic>
                  <p:nvPicPr>
                    <p:cNvPr id="73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395" y="4363943"/>
                      <a:ext cx="6293478" cy="1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334" name="Content Placeholder 6"/>
                  <p:cNvSpPr txBox="1">
                    <a:spLocks/>
                  </p:cNvSpPr>
                  <p:nvPr/>
                </p:nvSpPr>
                <p:spPr bwMode="auto">
                  <a:xfrm>
                    <a:off x="5243778" y="5853145"/>
                    <a:ext cx="792888" cy="29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dirty="0" smtClean="0">
                        <a:solidFill>
                          <a:srgbClr val="FF0000"/>
                        </a:solidFill>
                      </a:rPr>
                      <a:t>0.38 </a:t>
                    </a:r>
                    <a:r>
                      <a:rPr lang="en-US" altLang="en-US" sz="1000" b="1" dirty="0" err="1">
                        <a:solidFill>
                          <a:srgbClr val="FF0000"/>
                        </a:solidFill>
                      </a:rPr>
                      <a:t>ms</a:t>
                    </a:r>
                    <a:r>
                      <a:rPr lang="en-US" altLang="en-US" sz="1000" b="1" dirty="0">
                        <a:solidFill>
                          <a:srgbClr val="FF0000"/>
                        </a:solidFill>
                      </a:rPr>
                      <a:t>   </a:t>
                    </a:r>
                  </a:p>
                </p:txBody>
              </p:sp>
              <p:sp>
                <p:nvSpPr>
                  <p:cNvPr id="7335" name="Content Placeholder 2"/>
                  <p:cNvSpPr txBox="1">
                    <a:spLocks/>
                  </p:cNvSpPr>
                  <p:nvPr/>
                </p:nvSpPr>
                <p:spPr bwMode="auto">
                  <a:xfrm>
                    <a:off x="8243361" y="5880858"/>
                    <a:ext cx="1156416" cy="222906"/>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100" b="1" dirty="0" err="1"/>
                      <a:t>I</a:t>
                    </a:r>
                    <a:r>
                      <a:rPr lang="en-US" altLang="en-US" sz="1100" b="1" baseline="-25000" dirty="0" err="1"/>
                      <a:t>ave</a:t>
                    </a:r>
                    <a:r>
                      <a:rPr lang="en-US" altLang="en-US" sz="1100" b="1" baseline="-25000" dirty="0"/>
                      <a:t> </a:t>
                    </a:r>
                    <a:r>
                      <a:rPr lang="en-US" altLang="en-US" sz="1100" b="1" dirty="0"/>
                      <a:t>= 59.1 </a:t>
                    </a:r>
                    <a:r>
                      <a:rPr lang="en-US" altLang="en-US" sz="1100" b="1" dirty="0" err="1"/>
                      <a:t>nA</a:t>
                    </a:r>
                    <a:r>
                      <a:rPr lang="en-US" altLang="en-US" sz="1100" b="1" dirty="0"/>
                      <a:t> </a:t>
                    </a:r>
                  </a:p>
                </p:txBody>
              </p:sp>
            </p:grpSp>
            <p:sp>
              <p:nvSpPr>
                <p:cNvPr id="348" name="Rectangle 347"/>
                <p:cNvSpPr/>
                <p:nvPr/>
              </p:nvSpPr>
              <p:spPr bwMode="auto">
                <a:xfrm>
                  <a:off x="5883488" y="3689331"/>
                  <a:ext cx="184128" cy="457127"/>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49" name="Rectangle 348"/>
                <p:cNvSpPr/>
                <p:nvPr/>
              </p:nvSpPr>
              <p:spPr bwMode="auto">
                <a:xfrm>
                  <a:off x="6259681" y="3684569"/>
                  <a:ext cx="184128" cy="45712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cxnSp>
            <p:nvCxnSpPr>
              <p:cNvPr id="7329" name="Straight Arrow Connector 194"/>
              <p:cNvCxnSpPr>
                <a:cxnSpLocks noChangeShapeType="1"/>
              </p:cNvCxnSpPr>
              <p:nvPr/>
            </p:nvCxnSpPr>
            <p:spPr bwMode="auto">
              <a:xfrm>
                <a:off x="1646149" y="4440866"/>
                <a:ext cx="365707" cy="1731"/>
              </a:xfrm>
              <a:prstGeom prst="straightConnector1">
                <a:avLst/>
              </a:prstGeom>
              <a:noFill/>
              <a:ln w="9525" algn="ctr">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322" name="Straight Arrow Connector 264"/>
            <p:cNvCxnSpPr>
              <a:cxnSpLocks noChangeShapeType="1"/>
            </p:cNvCxnSpPr>
            <p:nvPr/>
          </p:nvCxnSpPr>
          <p:spPr bwMode="auto">
            <a:xfrm flipV="1">
              <a:off x="1621466" y="3864934"/>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3" name="Straight Arrow Connector 119"/>
            <p:cNvCxnSpPr>
              <a:cxnSpLocks noChangeShapeType="1"/>
            </p:cNvCxnSpPr>
            <p:nvPr/>
          </p:nvCxnSpPr>
          <p:spPr bwMode="auto">
            <a:xfrm>
              <a:off x="2025264" y="3879581"/>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4" name="Straight Arrow Connector 264"/>
            <p:cNvCxnSpPr>
              <a:cxnSpLocks noChangeShapeType="1"/>
            </p:cNvCxnSpPr>
            <p:nvPr/>
          </p:nvCxnSpPr>
          <p:spPr bwMode="auto">
            <a:xfrm flipV="1">
              <a:off x="3975832" y="3861853"/>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5" name="Straight Arrow Connector 119"/>
            <p:cNvCxnSpPr>
              <a:cxnSpLocks noChangeShapeType="1"/>
            </p:cNvCxnSpPr>
            <p:nvPr/>
          </p:nvCxnSpPr>
          <p:spPr bwMode="auto">
            <a:xfrm>
              <a:off x="4373875" y="3891984"/>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6" name="Straight Arrow Connector 119"/>
            <p:cNvCxnSpPr>
              <a:cxnSpLocks noChangeShapeType="1"/>
            </p:cNvCxnSpPr>
            <p:nvPr/>
          </p:nvCxnSpPr>
          <p:spPr bwMode="auto">
            <a:xfrm>
              <a:off x="6553200" y="3880330"/>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7" name="Straight Arrow Connector 264"/>
            <p:cNvCxnSpPr>
              <a:cxnSpLocks noChangeShapeType="1"/>
            </p:cNvCxnSpPr>
            <p:nvPr/>
          </p:nvCxnSpPr>
          <p:spPr bwMode="auto">
            <a:xfrm flipV="1">
              <a:off x="6192415" y="3867608"/>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74" name="Content Placeholder 1"/>
          <p:cNvSpPr>
            <a:spLocks noGrp="1"/>
          </p:cNvSpPr>
          <p:nvPr>
            <p:ph idx="1"/>
          </p:nvPr>
        </p:nvSpPr>
        <p:spPr>
          <a:xfrm>
            <a:off x="134123" y="2356182"/>
            <a:ext cx="1458891" cy="570426"/>
          </a:xfrm>
          <a:solidFill>
            <a:srgbClr val="FFFF99"/>
          </a:solidFill>
        </p:spPr>
        <p:txBody>
          <a:bodyPr>
            <a:normAutofit fontScale="92500" lnSpcReduction="20000"/>
          </a:bodyPr>
          <a:lstStyle/>
          <a:p>
            <a:pPr marL="0" indent="0">
              <a:buFontTx/>
              <a:buNone/>
            </a:pPr>
            <a:r>
              <a:rPr lang="en-US" altLang="en-US" sz="1200" b="1" dirty="0">
                <a:latin typeface="Arial" charset="0"/>
                <a:ea typeface="ＭＳ Ｐゴシック" pitchFamily="34" charset="-128"/>
                <a:cs typeface="Arial" charset="0"/>
              </a:rPr>
              <a:t>m</a:t>
            </a:r>
            <a:r>
              <a:rPr lang="en-US" altLang="en-US" sz="1200" b="1" dirty="0" smtClean="0">
                <a:latin typeface="Arial" charset="0"/>
                <a:ea typeface="ＭＳ Ｐゴシック" pitchFamily="34" charset="-128"/>
                <a:cs typeface="Arial" charset="0"/>
              </a:rPr>
              <a:t>acro bunch trains</a:t>
            </a:r>
          </a:p>
          <a:p>
            <a:pPr marL="0" indent="0">
              <a:buFontTx/>
              <a:buNone/>
            </a:pPr>
            <a:r>
              <a:rPr lang="en-US" altLang="en-US" sz="1200" b="1" dirty="0">
                <a:latin typeface="Arial" charset="0"/>
                <a:ea typeface="ＭＳ Ｐゴシック" pitchFamily="34" charset="-128"/>
                <a:cs typeface="Arial" charset="0"/>
              </a:rPr>
              <a:t>f</a:t>
            </a:r>
            <a:r>
              <a:rPr lang="en-US" altLang="en-US" sz="1200" b="1" dirty="0" smtClean="0">
                <a:latin typeface="Arial" charset="0"/>
                <a:ea typeface="ＭＳ Ｐゴシック" pitchFamily="34" charset="-128"/>
                <a:cs typeface="Arial" charset="0"/>
              </a:rPr>
              <a:t>rom CEBAF</a:t>
            </a:r>
          </a:p>
        </p:txBody>
      </p:sp>
      <p:grpSp>
        <p:nvGrpSpPr>
          <p:cNvPr id="7175" name="Group 1"/>
          <p:cNvGrpSpPr>
            <a:grpSpLocks/>
          </p:cNvGrpSpPr>
          <p:nvPr/>
        </p:nvGrpSpPr>
        <p:grpSpPr bwMode="auto">
          <a:xfrm>
            <a:off x="223044" y="789532"/>
            <a:ext cx="3751262" cy="1009650"/>
            <a:chOff x="100013" y="928694"/>
            <a:chExt cx="3751262" cy="1009374"/>
          </a:xfrm>
        </p:grpSpPr>
        <p:grpSp>
          <p:nvGrpSpPr>
            <p:cNvPr id="7290" name="Group 5"/>
            <p:cNvGrpSpPr>
              <a:grpSpLocks/>
            </p:cNvGrpSpPr>
            <p:nvPr/>
          </p:nvGrpSpPr>
          <p:grpSpPr bwMode="auto">
            <a:xfrm>
              <a:off x="100013" y="928694"/>
              <a:ext cx="3751262" cy="1009374"/>
              <a:chOff x="2514600" y="944855"/>
              <a:chExt cx="3751376" cy="1009886"/>
            </a:xfrm>
          </p:grpSpPr>
          <p:grpSp>
            <p:nvGrpSpPr>
              <p:cNvPr id="7292" name="Group 239"/>
              <p:cNvGrpSpPr>
                <a:grpSpLocks/>
              </p:cNvGrpSpPr>
              <p:nvPr/>
            </p:nvGrpSpPr>
            <p:grpSpPr bwMode="auto">
              <a:xfrm>
                <a:off x="2514600" y="944855"/>
                <a:ext cx="3751376" cy="1009886"/>
                <a:chOff x="1086512" y="2933651"/>
                <a:chExt cx="3750885" cy="1009985"/>
              </a:xfrm>
            </p:grpSpPr>
            <p:grpSp>
              <p:nvGrpSpPr>
                <p:cNvPr id="7296" name="Group 203"/>
                <p:cNvGrpSpPr>
                  <a:grpSpLocks/>
                </p:cNvGrpSpPr>
                <p:nvPr/>
              </p:nvGrpSpPr>
              <p:grpSpPr bwMode="auto">
                <a:xfrm>
                  <a:off x="1086512" y="2933651"/>
                  <a:ext cx="3750885" cy="1009985"/>
                  <a:chOff x="926575" y="1517612"/>
                  <a:chExt cx="4308922" cy="1186993"/>
                </a:xfrm>
              </p:grpSpPr>
              <p:grpSp>
                <p:nvGrpSpPr>
                  <p:cNvPr id="7298" name="Group 204"/>
                  <p:cNvGrpSpPr>
                    <a:grpSpLocks/>
                  </p:cNvGrpSpPr>
                  <p:nvPr/>
                </p:nvGrpSpPr>
                <p:grpSpPr bwMode="auto">
                  <a:xfrm>
                    <a:off x="926575" y="1517612"/>
                    <a:ext cx="4308922" cy="1186993"/>
                    <a:chOff x="850375" y="3196347"/>
                    <a:chExt cx="4308922" cy="1186993"/>
                  </a:xfrm>
                </p:grpSpPr>
                <p:grpSp>
                  <p:nvGrpSpPr>
                    <p:cNvPr id="7300" name="Group 21533"/>
                    <p:cNvGrpSpPr>
                      <a:grpSpLocks/>
                    </p:cNvGrpSpPr>
                    <p:nvPr/>
                  </p:nvGrpSpPr>
                  <p:grpSpPr bwMode="auto">
                    <a:xfrm>
                      <a:off x="850375" y="3196347"/>
                      <a:ext cx="4308922" cy="1186993"/>
                      <a:chOff x="1609034" y="2385806"/>
                      <a:chExt cx="3210107" cy="757937"/>
                    </a:xfrm>
                  </p:grpSpPr>
                  <p:sp>
                    <p:nvSpPr>
                      <p:cNvPr id="7312" name="Content Placeholder 6"/>
                      <p:cNvSpPr txBox="1">
                        <a:spLocks/>
                      </p:cNvSpPr>
                      <p:nvPr/>
                    </p:nvSpPr>
                    <p:spPr bwMode="auto">
                      <a:xfrm>
                        <a:off x="3936124" y="2627663"/>
                        <a:ext cx="754923" cy="2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duty factor 4.3e-4</a:t>
                        </a:r>
                      </a:p>
                    </p:txBody>
                  </p:sp>
                  <p:grpSp>
                    <p:nvGrpSpPr>
                      <p:cNvPr id="7313" name="Group 21526"/>
                      <p:cNvGrpSpPr>
                        <a:grpSpLocks/>
                      </p:cNvGrpSpPr>
                      <p:nvPr/>
                    </p:nvGrpSpPr>
                    <p:grpSpPr bwMode="auto">
                      <a:xfrm>
                        <a:off x="1689184" y="2385806"/>
                        <a:ext cx="3129957" cy="757937"/>
                        <a:chOff x="1689184" y="2423906"/>
                        <a:chExt cx="3129957" cy="757937"/>
                      </a:xfrm>
                    </p:grpSpPr>
                    <p:sp>
                      <p:nvSpPr>
                        <p:cNvPr id="394" name="Rectangle 393"/>
                        <p:cNvSpPr/>
                        <p:nvPr/>
                      </p:nvSpPr>
                      <p:spPr>
                        <a:xfrm>
                          <a:off x="1690543" y="2833859"/>
                          <a:ext cx="116830" cy="343217"/>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7317" name="Group 3"/>
                        <p:cNvGrpSpPr>
                          <a:grpSpLocks/>
                        </p:cNvGrpSpPr>
                        <p:nvPr/>
                      </p:nvGrpSpPr>
                      <p:grpSpPr bwMode="auto">
                        <a:xfrm>
                          <a:off x="1689184" y="2423906"/>
                          <a:ext cx="3129957" cy="757937"/>
                          <a:chOff x="1689184" y="2274062"/>
                          <a:chExt cx="3129957" cy="757937"/>
                        </a:xfrm>
                      </p:grpSpPr>
                      <p:cxnSp>
                        <p:nvCxnSpPr>
                          <p:cNvPr id="397" name="Straight Arrow Connector 396"/>
                          <p:cNvCxnSpPr/>
                          <p:nvPr/>
                        </p:nvCxnSpPr>
                        <p:spPr>
                          <a:xfrm flipV="1">
                            <a:off x="1689184" y="3026040"/>
                            <a:ext cx="3129957" cy="595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20" name="Straight Arrow Connector 2"/>
                          <p:cNvCxnSpPr>
                            <a:cxnSpLocks noChangeShapeType="1"/>
                          </p:cNvCxnSpPr>
                          <p:nvPr/>
                        </p:nvCxnSpPr>
                        <p:spPr bwMode="auto">
                          <a:xfrm flipV="1">
                            <a:off x="1694498" y="2274062"/>
                            <a:ext cx="0" cy="75489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18" name="Content Placeholder 6"/>
                        <p:cNvSpPr txBox="1">
                          <a:spLocks/>
                        </p:cNvSpPr>
                        <p:nvPr/>
                      </p:nvSpPr>
                      <p:spPr bwMode="auto">
                        <a:xfrm>
                          <a:off x="4001331" y="2863184"/>
                          <a:ext cx="575981"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7314" name="Content Placeholder 6"/>
                      <p:cNvSpPr txBox="1">
                        <a:spLocks/>
                      </p:cNvSpPr>
                      <p:nvPr/>
                    </p:nvSpPr>
                    <p:spPr bwMode="auto">
                      <a:xfrm>
                        <a:off x="1609034" y="2626744"/>
                        <a:ext cx="1172339" cy="1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1.33 ns,  748.5 MHz</a:t>
                        </a:r>
                      </a:p>
                    </p:txBody>
                  </p:sp>
                  <p:sp>
                    <p:nvSpPr>
                      <p:cNvPr id="7315" name="Content Placeholder 6"/>
                      <p:cNvSpPr txBox="1">
                        <a:spLocks/>
                      </p:cNvSpPr>
                      <p:nvPr/>
                    </p:nvSpPr>
                    <p:spPr bwMode="auto">
                      <a:xfrm>
                        <a:off x="3023220" y="2615574"/>
                        <a:ext cx="672447" cy="1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a:solidFill>
                              <a:srgbClr val="C00000"/>
                            </a:solidFill>
                          </a:rPr>
                          <a:t> </a:t>
                        </a:r>
                        <a:r>
                          <a:rPr lang="en-US" altLang="en-US" sz="900" b="1">
                            <a:solidFill>
                              <a:srgbClr val="C00000"/>
                            </a:solidFill>
                          </a:rPr>
                          <a:t>2.4 pC</a:t>
                        </a:r>
                      </a:p>
                    </p:txBody>
                  </p:sp>
                </p:grpSp>
                <p:sp>
                  <p:nvSpPr>
                    <p:cNvPr id="379" name="Rectangle 378"/>
                    <p:cNvSpPr/>
                    <p:nvPr/>
                  </p:nvSpPr>
                  <p:spPr bwMode="auto">
                    <a:xfrm>
                      <a:off x="1689183" y="3838368"/>
                      <a:ext cx="156821" cy="537506"/>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0" name="Rectangle 379"/>
                    <p:cNvSpPr/>
                    <p:nvPr/>
                  </p:nvSpPr>
                  <p:spPr bwMode="auto">
                    <a:xfrm>
                      <a:off x="2424052" y="3838368"/>
                      <a:ext cx="156821" cy="53750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1" name="Rectangle 380"/>
                    <p:cNvSpPr/>
                    <p:nvPr/>
                  </p:nvSpPr>
                  <p:spPr bwMode="auto">
                    <a:xfrm>
                      <a:off x="3146157" y="3838368"/>
                      <a:ext cx="156821" cy="537506"/>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2" name="Rectangle 381"/>
                    <p:cNvSpPr/>
                    <p:nvPr/>
                  </p:nvSpPr>
                  <p:spPr bwMode="auto">
                    <a:xfrm>
                      <a:off x="3850026" y="3836501"/>
                      <a:ext cx="156821" cy="53750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3" name="Rectangle 382"/>
                    <p:cNvSpPr/>
                    <p:nvPr/>
                  </p:nvSpPr>
                  <p:spPr bwMode="auto">
                    <a:xfrm>
                      <a:off x="4849303" y="3825303"/>
                      <a:ext cx="156821" cy="537506"/>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cxnSp>
                  <p:nvCxnSpPr>
                    <p:cNvPr id="7306" name="Straight Arrow Connector 215"/>
                    <p:cNvCxnSpPr>
                      <a:cxnSpLocks noChangeShapeType="1"/>
                    </p:cNvCxnSpPr>
                    <p:nvPr/>
                  </p:nvCxnSpPr>
                  <p:spPr bwMode="auto">
                    <a:xfrm flipV="1">
                      <a:off x="1038575" y="3859804"/>
                      <a:ext cx="0" cy="430122"/>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7" name="Straight Arrow Connector 217"/>
                    <p:cNvCxnSpPr>
                      <a:cxnSpLocks noChangeShapeType="1"/>
                    </p:cNvCxnSpPr>
                    <p:nvPr/>
                  </p:nvCxnSpPr>
                  <p:spPr bwMode="auto">
                    <a:xfrm flipV="1">
                      <a:off x="2495461" y="3875853"/>
                      <a:ext cx="0" cy="440076"/>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8" name="Straight Arrow Connector 218"/>
                    <p:cNvCxnSpPr>
                      <a:cxnSpLocks noChangeShapeType="1"/>
                    </p:cNvCxnSpPr>
                    <p:nvPr/>
                  </p:nvCxnSpPr>
                  <p:spPr bwMode="auto">
                    <a:xfrm flipV="1">
                      <a:off x="3929360" y="3859804"/>
                      <a:ext cx="0" cy="440076"/>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9" name="Straight Arrow Connector 219"/>
                    <p:cNvCxnSpPr>
                      <a:cxnSpLocks noChangeShapeType="1"/>
                    </p:cNvCxnSpPr>
                    <p:nvPr/>
                  </p:nvCxnSpPr>
                  <p:spPr bwMode="auto">
                    <a:xfrm>
                      <a:off x="1014307" y="4018285"/>
                      <a:ext cx="735234" cy="52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0" name="Straight Arrow Connector 220"/>
                    <p:cNvCxnSpPr>
                      <a:cxnSpLocks noChangeShapeType="1"/>
                    </p:cNvCxnSpPr>
                    <p:nvPr/>
                  </p:nvCxnSpPr>
                  <p:spPr bwMode="auto">
                    <a:xfrm>
                      <a:off x="2800351" y="4026864"/>
                      <a:ext cx="332129"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 name="Straight Arrow Connector 221"/>
                    <p:cNvCxnSpPr>
                      <a:cxnSpLocks noChangeShapeType="1"/>
                    </p:cNvCxnSpPr>
                    <p:nvPr/>
                  </p:nvCxnSpPr>
                  <p:spPr bwMode="auto">
                    <a:xfrm flipH="1">
                      <a:off x="3307536" y="4026864"/>
                      <a:ext cx="329184"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99" name="Straight Arrow Connector 205"/>
                  <p:cNvCxnSpPr>
                    <a:cxnSpLocks noChangeShapeType="1"/>
                  </p:cNvCxnSpPr>
                  <p:nvPr/>
                </p:nvCxnSpPr>
                <p:spPr bwMode="auto">
                  <a:xfrm flipH="1">
                    <a:off x="1041296" y="1670666"/>
                    <a:ext cx="525150"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97" name="Content Placeholder 2"/>
                <p:cNvSpPr txBox="1">
                  <a:spLocks/>
                </p:cNvSpPr>
                <p:nvPr/>
              </p:nvSpPr>
              <p:spPr bwMode="auto">
                <a:xfrm>
                  <a:off x="1672240" y="2948356"/>
                  <a:ext cx="2475246" cy="2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000" b="1" dirty="0" smtClean="0"/>
                    <a:t>2.36</a:t>
                  </a:r>
                  <a:r>
                    <a:rPr lang="el-GR" altLang="en-US" sz="1000" b="1" dirty="0" smtClean="0"/>
                    <a:t>μ</a:t>
                  </a:r>
                  <a:r>
                    <a:rPr lang="en-US" altLang="en-US" sz="1000" b="1" dirty="0"/>
                    <a:t>s,  ~</a:t>
                  </a:r>
                  <a:r>
                    <a:rPr lang="en-US" altLang="en-US" sz="1000" b="1" dirty="0" smtClean="0"/>
                    <a:t>1767 </a:t>
                  </a:r>
                  <a:r>
                    <a:rPr lang="en-US" altLang="en-US" sz="1000" b="1" dirty="0"/>
                    <a:t>bunches (</a:t>
                  </a:r>
                  <a:r>
                    <a:rPr lang="en-US" altLang="en-US" sz="1000" b="1" dirty="0" err="1"/>
                    <a:t>I</a:t>
                  </a:r>
                  <a:r>
                    <a:rPr lang="en-US" altLang="en-US" sz="1000" b="1" baseline="-25000" dirty="0" err="1"/>
                    <a:t>ave</a:t>
                  </a:r>
                  <a:r>
                    <a:rPr lang="en-US" altLang="en-US" sz="1000" b="1" dirty="0"/>
                    <a:t>= 1.8 mA)</a:t>
                  </a:r>
                </a:p>
              </p:txBody>
            </p:sp>
          </p:grpSp>
          <p:cxnSp>
            <p:nvCxnSpPr>
              <p:cNvPr id="7293" name="Straight Arrow Connector 215"/>
              <p:cNvCxnSpPr>
                <a:cxnSpLocks noChangeShapeType="1"/>
              </p:cNvCxnSpPr>
              <p:nvPr/>
            </p:nvCxnSpPr>
            <p:spPr bwMode="auto">
              <a:xfrm flipV="1">
                <a:off x="3322488" y="1516932"/>
                <a:ext cx="0" cy="374413"/>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4" name="Straight Arrow Connector 217"/>
              <p:cNvCxnSpPr>
                <a:cxnSpLocks noChangeShapeType="1"/>
              </p:cNvCxnSpPr>
              <p:nvPr/>
            </p:nvCxnSpPr>
            <p:spPr bwMode="auto">
              <a:xfrm flipV="1">
                <a:off x="4581386" y="1516932"/>
                <a:ext cx="0" cy="374413"/>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5" name="Straight Arrow Connector 218"/>
              <p:cNvCxnSpPr>
                <a:cxnSpLocks noChangeShapeType="1"/>
              </p:cNvCxnSpPr>
              <p:nvPr/>
            </p:nvCxnSpPr>
            <p:spPr bwMode="auto">
              <a:xfrm flipV="1">
                <a:off x="6063466" y="1516932"/>
                <a:ext cx="0" cy="374413"/>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91" name="Straight Arrow Connector 206"/>
            <p:cNvCxnSpPr>
              <a:cxnSpLocks noChangeShapeType="1"/>
            </p:cNvCxnSpPr>
            <p:nvPr/>
          </p:nvCxnSpPr>
          <p:spPr bwMode="auto">
            <a:xfrm>
              <a:off x="3200400" y="1042356"/>
              <a:ext cx="457189"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7" name="Group 20630"/>
          <p:cNvGrpSpPr>
            <a:grpSpLocks/>
          </p:cNvGrpSpPr>
          <p:nvPr/>
        </p:nvGrpSpPr>
        <p:grpSpPr bwMode="auto">
          <a:xfrm>
            <a:off x="1839913" y="1849438"/>
            <a:ext cx="4508500" cy="375685"/>
            <a:chOff x="1417655" y="2892203"/>
            <a:chExt cx="4507327" cy="741531"/>
          </a:xfrm>
        </p:grpSpPr>
        <p:cxnSp>
          <p:nvCxnSpPr>
            <p:cNvPr id="7254" name="Straight Connector 20620"/>
            <p:cNvCxnSpPr>
              <a:cxnSpLocks noChangeShapeType="1"/>
            </p:cNvCxnSpPr>
            <p:nvPr/>
          </p:nvCxnSpPr>
          <p:spPr bwMode="auto">
            <a:xfrm>
              <a:off x="1634398" y="2892203"/>
              <a:ext cx="0" cy="365519"/>
            </a:xfrm>
            <a:prstGeom prst="line">
              <a:avLst/>
            </a:prstGeom>
            <a:noFill/>
            <a:ln w="158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5" name="Straight Connector 20622"/>
            <p:cNvCxnSpPr>
              <a:cxnSpLocks noChangeShapeType="1"/>
            </p:cNvCxnSpPr>
            <p:nvPr/>
          </p:nvCxnSpPr>
          <p:spPr bwMode="auto">
            <a:xfrm>
              <a:off x="1417655" y="3259348"/>
              <a:ext cx="4505558" cy="0"/>
            </a:xfrm>
            <a:prstGeom prst="line">
              <a:avLst/>
            </a:prstGeom>
            <a:noFill/>
            <a:ln w="158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6" name="Straight Arrow Connector 20624"/>
            <p:cNvCxnSpPr>
              <a:cxnSpLocks noChangeShapeType="1"/>
            </p:cNvCxnSpPr>
            <p:nvPr/>
          </p:nvCxnSpPr>
          <p:spPr bwMode="auto">
            <a:xfrm>
              <a:off x="1421922" y="3258770"/>
              <a:ext cx="0" cy="365760"/>
            </a:xfrm>
            <a:prstGeom prst="straightConnector1">
              <a:avLst/>
            </a:prstGeom>
            <a:noFill/>
            <a:ln w="15875" algn="ctr">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7" name="Straight Arrow Connector 202"/>
            <p:cNvCxnSpPr>
              <a:cxnSpLocks noChangeShapeType="1"/>
            </p:cNvCxnSpPr>
            <p:nvPr/>
          </p:nvCxnSpPr>
          <p:spPr bwMode="auto">
            <a:xfrm>
              <a:off x="3745136" y="3267974"/>
              <a:ext cx="0" cy="365760"/>
            </a:xfrm>
            <a:prstGeom prst="straightConnector1">
              <a:avLst/>
            </a:prstGeom>
            <a:noFill/>
            <a:ln w="15875" algn="ctr">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8" name="Straight Arrow Connector 203"/>
            <p:cNvCxnSpPr>
              <a:cxnSpLocks noChangeShapeType="1"/>
            </p:cNvCxnSpPr>
            <p:nvPr/>
          </p:nvCxnSpPr>
          <p:spPr bwMode="auto">
            <a:xfrm>
              <a:off x="5924982" y="3259348"/>
              <a:ext cx="0" cy="365760"/>
            </a:xfrm>
            <a:prstGeom prst="straightConnector1">
              <a:avLst/>
            </a:prstGeom>
            <a:noFill/>
            <a:ln w="15875" algn="ctr">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8" name="Group 20631"/>
          <p:cNvGrpSpPr>
            <a:grpSpLocks/>
          </p:cNvGrpSpPr>
          <p:nvPr/>
        </p:nvGrpSpPr>
        <p:grpSpPr bwMode="auto">
          <a:xfrm>
            <a:off x="2243138" y="1828800"/>
            <a:ext cx="4518025" cy="471162"/>
            <a:chOff x="1830251" y="2857073"/>
            <a:chExt cx="4518793" cy="757667"/>
          </a:xfrm>
        </p:grpSpPr>
        <p:cxnSp>
          <p:nvCxnSpPr>
            <p:cNvPr id="7249" name="Straight Connector 20612"/>
            <p:cNvCxnSpPr>
              <a:cxnSpLocks noChangeShapeType="1"/>
            </p:cNvCxnSpPr>
            <p:nvPr/>
          </p:nvCxnSpPr>
          <p:spPr bwMode="auto">
            <a:xfrm>
              <a:off x="6348709" y="2857073"/>
              <a:ext cx="0" cy="182949"/>
            </a:xfrm>
            <a:prstGeom prst="line">
              <a:avLst/>
            </a:prstGeom>
            <a:noFill/>
            <a:ln w="15875" algn="ctr">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 name="Straight Connector 20615"/>
            <p:cNvCxnSpPr>
              <a:cxnSpLocks noChangeShapeType="1"/>
            </p:cNvCxnSpPr>
            <p:nvPr/>
          </p:nvCxnSpPr>
          <p:spPr bwMode="auto">
            <a:xfrm flipV="1">
              <a:off x="1840886" y="3043248"/>
              <a:ext cx="4498959" cy="4752"/>
            </a:xfrm>
            <a:prstGeom prst="line">
              <a:avLst/>
            </a:prstGeom>
            <a:noFill/>
            <a:ln w="15875" algn="ctr">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1" name="Straight Arrow Connector 20617"/>
            <p:cNvCxnSpPr>
              <a:cxnSpLocks noChangeShapeType="1"/>
            </p:cNvCxnSpPr>
            <p:nvPr/>
          </p:nvCxnSpPr>
          <p:spPr bwMode="auto">
            <a:xfrm>
              <a:off x="1830251" y="3048000"/>
              <a:ext cx="0" cy="566740"/>
            </a:xfrm>
            <a:prstGeom prst="straightConnector1">
              <a:avLst/>
            </a:prstGeom>
            <a:noFill/>
            <a:ln w="15875" algn="ctr">
              <a:solidFill>
                <a:srgbClr val="3333FF"/>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2" name="Straight Arrow Connector 205"/>
            <p:cNvCxnSpPr>
              <a:cxnSpLocks noChangeShapeType="1"/>
            </p:cNvCxnSpPr>
            <p:nvPr/>
          </p:nvCxnSpPr>
          <p:spPr bwMode="auto">
            <a:xfrm>
              <a:off x="4159499" y="3048000"/>
              <a:ext cx="0" cy="566740"/>
            </a:xfrm>
            <a:prstGeom prst="straightConnector1">
              <a:avLst/>
            </a:prstGeom>
            <a:noFill/>
            <a:ln w="15875" algn="ctr">
              <a:solidFill>
                <a:srgbClr val="3333FF"/>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3" name="Straight Arrow Connector 206"/>
            <p:cNvCxnSpPr>
              <a:cxnSpLocks noChangeShapeType="1"/>
            </p:cNvCxnSpPr>
            <p:nvPr/>
          </p:nvCxnSpPr>
          <p:spPr bwMode="auto">
            <a:xfrm>
              <a:off x="6349044" y="3045132"/>
              <a:ext cx="0" cy="566740"/>
            </a:xfrm>
            <a:prstGeom prst="straightConnector1">
              <a:avLst/>
            </a:prstGeom>
            <a:noFill/>
            <a:ln w="15875" algn="ctr">
              <a:solidFill>
                <a:srgbClr val="3333FF"/>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179" name="Straight Arrow Connector 194"/>
          <p:cNvCxnSpPr>
            <a:cxnSpLocks noChangeShapeType="1"/>
          </p:cNvCxnSpPr>
          <p:nvPr/>
        </p:nvCxnSpPr>
        <p:spPr bwMode="auto">
          <a:xfrm>
            <a:off x="2322979" y="2993425"/>
            <a:ext cx="1738313" cy="1588"/>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0" name="Content Placeholder 6"/>
          <p:cNvSpPr txBox="1">
            <a:spLocks/>
          </p:cNvSpPr>
          <p:nvPr/>
        </p:nvSpPr>
        <p:spPr bwMode="auto">
          <a:xfrm>
            <a:off x="2472531" y="3069768"/>
            <a:ext cx="1501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140 </a:t>
            </a:r>
            <a:r>
              <a:rPr lang="en-US" altLang="en-US" sz="900" dirty="0" err="1"/>
              <a:t>ms</a:t>
            </a:r>
            <a:r>
              <a:rPr lang="en-US" altLang="en-US" sz="900" dirty="0"/>
              <a:t> </a:t>
            </a:r>
            <a:r>
              <a:rPr lang="en-US" altLang="en-US" sz="900" dirty="0" smtClean="0"/>
              <a:t>(~29642 </a:t>
            </a:r>
            <a:r>
              <a:rPr lang="en-US" altLang="en-US" sz="900" dirty="0"/>
              <a:t>turns)   </a:t>
            </a:r>
          </a:p>
        </p:txBody>
      </p:sp>
      <p:graphicFrame>
        <p:nvGraphicFramePr>
          <p:cNvPr id="447" name="Table 446"/>
          <p:cNvGraphicFramePr>
            <a:graphicFrameLocks noGrp="1"/>
          </p:cNvGraphicFramePr>
          <p:nvPr>
            <p:extLst>
              <p:ext uri="{D42A27DB-BD31-4B8C-83A1-F6EECF244321}">
                <p14:modId xmlns:p14="http://schemas.microsoft.com/office/powerpoint/2010/main" val="3093705010"/>
              </p:ext>
            </p:extLst>
          </p:nvPr>
        </p:nvGraphicFramePr>
        <p:xfrm>
          <a:off x="1169135" y="5220339"/>
          <a:ext cx="6613520" cy="1409061"/>
        </p:xfrm>
        <a:graphic>
          <a:graphicData uri="http://schemas.openxmlformats.org/drawingml/2006/table">
            <a:tbl>
              <a:tblPr firstRow="1" bandRow="1">
                <a:tableStyleId>{5C22544A-7EE6-4342-B048-85BDC9FD1C3A}</a:tableStyleId>
              </a:tblPr>
              <a:tblGrid>
                <a:gridCol w="1518736"/>
                <a:gridCol w="554074"/>
                <a:gridCol w="685800"/>
                <a:gridCol w="702839"/>
                <a:gridCol w="647571"/>
                <a:gridCol w="566627"/>
                <a:gridCol w="566627"/>
                <a:gridCol w="685623"/>
                <a:gridCol w="685623"/>
              </a:tblGrid>
              <a:tr h="402095">
                <a:tc>
                  <a:txBody>
                    <a:bodyPr/>
                    <a:lstStyle/>
                    <a:p>
                      <a:r>
                        <a:rPr lang="en-US" sz="1600" b="0" dirty="0" smtClean="0">
                          <a:solidFill>
                            <a:schemeClr val="tx1"/>
                          </a:solidFill>
                          <a:latin typeface="Times New Roman" panose="02020603050405020304" pitchFamily="18" charset="0"/>
                          <a:cs typeface="Times New Roman" panose="02020603050405020304" pitchFamily="18" charset="0"/>
                        </a:rPr>
                        <a:t>Beam energy</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err="1" smtClean="0">
                          <a:solidFill>
                            <a:schemeClr val="tx1"/>
                          </a:solidFill>
                          <a:latin typeface="Times New Roman" panose="02020603050405020304" pitchFamily="18" charset="0"/>
                          <a:cs typeface="Times New Roman" panose="02020603050405020304" pitchFamily="18" charset="0"/>
                        </a:rPr>
                        <a:t>Gev</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3</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5</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6</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7</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9</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11</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12</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04800">
                <a:tc>
                  <a:txBody>
                    <a:bodyPr/>
                    <a:lstStyle/>
                    <a:p>
                      <a:r>
                        <a:rPr lang="en-US" sz="1600" b="0" dirty="0" smtClean="0">
                          <a:solidFill>
                            <a:schemeClr val="tx1"/>
                          </a:solidFill>
                          <a:latin typeface="Times New Roman" panose="02020603050405020304" pitchFamily="18" charset="0"/>
                          <a:cs typeface="Times New Roman" panose="02020603050405020304" pitchFamily="18" charset="0"/>
                        </a:rPr>
                        <a:t>Beam current</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A</a:t>
                      </a:r>
                      <a:endParaRPr lang="en-US" sz="14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3</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3</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2.0</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1.1</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0.4</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0.18</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0.11</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35787">
                <a:tc>
                  <a:txBody>
                    <a:bodyPr/>
                    <a:lstStyle/>
                    <a:p>
                      <a:r>
                        <a:rPr lang="en-US" sz="1600" b="0" dirty="0" smtClean="0">
                          <a:solidFill>
                            <a:schemeClr val="tx1"/>
                          </a:solidFill>
                          <a:latin typeface="Times New Roman" panose="02020603050405020304" pitchFamily="18" charset="0"/>
                          <a:cs typeface="Times New Roman" panose="02020603050405020304" pitchFamily="18" charset="0"/>
                        </a:rPr>
                        <a:t>Injection time</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s</a:t>
                      </a:r>
                      <a:endParaRPr lang="en-US" sz="14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234</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234</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156</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86</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31</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14</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8.6</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35787">
                <a:tc>
                  <a:txBody>
                    <a:bodyPr/>
                    <a:lstStyle/>
                    <a:p>
                      <a:r>
                        <a:rPr lang="en-US" sz="1400" b="0" dirty="0" smtClean="0">
                          <a:solidFill>
                            <a:schemeClr val="tx1"/>
                          </a:solidFill>
                          <a:latin typeface="Arial" panose="020B0604020202020204" pitchFamily="34" charset="0"/>
                          <a:cs typeface="Arial" panose="020B0604020202020204" pitchFamily="34" charset="0"/>
                        </a:rPr>
                        <a:t>V. damping time</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err="1" smtClean="0">
                          <a:solidFill>
                            <a:schemeClr val="tx1"/>
                          </a:solidFill>
                          <a:latin typeface="Arial" panose="020B0604020202020204" pitchFamily="34" charset="0"/>
                          <a:cs typeface="Arial" panose="020B0604020202020204" pitchFamily="34" charset="0"/>
                        </a:rPr>
                        <a:t>ms</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167.2</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rgbClr val="C00000"/>
                          </a:solidFill>
                          <a:latin typeface="Arial" panose="020B0604020202020204" pitchFamily="34" charset="0"/>
                          <a:cs typeface="Arial" panose="020B0604020202020204" pitchFamily="34" charset="0"/>
                        </a:rPr>
                        <a:t>36.2</a:t>
                      </a:r>
                      <a:endParaRPr lang="en-US" sz="1400" b="0" dirty="0">
                        <a:solidFill>
                          <a:srgbClr val="C00000"/>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20.8</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13.2</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6.2</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rgbClr val="C00000"/>
                          </a:solidFill>
                          <a:latin typeface="Arial" panose="020B0604020202020204" pitchFamily="34" charset="0"/>
                          <a:cs typeface="Arial" panose="020B0604020202020204" pitchFamily="34" charset="0"/>
                        </a:rPr>
                        <a:t>3.4</a:t>
                      </a:r>
                      <a:endParaRPr lang="en-US" sz="1400" b="0" dirty="0">
                        <a:solidFill>
                          <a:srgbClr val="C00000"/>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rgbClr val="C00000"/>
                          </a:solidFill>
                        </a:rPr>
                        <a:t>2.7</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2399747" y="1239382"/>
            <a:ext cx="466794"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50 </a:t>
            </a:r>
            <a:r>
              <a:rPr lang="en-US" sz="900" dirty="0" err="1" smtClean="0">
                <a:latin typeface="Arial" panose="020B0604020202020204" pitchFamily="34" charset="0"/>
                <a:cs typeface="Arial" panose="020B0604020202020204" pitchFamily="34" charset="0"/>
              </a:rPr>
              <a:t>ps</a:t>
            </a:r>
            <a:endParaRPr lang="en-US" sz="900" dirty="0">
              <a:latin typeface="Arial" panose="020B0604020202020204" pitchFamily="34" charset="0"/>
              <a:cs typeface="Arial" panose="020B0604020202020204" pitchFamily="34" charset="0"/>
            </a:endParaRPr>
          </a:p>
        </p:txBody>
      </p:sp>
      <p:grpSp>
        <p:nvGrpSpPr>
          <p:cNvPr id="115" name="Group 1"/>
          <p:cNvGrpSpPr>
            <a:grpSpLocks/>
          </p:cNvGrpSpPr>
          <p:nvPr/>
        </p:nvGrpSpPr>
        <p:grpSpPr bwMode="auto">
          <a:xfrm>
            <a:off x="4972844" y="762000"/>
            <a:ext cx="3751262" cy="1009650"/>
            <a:chOff x="100013" y="928694"/>
            <a:chExt cx="3751262" cy="1009374"/>
          </a:xfrm>
        </p:grpSpPr>
        <p:grpSp>
          <p:nvGrpSpPr>
            <p:cNvPr id="116" name="Group 5"/>
            <p:cNvGrpSpPr>
              <a:grpSpLocks/>
            </p:cNvGrpSpPr>
            <p:nvPr/>
          </p:nvGrpSpPr>
          <p:grpSpPr bwMode="auto">
            <a:xfrm>
              <a:off x="100013" y="928694"/>
              <a:ext cx="3751262" cy="1009374"/>
              <a:chOff x="2514600" y="944855"/>
              <a:chExt cx="3751376" cy="1009886"/>
            </a:xfrm>
          </p:grpSpPr>
          <p:grpSp>
            <p:nvGrpSpPr>
              <p:cNvPr id="118" name="Group 239"/>
              <p:cNvGrpSpPr>
                <a:grpSpLocks/>
              </p:cNvGrpSpPr>
              <p:nvPr/>
            </p:nvGrpSpPr>
            <p:grpSpPr bwMode="auto">
              <a:xfrm>
                <a:off x="2514600" y="944855"/>
                <a:ext cx="3751376" cy="1009886"/>
                <a:chOff x="1086512" y="2933651"/>
                <a:chExt cx="3750885" cy="1009985"/>
              </a:xfrm>
            </p:grpSpPr>
            <p:grpSp>
              <p:nvGrpSpPr>
                <p:cNvPr id="122" name="Group 203"/>
                <p:cNvGrpSpPr>
                  <a:grpSpLocks/>
                </p:cNvGrpSpPr>
                <p:nvPr/>
              </p:nvGrpSpPr>
              <p:grpSpPr bwMode="auto">
                <a:xfrm>
                  <a:off x="1086512" y="2933651"/>
                  <a:ext cx="3750885" cy="1009985"/>
                  <a:chOff x="926575" y="1517612"/>
                  <a:chExt cx="4308922" cy="1186993"/>
                </a:xfrm>
              </p:grpSpPr>
              <p:grpSp>
                <p:nvGrpSpPr>
                  <p:cNvPr id="124" name="Group 204"/>
                  <p:cNvGrpSpPr>
                    <a:grpSpLocks/>
                  </p:cNvGrpSpPr>
                  <p:nvPr/>
                </p:nvGrpSpPr>
                <p:grpSpPr bwMode="auto">
                  <a:xfrm>
                    <a:off x="926575" y="1517612"/>
                    <a:ext cx="4308922" cy="1186993"/>
                    <a:chOff x="850375" y="3196347"/>
                    <a:chExt cx="4308922" cy="1186993"/>
                  </a:xfrm>
                </p:grpSpPr>
                <p:grpSp>
                  <p:nvGrpSpPr>
                    <p:cNvPr id="126" name="Group 21533"/>
                    <p:cNvGrpSpPr>
                      <a:grpSpLocks/>
                    </p:cNvGrpSpPr>
                    <p:nvPr/>
                  </p:nvGrpSpPr>
                  <p:grpSpPr bwMode="auto">
                    <a:xfrm>
                      <a:off x="850375" y="3196347"/>
                      <a:ext cx="4308922" cy="1186993"/>
                      <a:chOff x="1609034" y="2385806"/>
                      <a:chExt cx="3210107" cy="757937"/>
                    </a:xfrm>
                  </p:grpSpPr>
                  <p:sp>
                    <p:nvSpPr>
                      <p:cNvPr id="138" name="Content Placeholder 6"/>
                      <p:cNvSpPr txBox="1">
                        <a:spLocks/>
                      </p:cNvSpPr>
                      <p:nvPr/>
                    </p:nvSpPr>
                    <p:spPr bwMode="auto">
                      <a:xfrm>
                        <a:off x="3936124" y="2627663"/>
                        <a:ext cx="754923" cy="2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duty factor 4.3e-4</a:t>
                        </a:r>
                      </a:p>
                    </p:txBody>
                  </p:sp>
                  <p:grpSp>
                    <p:nvGrpSpPr>
                      <p:cNvPr id="139" name="Group 21526"/>
                      <p:cNvGrpSpPr>
                        <a:grpSpLocks/>
                      </p:cNvGrpSpPr>
                      <p:nvPr/>
                    </p:nvGrpSpPr>
                    <p:grpSpPr bwMode="auto">
                      <a:xfrm>
                        <a:off x="1689184" y="2385806"/>
                        <a:ext cx="3129957" cy="757937"/>
                        <a:chOff x="1689184" y="2423906"/>
                        <a:chExt cx="3129957" cy="757937"/>
                      </a:xfrm>
                    </p:grpSpPr>
                    <p:sp>
                      <p:nvSpPr>
                        <p:cNvPr id="142" name="Rectangle 141"/>
                        <p:cNvSpPr/>
                        <p:nvPr/>
                      </p:nvSpPr>
                      <p:spPr>
                        <a:xfrm>
                          <a:off x="1690543" y="2833859"/>
                          <a:ext cx="116830" cy="34321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143" name="Group 3"/>
                        <p:cNvGrpSpPr>
                          <a:grpSpLocks/>
                        </p:cNvGrpSpPr>
                        <p:nvPr/>
                      </p:nvGrpSpPr>
                      <p:grpSpPr bwMode="auto">
                        <a:xfrm>
                          <a:off x="1689184" y="2423906"/>
                          <a:ext cx="3129957" cy="757937"/>
                          <a:chOff x="1689184" y="2274062"/>
                          <a:chExt cx="3129957" cy="757937"/>
                        </a:xfrm>
                      </p:grpSpPr>
                      <p:cxnSp>
                        <p:nvCxnSpPr>
                          <p:cNvPr id="145" name="Straight Arrow Connector 144"/>
                          <p:cNvCxnSpPr/>
                          <p:nvPr/>
                        </p:nvCxnSpPr>
                        <p:spPr>
                          <a:xfrm flipV="1">
                            <a:off x="1689184" y="3026040"/>
                            <a:ext cx="3129957" cy="595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2"/>
                          <p:cNvCxnSpPr>
                            <a:cxnSpLocks noChangeShapeType="1"/>
                          </p:cNvCxnSpPr>
                          <p:nvPr/>
                        </p:nvCxnSpPr>
                        <p:spPr bwMode="auto">
                          <a:xfrm flipV="1">
                            <a:off x="1694498" y="2274062"/>
                            <a:ext cx="0" cy="75489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4" name="Content Placeholder 6"/>
                        <p:cNvSpPr txBox="1">
                          <a:spLocks/>
                        </p:cNvSpPr>
                        <p:nvPr/>
                      </p:nvSpPr>
                      <p:spPr bwMode="auto">
                        <a:xfrm>
                          <a:off x="4001331" y="2863184"/>
                          <a:ext cx="575981"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140" name="Content Placeholder 6"/>
                      <p:cNvSpPr txBox="1">
                        <a:spLocks/>
                      </p:cNvSpPr>
                      <p:nvPr/>
                    </p:nvSpPr>
                    <p:spPr bwMode="auto">
                      <a:xfrm>
                        <a:off x="1609034" y="2626744"/>
                        <a:ext cx="1172339" cy="1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1.33 ns,  748.5 MHz</a:t>
                        </a:r>
                      </a:p>
                    </p:txBody>
                  </p:sp>
                  <p:sp>
                    <p:nvSpPr>
                      <p:cNvPr id="141" name="Content Placeholder 6"/>
                      <p:cNvSpPr txBox="1">
                        <a:spLocks/>
                      </p:cNvSpPr>
                      <p:nvPr/>
                    </p:nvSpPr>
                    <p:spPr bwMode="auto">
                      <a:xfrm>
                        <a:off x="3023220" y="2615574"/>
                        <a:ext cx="672447" cy="1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a:solidFill>
                              <a:srgbClr val="C00000"/>
                            </a:solidFill>
                          </a:rPr>
                          <a:t> </a:t>
                        </a:r>
                        <a:r>
                          <a:rPr lang="en-US" altLang="en-US" sz="900" b="1">
                            <a:solidFill>
                              <a:srgbClr val="C00000"/>
                            </a:solidFill>
                          </a:rPr>
                          <a:t>2.4 pC</a:t>
                        </a:r>
                      </a:p>
                    </p:txBody>
                  </p:sp>
                </p:grpSp>
                <p:sp>
                  <p:nvSpPr>
                    <p:cNvPr id="127" name="Rectangle 126"/>
                    <p:cNvSpPr/>
                    <p:nvPr/>
                  </p:nvSpPr>
                  <p:spPr bwMode="auto">
                    <a:xfrm>
                      <a:off x="1689183" y="3838368"/>
                      <a:ext cx="156821" cy="537506"/>
                    </a:xfrm>
                    <a:prstGeom prst="rect">
                      <a:avLst/>
                    </a:prstGeom>
                    <a:solidFill>
                      <a:srgbClr val="00B0F0"/>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28" name="Rectangle 127"/>
                    <p:cNvSpPr/>
                    <p:nvPr/>
                  </p:nvSpPr>
                  <p:spPr bwMode="auto">
                    <a:xfrm>
                      <a:off x="2424052" y="3838368"/>
                      <a:ext cx="156821" cy="53750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29" name="Rectangle 128"/>
                    <p:cNvSpPr/>
                    <p:nvPr/>
                  </p:nvSpPr>
                  <p:spPr bwMode="auto">
                    <a:xfrm>
                      <a:off x="3146157" y="3838368"/>
                      <a:ext cx="156821" cy="537506"/>
                    </a:xfrm>
                    <a:prstGeom prst="rect">
                      <a:avLst/>
                    </a:prstGeom>
                    <a:solidFill>
                      <a:srgbClr val="00B0F0"/>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30" name="Rectangle 129"/>
                    <p:cNvSpPr/>
                    <p:nvPr/>
                  </p:nvSpPr>
                  <p:spPr bwMode="auto">
                    <a:xfrm>
                      <a:off x="3850026" y="3836501"/>
                      <a:ext cx="156821" cy="53750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31" name="Rectangle 130"/>
                    <p:cNvSpPr/>
                    <p:nvPr/>
                  </p:nvSpPr>
                  <p:spPr bwMode="auto">
                    <a:xfrm>
                      <a:off x="4849303" y="3825303"/>
                      <a:ext cx="156821" cy="537506"/>
                    </a:xfrm>
                    <a:prstGeom prst="rect">
                      <a:avLst/>
                    </a:prstGeom>
                    <a:solidFill>
                      <a:srgbClr val="00B0F0"/>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cxnSp>
                  <p:nvCxnSpPr>
                    <p:cNvPr id="132" name="Straight Arrow Connector 215"/>
                    <p:cNvCxnSpPr>
                      <a:cxnSpLocks noChangeShapeType="1"/>
                    </p:cNvCxnSpPr>
                    <p:nvPr/>
                  </p:nvCxnSpPr>
                  <p:spPr bwMode="auto">
                    <a:xfrm flipV="1">
                      <a:off x="1038575" y="3859804"/>
                      <a:ext cx="0" cy="430122"/>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217"/>
                    <p:cNvCxnSpPr>
                      <a:cxnSpLocks noChangeShapeType="1"/>
                    </p:cNvCxnSpPr>
                    <p:nvPr/>
                  </p:nvCxnSpPr>
                  <p:spPr bwMode="auto">
                    <a:xfrm flipV="1">
                      <a:off x="2495461" y="3875853"/>
                      <a:ext cx="0" cy="440076"/>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218"/>
                    <p:cNvCxnSpPr>
                      <a:cxnSpLocks noChangeShapeType="1"/>
                    </p:cNvCxnSpPr>
                    <p:nvPr/>
                  </p:nvCxnSpPr>
                  <p:spPr bwMode="auto">
                    <a:xfrm flipV="1">
                      <a:off x="3929360" y="3859804"/>
                      <a:ext cx="0" cy="440076"/>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219"/>
                    <p:cNvCxnSpPr>
                      <a:cxnSpLocks noChangeShapeType="1"/>
                    </p:cNvCxnSpPr>
                    <p:nvPr/>
                  </p:nvCxnSpPr>
                  <p:spPr bwMode="auto">
                    <a:xfrm>
                      <a:off x="1014307" y="4018285"/>
                      <a:ext cx="735234" cy="52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Arrow Connector 220"/>
                    <p:cNvCxnSpPr>
                      <a:cxnSpLocks noChangeShapeType="1"/>
                    </p:cNvCxnSpPr>
                    <p:nvPr/>
                  </p:nvCxnSpPr>
                  <p:spPr bwMode="auto">
                    <a:xfrm>
                      <a:off x="2800351" y="4026864"/>
                      <a:ext cx="332129"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Arrow Connector 221"/>
                    <p:cNvCxnSpPr>
                      <a:cxnSpLocks noChangeShapeType="1"/>
                    </p:cNvCxnSpPr>
                    <p:nvPr/>
                  </p:nvCxnSpPr>
                  <p:spPr bwMode="auto">
                    <a:xfrm flipH="1">
                      <a:off x="3307536" y="4026864"/>
                      <a:ext cx="329184"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5" name="Straight Arrow Connector 205"/>
                  <p:cNvCxnSpPr>
                    <a:cxnSpLocks noChangeShapeType="1"/>
                  </p:cNvCxnSpPr>
                  <p:nvPr/>
                </p:nvCxnSpPr>
                <p:spPr bwMode="auto">
                  <a:xfrm flipH="1">
                    <a:off x="1041296" y="1670666"/>
                    <a:ext cx="525150"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Content Placeholder 2"/>
                <p:cNvSpPr txBox="1">
                  <a:spLocks/>
                </p:cNvSpPr>
                <p:nvPr/>
              </p:nvSpPr>
              <p:spPr bwMode="auto">
                <a:xfrm>
                  <a:off x="1672240" y="2948356"/>
                  <a:ext cx="2475246" cy="2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000" b="1" dirty="0" smtClean="0"/>
                    <a:t>2.36</a:t>
                  </a:r>
                  <a:r>
                    <a:rPr lang="el-GR" altLang="en-US" sz="1000" b="1" dirty="0" smtClean="0"/>
                    <a:t>μ</a:t>
                  </a:r>
                  <a:r>
                    <a:rPr lang="en-US" altLang="en-US" sz="1000" b="1" dirty="0"/>
                    <a:t>s,  ~</a:t>
                  </a:r>
                  <a:r>
                    <a:rPr lang="en-US" altLang="en-US" sz="1000" b="1" dirty="0" smtClean="0"/>
                    <a:t>1767 </a:t>
                  </a:r>
                  <a:r>
                    <a:rPr lang="en-US" altLang="en-US" sz="1000" b="1" dirty="0"/>
                    <a:t>bunches (</a:t>
                  </a:r>
                  <a:r>
                    <a:rPr lang="en-US" altLang="en-US" sz="1000" b="1" dirty="0" err="1"/>
                    <a:t>I</a:t>
                  </a:r>
                  <a:r>
                    <a:rPr lang="en-US" altLang="en-US" sz="1000" b="1" baseline="-25000" dirty="0" err="1"/>
                    <a:t>ave</a:t>
                  </a:r>
                  <a:r>
                    <a:rPr lang="en-US" altLang="en-US" sz="1000" b="1" dirty="0"/>
                    <a:t>= 1.8 mA)</a:t>
                  </a:r>
                </a:p>
              </p:txBody>
            </p:sp>
          </p:grpSp>
          <p:cxnSp>
            <p:nvCxnSpPr>
              <p:cNvPr id="119" name="Straight Arrow Connector 215"/>
              <p:cNvCxnSpPr>
                <a:cxnSpLocks noChangeShapeType="1"/>
              </p:cNvCxnSpPr>
              <p:nvPr/>
            </p:nvCxnSpPr>
            <p:spPr bwMode="auto">
              <a:xfrm flipV="1">
                <a:off x="3322488" y="1516932"/>
                <a:ext cx="0" cy="374413"/>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217"/>
              <p:cNvCxnSpPr>
                <a:cxnSpLocks noChangeShapeType="1"/>
              </p:cNvCxnSpPr>
              <p:nvPr/>
            </p:nvCxnSpPr>
            <p:spPr bwMode="auto">
              <a:xfrm flipV="1">
                <a:off x="4581386" y="1516932"/>
                <a:ext cx="0" cy="374413"/>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218"/>
              <p:cNvCxnSpPr>
                <a:cxnSpLocks noChangeShapeType="1"/>
              </p:cNvCxnSpPr>
              <p:nvPr/>
            </p:nvCxnSpPr>
            <p:spPr bwMode="auto">
              <a:xfrm flipV="1">
                <a:off x="6063466" y="1516932"/>
                <a:ext cx="0" cy="374413"/>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7" name="Straight Arrow Connector 206"/>
            <p:cNvCxnSpPr>
              <a:cxnSpLocks noChangeShapeType="1"/>
            </p:cNvCxnSpPr>
            <p:nvPr/>
          </p:nvCxnSpPr>
          <p:spPr bwMode="auto">
            <a:xfrm>
              <a:off x="3200400" y="1042356"/>
              <a:ext cx="457189"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8" name="TextBox 147"/>
          <p:cNvSpPr txBox="1"/>
          <p:nvPr/>
        </p:nvSpPr>
        <p:spPr>
          <a:xfrm>
            <a:off x="7142891" y="1181667"/>
            <a:ext cx="466794"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50 </a:t>
            </a:r>
            <a:r>
              <a:rPr lang="en-US" sz="900" dirty="0" err="1" smtClean="0">
                <a:latin typeface="Arial" panose="020B0604020202020204" pitchFamily="34" charset="0"/>
                <a:cs typeface="Arial" panose="020B0604020202020204" pitchFamily="34" charset="0"/>
              </a:rPr>
              <a:t>ps</a:t>
            </a:r>
            <a:endParaRPr lang="en-US" sz="900" dirty="0">
              <a:latin typeface="Arial" panose="020B0604020202020204" pitchFamily="34" charset="0"/>
              <a:cs typeface="Arial" panose="020B0604020202020204" pitchFamily="34" charset="0"/>
            </a:endParaRPr>
          </a:p>
        </p:txBody>
      </p:sp>
      <p:sp>
        <p:nvSpPr>
          <p:cNvPr id="4" name="Oval 3"/>
          <p:cNvSpPr/>
          <p:nvPr/>
        </p:nvSpPr>
        <p:spPr>
          <a:xfrm>
            <a:off x="7010400" y="4953000"/>
            <a:ext cx="95964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24"/>
          <p:cNvGrpSpPr>
            <a:grpSpLocks/>
          </p:cNvGrpSpPr>
          <p:nvPr/>
        </p:nvGrpSpPr>
        <p:grpSpPr bwMode="auto">
          <a:xfrm>
            <a:off x="1647031" y="3286396"/>
            <a:ext cx="7248682" cy="1603228"/>
            <a:chOff x="1498865" y="2805184"/>
            <a:chExt cx="7247827" cy="1946285"/>
          </a:xfrm>
        </p:grpSpPr>
        <p:grpSp>
          <p:nvGrpSpPr>
            <p:cNvPr id="151" name="Group 125"/>
            <p:cNvGrpSpPr>
              <a:grpSpLocks/>
            </p:cNvGrpSpPr>
            <p:nvPr/>
          </p:nvGrpSpPr>
          <p:grpSpPr bwMode="auto">
            <a:xfrm>
              <a:off x="1498865" y="2805184"/>
              <a:ext cx="7247827" cy="1946285"/>
              <a:chOff x="1498865" y="2823769"/>
              <a:chExt cx="7247827" cy="1946285"/>
            </a:xfrm>
          </p:grpSpPr>
          <p:grpSp>
            <p:nvGrpSpPr>
              <p:cNvPr id="158" name="Group 20632"/>
              <p:cNvGrpSpPr>
                <a:grpSpLocks/>
              </p:cNvGrpSpPr>
              <p:nvPr/>
            </p:nvGrpSpPr>
            <p:grpSpPr bwMode="auto">
              <a:xfrm>
                <a:off x="1498865" y="2823769"/>
                <a:ext cx="7247827" cy="1946285"/>
                <a:chOff x="1289315" y="2697895"/>
                <a:chExt cx="7247823" cy="1946285"/>
              </a:xfrm>
            </p:grpSpPr>
            <p:grpSp>
              <p:nvGrpSpPr>
                <p:cNvPr id="160" name="Group 132"/>
                <p:cNvGrpSpPr>
                  <a:grpSpLocks/>
                </p:cNvGrpSpPr>
                <p:nvPr/>
              </p:nvGrpSpPr>
              <p:grpSpPr bwMode="auto">
                <a:xfrm>
                  <a:off x="1289315" y="2697895"/>
                  <a:ext cx="7247823" cy="1946285"/>
                  <a:chOff x="5243778" y="4201117"/>
                  <a:chExt cx="7247823" cy="1946421"/>
                </a:xfrm>
              </p:grpSpPr>
              <p:grpSp>
                <p:nvGrpSpPr>
                  <p:cNvPr id="163" name="Group 21560"/>
                  <p:cNvGrpSpPr>
                    <a:grpSpLocks/>
                  </p:cNvGrpSpPr>
                  <p:nvPr/>
                </p:nvGrpSpPr>
                <p:grpSpPr bwMode="auto">
                  <a:xfrm>
                    <a:off x="5247446" y="4201117"/>
                    <a:ext cx="7244155" cy="1679738"/>
                    <a:chOff x="3473395" y="2857789"/>
                    <a:chExt cx="7241319" cy="1679986"/>
                  </a:xfrm>
                </p:grpSpPr>
                <p:grpSp>
                  <p:nvGrpSpPr>
                    <p:cNvPr id="166" name="Group 21544"/>
                    <p:cNvGrpSpPr>
                      <a:grpSpLocks/>
                    </p:cNvGrpSpPr>
                    <p:nvPr/>
                  </p:nvGrpSpPr>
                  <p:grpSpPr bwMode="auto">
                    <a:xfrm>
                      <a:off x="3494851" y="2857789"/>
                      <a:ext cx="7219863" cy="1502214"/>
                      <a:chOff x="1689058" y="3019714"/>
                      <a:chExt cx="7219863" cy="1502214"/>
                    </a:xfrm>
                  </p:grpSpPr>
                  <p:grpSp>
                    <p:nvGrpSpPr>
                      <p:cNvPr id="168" name="Group 193"/>
                      <p:cNvGrpSpPr>
                        <a:grpSpLocks/>
                      </p:cNvGrpSpPr>
                      <p:nvPr/>
                    </p:nvGrpSpPr>
                    <p:grpSpPr bwMode="auto">
                      <a:xfrm>
                        <a:off x="1689058" y="3019714"/>
                        <a:ext cx="7219863" cy="1502214"/>
                        <a:chOff x="1689058" y="1720287"/>
                        <a:chExt cx="7219863" cy="1502214"/>
                      </a:xfrm>
                    </p:grpSpPr>
                    <p:sp>
                      <p:nvSpPr>
                        <p:cNvPr id="170" name="Rectangle 169"/>
                        <p:cNvSpPr/>
                        <p:nvPr/>
                      </p:nvSpPr>
                      <p:spPr>
                        <a:xfrm>
                          <a:off x="1689816" y="2748450"/>
                          <a:ext cx="184056" cy="43341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171" name="Group 201"/>
                        <p:cNvGrpSpPr>
                          <a:grpSpLocks/>
                        </p:cNvGrpSpPr>
                        <p:nvPr/>
                      </p:nvGrpSpPr>
                      <p:grpSpPr bwMode="auto">
                        <a:xfrm>
                          <a:off x="1689058" y="2399180"/>
                          <a:ext cx="6398293" cy="823321"/>
                          <a:chOff x="1689058" y="2249336"/>
                          <a:chExt cx="6398293" cy="823321"/>
                        </a:xfrm>
                      </p:grpSpPr>
                      <p:cxnSp>
                        <p:nvCxnSpPr>
                          <p:cNvPr id="175" name="Straight Arrow Connector 174"/>
                          <p:cNvCxnSpPr/>
                          <p:nvPr/>
                        </p:nvCxnSpPr>
                        <p:spPr>
                          <a:xfrm flipV="1">
                            <a:off x="1689816" y="3032018"/>
                            <a:ext cx="6397535"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208"/>
                          <p:cNvCxnSpPr>
                            <a:cxnSpLocks noChangeShapeType="1"/>
                          </p:cNvCxnSpPr>
                          <p:nvPr/>
                        </p:nvCxnSpPr>
                        <p:spPr bwMode="auto">
                          <a:xfrm flipH="1" flipV="1">
                            <a:off x="1689060" y="2249336"/>
                            <a:ext cx="5438" cy="823321"/>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2" name="Content Placeholder 6"/>
                        <p:cNvSpPr txBox="1">
                          <a:spLocks/>
                        </p:cNvSpPr>
                        <p:nvPr/>
                      </p:nvSpPr>
                      <p:spPr bwMode="auto">
                        <a:xfrm>
                          <a:off x="8146921" y="1720287"/>
                          <a:ext cx="762000" cy="3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dirty="0">
                              <a:latin typeface="Garamond" pitchFamily="18" charset="0"/>
                            </a:rPr>
                            <a:t>……</a:t>
                          </a:r>
                        </a:p>
                      </p:txBody>
                    </p:sp>
                    <p:sp>
                      <p:nvSpPr>
                        <p:cNvPr id="173" name="Rectangle 172"/>
                        <p:cNvSpPr/>
                        <p:nvPr/>
                      </p:nvSpPr>
                      <p:spPr>
                        <a:xfrm>
                          <a:off x="2103941" y="2740512"/>
                          <a:ext cx="182470" cy="43817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74" name="Rectangle 173"/>
                        <p:cNvSpPr/>
                        <p:nvPr/>
                      </p:nvSpPr>
                      <p:spPr>
                        <a:xfrm>
                          <a:off x="4051050" y="2274154"/>
                          <a:ext cx="184056" cy="86603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sp>
                    <p:nvSpPr>
                      <p:cNvPr id="169" name="Rectangle 168"/>
                      <p:cNvSpPr/>
                      <p:nvPr/>
                    </p:nvSpPr>
                    <p:spPr>
                      <a:xfrm>
                        <a:off x="4221681" y="4020888"/>
                        <a:ext cx="184056" cy="44293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pic>
                  <p:nvPicPr>
                    <p:cNvPr id="1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395" y="4363943"/>
                      <a:ext cx="6293478" cy="1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4" name="Content Placeholder 6"/>
                  <p:cNvSpPr txBox="1">
                    <a:spLocks/>
                  </p:cNvSpPr>
                  <p:nvPr/>
                </p:nvSpPr>
                <p:spPr bwMode="auto">
                  <a:xfrm>
                    <a:off x="5243778" y="5853145"/>
                    <a:ext cx="792888" cy="29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dirty="0" smtClean="0">
                        <a:solidFill>
                          <a:srgbClr val="FF0000"/>
                        </a:solidFill>
                      </a:rPr>
                      <a:t>0.38 </a:t>
                    </a:r>
                    <a:r>
                      <a:rPr lang="en-US" altLang="en-US" sz="1000" b="1" dirty="0" err="1" smtClean="0">
                        <a:solidFill>
                          <a:srgbClr val="FF0000"/>
                        </a:solidFill>
                      </a:rPr>
                      <a:t>ms</a:t>
                    </a:r>
                    <a:r>
                      <a:rPr lang="en-US" altLang="en-US" sz="1000" b="1" dirty="0" smtClean="0">
                        <a:solidFill>
                          <a:srgbClr val="FF0000"/>
                        </a:solidFill>
                      </a:rPr>
                      <a:t> (80 turns)   </a:t>
                    </a:r>
                    <a:endParaRPr lang="en-US" altLang="en-US" sz="1000" b="1" dirty="0">
                      <a:solidFill>
                        <a:srgbClr val="FF0000"/>
                      </a:solidFill>
                    </a:endParaRPr>
                  </a:p>
                </p:txBody>
              </p:sp>
              <p:sp>
                <p:nvSpPr>
                  <p:cNvPr id="165" name="Content Placeholder 2"/>
                  <p:cNvSpPr txBox="1">
                    <a:spLocks/>
                  </p:cNvSpPr>
                  <p:nvPr/>
                </p:nvSpPr>
                <p:spPr bwMode="auto">
                  <a:xfrm>
                    <a:off x="7957096" y="5880858"/>
                    <a:ext cx="1156416" cy="222906"/>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100" b="1" dirty="0" err="1"/>
                      <a:t>I</a:t>
                    </a:r>
                    <a:r>
                      <a:rPr lang="en-US" altLang="en-US" sz="1100" b="1" baseline="-25000" dirty="0" err="1"/>
                      <a:t>ave</a:t>
                    </a:r>
                    <a:r>
                      <a:rPr lang="en-US" altLang="en-US" sz="1100" b="1" baseline="-25000" dirty="0"/>
                      <a:t> </a:t>
                    </a:r>
                    <a:r>
                      <a:rPr lang="en-US" altLang="en-US" sz="1100" b="1" dirty="0"/>
                      <a:t>= </a:t>
                    </a:r>
                    <a:r>
                      <a:rPr lang="en-US" altLang="en-US" sz="1100" b="1" dirty="0" smtClean="0"/>
                      <a:t>0.11A</a:t>
                    </a:r>
                    <a:endParaRPr lang="en-US" altLang="en-US" sz="1100" b="1" dirty="0"/>
                  </a:p>
                </p:txBody>
              </p:sp>
            </p:grpSp>
            <p:sp>
              <p:nvSpPr>
                <p:cNvPr id="161" name="Rectangle 160"/>
                <p:cNvSpPr/>
                <p:nvPr/>
              </p:nvSpPr>
              <p:spPr bwMode="auto">
                <a:xfrm>
                  <a:off x="5898075" y="2766820"/>
                  <a:ext cx="184128" cy="136537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cxnSp>
            <p:nvCxnSpPr>
              <p:cNvPr id="159" name="Straight Arrow Connector 194"/>
              <p:cNvCxnSpPr>
                <a:cxnSpLocks noChangeShapeType="1"/>
              </p:cNvCxnSpPr>
              <p:nvPr/>
            </p:nvCxnSpPr>
            <p:spPr bwMode="auto">
              <a:xfrm>
                <a:off x="1646149" y="4440866"/>
                <a:ext cx="365707" cy="1731"/>
              </a:xfrm>
              <a:prstGeom prst="straightConnector1">
                <a:avLst/>
              </a:prstGeom>
              <a:noFill/>
              <a:ln w="9525" algn="ctr">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2" name="Straight Arrow Connector 264"/>
            <p:cNvCxnSpPr>
              <a:cxnSpLocks noChangeShapeType="1"/>
            </p:cNvCxnSpPr>
            <p:nvPr/>
          </p:nvCxnSpPr>
          <p:spPr bwMode="auto">
            <a:xfrm flipV="1">
              <a:off x="1621466" y="3864934"/>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Arrow Connector 119"/>
            <p:cNvCxnSpPr>
              <a:cxnSpLocks noChangeShapeType="1"/>
            </p:cNvCxnSpPr>
            <p:nvPr/>
          </p:nvCxnSpPr>
          <p:spPr bwMode="auto">
            <a:xfrm>
              <a:off x="2025264" y="3879581"/>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Arrow Connector 264"/>
            <p:cNvCxnSpPr>
              <a:cxnSpLocks noChangeShapeType="1"/>
            </p:cNvCxnSpPr>
            <p:nvPr/>
          </p:nvCxnSpPr>
          <p:spPr bwMode="auto">
            <a:xfrm flipV="1">
              <a:off x="3974745" y="3428720"/>
              <a:ext cx="0" cy="754842"/>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Arrow Connector 119"/>
            <p:cNvCxnSpPr>
              <a:cxnSpLocks noChangeShapeType="1"/>
            </p:cNvCxnSpPr>
            <p:nvPr/>
          </p:nvCxnSpPr>
          <p:spPr bwMode="auto">
            <a:xfrm>
              <a:off x="4151158" y="3891984"/>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264"/>
            <p:cNvCxnSpPr>
              <a:cxnSpLocks noChangeShapeType="1"/>
            </p:cNvCxnSpPr>
            <p:nvPr/>
          </p:nvCxnSpPr>
          <p:spPr bwMode="auto">
            <a:xfrm flipV="1">
              <a:off x="6197924" y="2997790"/>
              <a:ext cx="0" cy="1132263"/>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7" name="Content Placeholder 1"/>
          <p:cNvSpPr txBox="1">
            <a:spLocks/>
          </p:cNvSpPr>
          <p:nvPr/>
        </p:nvSpPr>
        <p:spPr>
          <a:xfrm>
            <a:off x="149622" y="3738433"/>
            <a:ext cx="1145778" cy="1023333"/>
          </a:xfrm>
          <a:prstGeom prst="rect">
            <a:avLst/>
          </a:prstGeom>
          <a:solidFill>
            <a:srgbClr val="FFFF99"/>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1200" b="1" dirty="0" smtClean="0">
                <a:latin typeface="Arial" charset="0"/>
                <a:ea typeface="ＭＳ Ｐゴシック" pitchFamily="34" charset="-128"/>
                <a:cs typeface="Arial" charset="0"/>
              </a:rPr>
              <a:t>bunch trains</a:t>
            </a:r>
          </a:p>
          <a:p>
            <a:pPr marL="0" indent="0">
              <a:buFontTx/>
              <a:buNone/>
            </a:pPr>
            <a:r>
              <a:rPr lang="en-US" altLang="en-US" sz="1200" b="1" dirty="0" smtClean="0">
                <a:latin typeface="Arial" charset="0"/>
                <a:ea typeface="ＭＳ Ｐゴシック" pitchFamily="34" charset="-128"/>
                <a:cs typeface="Arial" charset="0"/>
              </a:rPr>
              <a:t>In storage  ring, half-half filled with opposite polarizations</a:t>
            </a:r>
          </a:p>
          <a:p>
            <a:pPr marL="0" indent="0">
              <a:buFontTx/>
              <a:buNone/>
            </a:pPr>
            <a:endParaRPr lang="en-US" altLang="en-US" sz="1200" b="1" dirty="0" smtClean="0">
              <a:latin typeface="Arial" charset="0"/>
              <a:ea typeface="ＭＳ Ｐゴシック" pitchFamily="34" charset="-128"/>
              <a:cs typeface="Arial" charset="0"/>
            </a:endParaRPr>
          </a:p>
        </p:txBody>
      </p:sp>
      <p:cxnSp>
        <p:nvCxnSpPr>
          <p:cNvPr id="190" name="Straight Arrow Connector 194"/>
          <p:cNvCxnSpPr>
            <a:cxnSpLocks noChangeShapeType="1"/>
          </p:cNvCxnSpPr>
          <p:nvPr/>
        </p:nvCxnSpPr>
        <p:spPr bwMode="auto">
          <a:xfrm flipV="1">
            <a:off x="2299193" y="4598388"/>
            <a:ext cx="1762099" cy="1"/>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Content Placeholder 6"/>
          <p:cNvSpPr txBox="1">
            <a:spLocks/>
          </p:cNvSpPr>
          <p:nvPr/>
        </p:nvSpPr>
        <p:spPr bwMode="auto">
          <a:xfrm>
            <a:off x="2624931" y="4669968"/>
            <a:ext cx="1501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140 </a:t>
            </a:r>
            <a:r>
              <a:rPr lang="en-US" altLang="en-US" sz="900" dirty="0" err="1"/>
              <a:t>ms</a:t>
            </a:r>
            <a:r>
              <a:rPr lang="en-US" altLang="en-US" sz="900" dirty="0"/>
              <a:t> </a:t>
            </a:r>
            <a:r>
              <a:rPr lang="en-US" altLang="en-US" sz="900" dirty="0" smtClean="0"/>
              <a:t>(~29642 </a:t>
            </a:r>
            <a:r>
              <a:rPr lang="en-US" altLang="en-US" sz="900" dirty="0"/>
              <a:t>turns)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105656"/>
            <a:ext cx="2746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014216"/>
            <a:ext cx="2746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007988"/>
            <a:ext cx="8413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903" y="4005072"/>
            <a:ext cx="8413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94176"/>
            <a:ext cx="2746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4356" y="3758184"/>
            <a:ext cx="26828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9487" y="3694176"/>
            <a:ext cx="4572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341" y="3694175"/>
            <a:ext cx="4572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1448" y="3694176"/>
            <a:ext cx="54864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0881" y="3685159"/>
            <a:ext cx="54864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Rectangle 211"/>
          <p:cNvSpPr/>
          <p:nvPr/>
        </p:nvSpPr>
        <p:spPr bwMode="auto">
          <a:xfrm>
            <a:off x="6781800" y="3377698"/>
            <a:ext cx="184150" cy="109728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cxnSp>
        <p:nvCxnSpPr>
          <p:cNvPr id="213" name="Straight Arrow Connector 119"/>
          <p:cNvCxnSpPr>
            <a:cxnSpLocks noChangeShapeType="1"/>
            <a:endCxn id="212" idx="2"/>
          </p:cNvCxnSpPr>
          <p:nvPr/>
        </p:nvCxnSpPr>
        <p:spPr bwMode="auto">
          <a:xfrm flipH="1">
            <a:off x="6873875" y="3448408"/>
            <a:ext cx="1482" cy="914400"/>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9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2167" y="3751744"/>
            <a:ext cx="26828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7763" y="3327463"/>
            <a:ext cx="27463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0060" y="3327463"/>
            <a:ext cx="4508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2231" y="3316147"/>
            <a:ext cx="4508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7581" y="3316147"/>
            <a:ext cx="4508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6453" y="3343172"/>
            <a:ext cx="762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1447800" y="3800026"/>
            <a:ext cx="1024731" cy="1381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57074" y="3613317"/>
            <a:ext cx="1897827" cy="369332"/>
          </a:xfrm>
          <a:prstGeom prst="rect">
            <a:avLst/>
          </a:prstGeom>
          <a:noFill/>
        </p:spPr>
        <p:txBody>
          <a:bodyPr wrap="none" rtlCol="0">
            <a:spAutoFit/>
          </a:bodyPr>
          <a:lstStyle/>
          <a:p>
            <a:r>
              <a:rPr lang="en-US" dirty="0" smtClean="0">
                <a:solidFill>
                  <a:srgbClr val="FF0000"/>
                </a:solidFill>
              </a:rPr>
              <a:t>Injection transient</a:t>
            </a:r>
            <a:endParaRPr lang="en-US" dirty="0">
              <a:solidFill>
                <a:srgbClr val="FF0000"/>
              </a:solidFill>
            </a:endParaRPr>
          </a:p>
        </p:txBody>
      </p:sp>
      <p:sp>
        <p:nvSpPr>
          <p:cNvPr id="229" name="TextBox 228"/>
          <p:cNvSpPr txBox="1"/>
          <p:nvPr/>
        </p:nvSpPr>
        <p:spPr>
          <a:xfrm>
            <a:off x="6893905" y="3043027"/>
            <a:ext cx="1769331" cy="369332"/>
          </a:xfrm>
          <a:prstGeom prst="rect">
            <a:avLst/>
          </a:prstGeom>
          <a:noFill/>
        </p:spPr>
        <p:txBody>
          <a:bodyPr wrap="none" rtlCol="0">
            <a:spAutoFit/>
          </a:bodyPr>
          <a:lstStyle/>
          <a:p>
            <a:r>
              <a:rPr lang="en-US" dirty="0" smtClean="0">
                <a:solidFill>
                  <a:srgbClr val="FF0000"/>
                </a:solidFill>
              </a:rPr>
              <a:t>storage transient</a:t>
            </a:r>
            <a:endParaRPr lang="en-US" dirty="0">
              <a:solidFill>
                <a:srgbClr val="FF0000"/>
              </a:solidFill>
            </a:endParaRPr>
          </a:p>
        </p:txBody>
      </p:sp>
      <p:pic>
        <p:nvPicPr>
          <p:cNvPr id="310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29125" y="3119144"/>
            <a:ext cx="1078906" cy="157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55338" y="4624377"/>
            <a:ext cx="3441900" cy="523220"/>
          </a:xfrm>
          <a:prstGeom prst="rect">
            <a:avLst/>
          </a:prstGeom>
          <a:noFill/>
        </p:spPr>
        <p:txBody>
          <a:bodyPr wrap="square" rtlCol="0">
            <a:spAutoFit/>
          </a:bodyPr>
          <a:lstStyle/>
          <a:p>
            <a:r>
              <a:rPr lang="en-US" sz="1400" dirty="0" smtClean="0">
                <a:solidFill>
                  <a:srgbClr val="00B050"/>
                </a:solidFill>
              </a:rPr>
              <a:t>Injection time is inversely proportional to the injection charge </a:t>
            </a:r>
            <a:endParaRPr lang="en-US" sz="1400" dirty="0">
              <a:solidFill>
                <a:srgbClr val="00B050"/>
              </a:solidFill>
            </a:endParaRPr>
          </a:p>
        </p:txBody>
      </p:sp>
      <p:pic>
        <p:nvPicPr>
          <p:cNvPr id="5"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9349" y="2840639"/>
            <a:ext cx="792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9170" y="3132828"/>
            <a:ext cx="792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10480" y="2756990"/>
            <a:ext cx="792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541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477" y="4038600"/>
            <a:ext cx="5181600" cy="563562"/>
          </a:xfrm>
        </p:spPr>
        <p:txBody>
          <a:bodyPr>
            <a:noAutofit/>
          </a:bodyPr>
          <a:lstStyle/>
          <a:p>
            <a:r>
              <a:rPr lang="en-US" sz="3200" b="1" dirty="0" smtClean="0"/>
              <a:t>References</a:t>
            </a:r>
            <a:endParaRPr lang="en-US" sz="3200" b="1" dirty="0"/>
          </a:p>
        </p:txBody>
      </p:sp>
      <p:sp>
        <p:nvSpPr>
          <p:cNvPr id="4" name="TextBox 3"/>
          <p:cNvSpPr txBox="1"/>
          <p:nvPr/>
        </p:nvSpPr>
        <p:spPr>
          <a:xfrm>
            <a:off x="565952" y="4724400"/>
            <a:ext cx="7924800" cy="1754326"/>
          </a:xfrm>
          <a:prstGeom prst="rect">
            <a:avLst/>
          </a:prstGeom>
          <a:noFill/>
        </p:spPr>
        <p:txBody>
          <a:bodyPr wrap="square" rtlCol="0">
            <a:spAutoFit/>
          </a:bodyPr>
          <a:lstStyle/>
          <a:p>
            <a:pPr marL="342900" indent="-342900">
              <a:buAutoNum type="arabicPeriod"/>
            </a:pPr>
            <a:r>
              <a:rPr lang="en-US" dirty="0" smtClean="0">
                <a:solidFill>
                  <a:srgbClr val="FF0000"/>
                </a:solidFill>
              </a:rPr>
              <a:t>J. M. Byrd etc., Transient Bean loading Effects in Harmonic RF Systems for Light Sources, </a:t>
            </a:r>
            <a:r>
              <a:rPr lang="de-DE" dirty="0" smtClean="0">
                <a:solidFill>
                  <a:srgbClr val="FF0000"/>
                </a:solidFill>
              </a:rPr>
              <a:t>PRST-AB, Vol 5, 092001 (2002).</a:t>
            </a:r>
          </a:p>
          <a:p>
            <a:pPr marL="342900" indent="-342900">
              <a:buAutoNum type="arabicPeriod"/>
            </a:pPr>
            <a:r>
              <a:rPr lang="en-US" dirty="0" smtClean="0"/>
              <a:t>D. Briggs, etc., Computer Modelling of Bunch-by-bunch Feedback for the SLAC B-Factory Design, Proceedings of PAC 1991.</a:t>
            </a:r>
          </a:p>
          <a:p>
            <a:pPr marL="342900" indent="-342900">
              <a:buAutoNum type="arabicPeriod"/>
            </a:pPr>
            <a:r>
              <a:rPr lang="en-US" dirty="0" smtClean="0">
                <a:hlinkClick r:id="rId2"/>
              </a:rPr>
              <a:t>http://www-als.lbl.gov/index.php/beamlines/storage-ring-parameters.html</a:t>
            </a:r>
            <a:r>
              <a:rPr lang="en-US" dirty="0" smtClean="0"/>
              <a:t> Webpage of Advanced Light Source at Berkeley Lab</a:t>
            </a:r>
          </a:p>
        </p:txBody>
      </p:sp>
      <p:sp>
        <p:nvSpPr>
          <p:cNvPr id="3" name="Rectangle 2"/>
          <p:cNvSpPr/>
          <p:nvPr/>
        </p:nvSpPr>
        <p:spPr>
          <a:xfrm>
            <a:off x="507877" y="1066800"/>
            <a:ext cx="8040950" cy="2862322"/>
          </a:xfrm>
          <a:prstGeom prst="rect">
            <a:avLst/>
          </a:prstGeom>
        </p:spPr>
        <p:txBody>
          <a:bodyPr wrap="square">
            <a:spAutoFit/>
          </a:bodyPr>
          <a:lstStyle/>
          <a:p>
            <a:pPr algn="just"/>
            <a:r>
              <a:rPr lang="en-US" sz="1600" dirty="0"/>
              <a:t>  </a:t>
            </a:r>
            <a:r>
              <a:rPr lang="en-US" dirty="0"/>
              <a:t>Electron bunch train structure changes like a gap for safe </a:t>
            </a:r>
            <a:r>
              <a:rPr lang="en-US" dirty="0" smtClean="0"/>
              <a:t>aborting</a:t>
            </a:r>
            <a:r>
              <a:rPr lang="en-US" dirty="0"/>
              <a:t>, charge variation, the phase slippage due to injection </a:t>
            </a:r>
            <a:r>
              <a:rPr lang="en-US" dirty="0" smtClean="0"/>
              <a:t>or </a:t>
            </a:r>
            <a:r>
              <a:rPr lang="en-US" dirty="0"/>
              <a:t>beam optic abbreviation can cause a large beam loading change </a:t>
            </a:r>
            <a:r>
              <a:rPr lang="en-US" dirty="0" smtClean="0"/>
              <a:t>to </a:t>
            </a:r>
            <a:r>
              <a:rPr lang="en-US" dirty="0"/>
              <a:t>the (S)RF system control in a storage ring. We will review </a:t>
            </a:r>
            <a:r>
              <a:rPr lang="en-US" dirty="0" smtClean="0"/>
              <a:t>the </a:t>
            </a:r>
            <a:r>
              <a:rPr lang="en-US" dirty="0"/>
              <a:t>longitudinal beam instability criteria in steady states with </a:t>
            </a:r>
            <a:r>
              <a:rPr lang="en-US" dirty="0" smtClean="0"/>
              <a:t>open </a:t>
            </a:r>
            <a:r>
              <a:rPr lang="en-US" dirty="0"/>
              <a:t>loop (Robinson) and with feedback loops (Pederson). Initial </a:t>
            </a:r>
            <a:r>
              <a:rPr lang="en-US" dirty="0" smtClean="0"/>
              <a:t>tracking </a:t>
            </a:r>
            <a:r>
              <a:rPr lang="en-US" dirty="0"/>
              <a:t>simulations for these transient effects will be shown </a:t>
            </a:r>
            <a:r>
              <a:rPr lang="en-US" dirty="0" smtClean="0"/>
              <a:t>for </a:t>
            </a:r>
            <a:r>
              <a:rPr lang="en-US" dirty="0"/>
              <a:t>the benchmark to the ALS ring at LBNL and for the design of </a:t>
            </a:r>
            <a:r>
              <a:rPr lang="en-US" dirty="0" smtClean="0"/>
              <a:t>MEIC </a:t>
            </a:r>
            <a:r>
              <a:rPr lang="en-US" dirty="0"/>
              <a:t>e-ring from 3GeV to 12GeV. Based on these initial results, </a:t>
            </a:r>
            <a:r>
              <a:rPr lang="en-US" dirty="0" smtClean="0"/>
              <a:t>the </a:t>
            </a:r>
            <a:r>
              <a:rPr lang="en-US" dirty="0"/>
              <a:t>(S)RF control strategies in low level and high level for the </a:t>
            </a:r>
            <a:r>
              <a:rPr lang="en-US" dirty="0" smtClean="0"/>
              <a:t>beam </a:t>
            </a:r>
            <a:r>
              <a:rPr lang="en-US" dirty="0"/>
              <a:t>injection, storage and collision will be discussed. The </a:t>
            </a:r>
            <a:r>
              <a:rPr lang="en-US" dirty="0" smtClean="0"/>
              <a:t>technical </a:t>
            </a:r>
            <a:r>
              <a:rPr lang="en-US" dirty="0"/>
              <a:t>challenges and R&amp;D items associated with </a:t>
            </a:r>
            <a:r>
              <a:rPr lang="en-US" dirty="0" smtClean="0"/>
              <a:t>these preliminary </a:t>
            </a:r>
            <a:r>
              <a:rPr lang="en-US" dirty="0"/>
              <a:t>physics design parameters will be marked up.</a:t>
            </a:r>
          </a:p>
        </p:txBody>
      </p:sp>
      <p:sp>
        <p:nvSpPr>
          <p:cNvPr id="5" name="TextBox 4"/>
          <p:cNvSpPr txBox="1"/>
          <p:nvPr/>
        </p:nvSpPr>
        <p:spPr>
          <a:xfrm>
            <a:off x="3733800" y="398115"/>
            <a:ext cx="1430969" cy="523220"/>
          </a:xfrm>
          <a:prstGeom prst="rect">
            <a:avLst/>
          </a:prstGeom>
          <a:noFill/>
        </p:spPr>
        <p:txBody>
          <a:bodyPr wrap="none" rtlCol="0">
            <a:spAutoFit/>
          </a:bodyPr>
          <a:lstStyle/>
          <a:p>
            <a:r>
              <a:rPr lang="en-US" sz="2800" b="1" dirty="0" smtClean="0"/>
              <a:t>Abstract</a:t>
            </a:r>
            <a:endParaRPr lang="en-US" sz="2800" b="1" dirty="0"/>
          </a:p>
        </p:txBody>
      </p:sp>
    </p:spTree>
    <p:extLst>
      <p:ext uri="{BB962C8B-B14F-4D97-AF65-F5344CB8AC3E}">
        <p14:creationId xmlns:p14="http://schemas.microsoft.com/office/powerpoint/2010/main" val="306502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0533" y="76200"/>
            <a:ext cx="5235258" cy="2800767"/>
          </a:xfrm>
          <a:prstGeom prst="rect">
            <a:avLst/>
          </a:prstGeom>
        </p:spPr>
        <p:txBody>
          <a:bodyPr wrap="square">
            <a:spAutoFit/>
          </a:bodyPr>
          <a:lstStyle/>
          <a:p>
            <a:r>
              <a:rPr lang="en-US" sz="1600" dirty="0" smtClean="0">
                <a:solidFill>
                  <a:srgbClr val="FF0000"/>
                </a:solidFill>
              </a:rPr>
              <a:t>Storage</a:t>
            </a:r>
            <a:r>
              <a:rPr lang="en-US" sz="1600" dirty="0" smtClean="0"/>
              <a:t> Beam loading Transient Tracking Simulation:</a:t>
            </a:r>
          </a:p>
          <a:p>
            <a:pPr marL="285750" indent="-285750">
              <a:buFont typeface="Arial" panose="020B0604020202020204" pitchFamily="34" charset="0"/>
              <a:buChar char="•"/>
            </a:pPr>
            <a:r>
              <a:rPr lang="en-US" sz="1600" dirty="0" smtClean="0"/>
              <a:t>12GeV</a:t>
            </a:r>
            <a:r>
              <a:rPr lang="en-US" sz="1600" dirty="0"/>
              <a:t>, </a:t>
            </a:r>
            <a:r>
              <a:rPr lang="en-US" sz="1600" dirty="0" smtClean="0">
                <a:solidFill>
                  <a:srgbClr val="FF0000"/>
                </a:solidFill>
              </a:rPr>
              <a:t>292pC</a:t>
            </a:r>
            <a:r>
              <a:rPr lang="en-US" sz="1600" dirty="0" smtClean="0"/>
              <a:t> </a:t>
            </a:r>
            <a:r>
              <a:rPr lang="en-US" sz="1600" dirty="0"/>
              <a:t>per </a:t>
            </a:r>
            <a:r>
              <a:rPr lang="en-US" sz="1600" dirty="0" smtClean="0"/>
              <a:t>bunch in storage</a:t>
            </a:r>
          </a:p>
          <a:p>
            <a:pPr marL="285750" indent="-285750">
              <a:buFont typeface="Arial" panose="020B0604020202020204" pitchFamily="34" charset="0"/>
              <a:buChar char="•"/>
            </a:pPr>
            <a:r>
              <a:rPr lang="en-US" sz="1600" dirty="0" smtClean="0"/>
              <a:t> </a:t>
            </a:r>
            <a:r>
              <a:rPr lang="en-US" sz="1600" dirty="0"/>
              <a:t>with a 50% </a:t>
            </a:r>
            <a:r>
              <a:rPr lang="en-US" sz="1600" dirty="0" smtClean="0"/>
              <a:t>filling gap </a:t>
            </a:r>
            <a:r>
              <a:rPr lang="en-US" sz="1600" dirty="0"/>
              <a:t>(1767 bunches in the </a:t>
            </a:r>
            <a:r>
              <a:rPr lang="en-US" sz="1600" dirty="0" smtClean="0"/>
              <a:t>ring)</a:t>
            </a:r>
          </a:p>
          <a:p>
            <a:pPr marL="285750" indent="-285750">
              <a:buFont typeface="Arial" panose="020B0604020202020204" pitchFamily="34" charset="0"/>
              <a:buChar char="•"/>
            </a:pPr>
            <a:r>
              <a:rPr lang="en-US" sz="1600" dirty="0" smtClean="0"/>
              <a:t>optimized </a:t>
            </a:r>
            <a:r>
              <a:rPr lang="en-US" sz="1600" dirty="0"/>
              <a:t>loading angle of </a:t>
            </a:r>
            <a:r>
              <a:rPr lang="en-US" sz="1600" dirty="0" smtClean="0"/>
              <a:t>20</a:t>
            </a:r>
            <a:r>
              <a:rPr lang="en-US" sz="1600" baseline="30000" dirty="0" smtClean="0"/>
              <a:t>o</a:t>
            </a:r>
            <a:endParaRPr lang="en-US" sz="1600" dirty="0"/>
          </a:p>
          <a:p>
            <a:pPr marL="285750" indent="-285750">
              <a:buFont typeface="Arial" panose="020B0604020202020204" pitchFamily="34" charset="0"/>
              <a:buChar char="•"/>
            </a:pPr>
            <a:r>
              <a:rPr lang="en-US" sz="1600" dirty="0" smtClean="0"/>
              <a:t>Injection phase slippage span from -131.7</a:t>
            </a:r>
            <a:r>
              <a:rPr lang="en-US" sz="1600" baseline="30000" dirty="0" smtClean="0"/>
              <a:t>o</a:t>
            </a:r>
            <a:r>
              <a:rPr lang="en-US" sz="1600" dirty="0" smtClean="0"/>
              <a:t> to 57.1</a:t>
            </a:r>
            <a:r>
              <a:rPr lang="en-US" sz="1600" baseline="30000" dirty="0" smtClean="0"/>
              <a:t>o</a:t>
            </a:r>
            <a:r>
              <a:rPr lang="en-US" sz="1600" dirty="0" smtClean="0"/>
              <a:t> (188.8</a:t>
            </a:r>
            <a:r>
              <a:rPr lang="en-US" sz="1600" baseline="30000" dirty="0" smtClean="0"/>
              <a:t>o</a:t>
            </a:r>
            <a:r>
              <a:rPr lang="en-US" sz="1600" dirty="0" smtClean="0"/>
              <a:t>)</a:t>
            </a:r>
          </a:p>
          <a:p>
            <a:pPr marL="285750" indent="-285750">
              <a:buFont typeface="Arial" panose="020B0604020202020204" pitchFamily="34" charset="0"/>
              <a:buChar char="•"/>
            </a:pPr>
            <a:r>
              <a:rPr lang="en-US" sz="1600" dirty="0" smtClean="0"/>
              <a:t>after </a:t>
            </a:r>
            <a:r>
              <a:rPr lang="en-US" sz="1600" dirty="0"/>
              <a:t>injection of first polarization bunches </a:t>
            </a:r>
            <a:r>
              <a:rPr lang="en-US" sz="1600" dirty="0" smtClean="0"/>
              <a:t>80 turns 378</a:t>
            </a:r>
            <a:r>
              <a:rPr lang="en-US" sz="1600" dirty="0" smtClean="0">
                <a:latin typeface="Symbol" panose="05050102010706020507" pitchFamily="18" charset="2"/>
              </a:rPr>
              <a:t>m</a:t>
            </a:r>
            <a:r>
              <a:rPr lang="en-US" sz="1600" dirty="0" smtClean="0"/>
              <a:t>s, </a:t>
            </a:r>
            <a:r>
              <a:rPr lang="en-US" sz="1600" dirty="0"/>
              <a:t>the 50% gap is then filled by another polarization </a:t>
            </a:r>
            <a:r>
              <a:rPr lang="en-US" sz="1600" dirty="0" smtClean="0"/>
              <a:t>1767 bunches</a:t>
            </a:r>
          </a:p>
          <a:p>
            <a:pPr marL="285750" indent="-285750">
              <a:buFont typeface="Arial" panose="020B0604020202020204" pitchFamily="34" charset="0"/>
              <a:buChar char="•"/>
            </a:pPr>
            <a:r>
              <a:rPr lang="en-US" sz="1600" dirty="0" smtClean="0"/>
              <a:t>All bunches are captured the </a:t>
            </a:r>
            <a:r>
              <a:rPr lang="en-US" sz="1600" dirty="0"/>
              <a:t>beam </a:t>
            </a:r>
            <a:r>
              <a:rPr lang="en-US" sz="1600" dirty="0" smtClean="0"/>
              <a:t>storage becomes stable</a:t>
            </a:r>
            <a:r>
              <a:rPr lang="en-US" sz="1600" dirty="0"/>
              <a:t>.</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62"/>
          <a:stretch/>
        </p:blipFill>
        <p:spPr bwMode="auto">
          <a:xfrm>
            <a:off x="-2959" y="19935"/>
            <a:ext cx="3931920" cy="35601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651"/>
          <a:stretch/>
        </p:blipFill>
        <p:spPr bwMode="auto">
          <a:xfrm>
            <a:off x="0" y="3564569"/>
            <a:ext cx="3931920" cy="32897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333"/>
          <a:stretch/>
        </p:blipFill>
        <p:spPr bwMode="auto">
          <a:xfrm>
            <a:off x="3937842" y="2800205"/>
            <a:ext cx="5120640" cy="4042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55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477" y="523875"/>
            <a:ext cx="3571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1092" y="194774"/>
            <a:ext cx="8382000" cy="262426"/>
          </a:xfrm>
        </p:spPr>
        <p:txBody>
          <a:bodyPr>
            <a:normAutofit fontScale="90000"/>
          </a:bodyPr>
          <a:lstStyle/>
          <a:p>
            <a:r>
              <a:rPr lang="en-US" sz="2400" dirty="0" smtClean="0"/>
              <a:t>Pederson </a:t>
            </a:r>
            <a:r>
              <a:rPr lang="en-US" sz="2400" dirty="0"/>
              <a:t>Model with HL Amplifier </a:t>
            </a:r>
            <a:r>
              <a:rPr lang="en-US" sz="2400" dirty="0" smtClean="0"/>
              <a:t>Feedback for 5GeV MEIC e-Ring</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36480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951"/>
          <a:stretch/>
        </p:blipFill>
        <p:spPr bwMode="auto">
          <a:xfrm>
            <a:off x="4495800" y="2971800"/>
            <a:ext cx="445008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6" y="2196612"/>
            <a:ext cx="398462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48" y="4509233"/>
            <a:ext cx="41148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2581275"/>
            <a:ext cx="3485249" cy="369332"/>
          </a:xfrm>
          <a:prstGeom prst="rect">
            <a:avLst/>
          </a:prstGeom>
          <a:noFill/>
        </p:spPr>
        <p:txBody>
          <a:bodyPr wrap="none" rtlCol="0">
            <a:spAutoFit/>
          </a:bodyPr>
          <a:lstStyle/>
          <a:p>
            <a:r>
              <a:rPr lang="en-US" dirty="0" smtClean="0">
                <a:solidFill>
                  <a:srgbClr val="FF0000"/>
                </a:solidFill>
              </a:rPr>
              <a:t>With Gain=100, group delay=300ns</a:t>
            </a:r>
            <a:endParaRPr lang="en-US" dirty="0">
              <a:solidFill>
                <a:srgbClr val="FF0000"/>
              </a:solidFill>
            </a:endParaRPr>
          </a:p>
        </p:txBody>
      </p:sp>
      <p:sp>
        <p:nvSpPr>
          <p:cNvPr id="5" name="TextBox 4"/>
          <p:cNvSpPr txBox="1"/>
          <p:nvPr/>
        </p:nvSpPr>
        <p:spPr>
          <a:xfrm>
            <a:off x="2743200" y="2184888"/>
            <a:ext cx="2671693" cy="369332"/>
          </a:xfrm>
          <a:prstGeom prst="rect">
            <a:avLst/>
          </a:prstGeom>
          <a:noFill/>
        </p:spPr>
        <p:txBody>
          <a:bodyPr wrap="none" rtlCol="0">
            <a:spAutoFit/>
          </a:bodyPr>
          <a:lstStyle/>
          <a:p>
            <a:r>
              <a:rPr lang="en-US" dirty="0" smtClean="0"/>
              <a:t>Effective cavity impedance</a:t>
            </a:r>
            <a:endParaRPr lang="en-US" dirty="0"/>
          </a:p>
        </p:txBody>
      </p:sp>
      <p:sp>
        <p:nvSpPr>
          <p:cNvPr id="6" name="TextBox 5"/>
          <p:cNvSpPr txBox="1"/>
          <p:nvPr/>
        </p:nvSpPr>
        <p:spPr>
          <a:xfrm>
            <a:off x="3117354" y="2765941"/>
            <a:ext cx="1167307" cy="369332"/>
          </a:xfrm>
          <a:prstGeom prst="rect">
            <a:avLst/>
          </a:prstGeom>
          <a:noFill/>
        </p:spPr>
        <p:txBody>
          <a:bodyPr wrap="none" rtlCol="0">
            <a:spAutoFit/>
          </a:bodyPr>
          <a:lstStyle/>
          <a:p>
            <a:r>
              <a:rPr lang="en-US" dirty="0" smtClean="0">
                <a:solidFill>
                  <a:srgbClr val="FF0000"/>
                </a:solidFill>
              </a:rPr>
              <a:t>Open loop</a:t>
            </a:r>
            <a:endParaRPr lang="en-US" dirty="0">
              <a:solidFill>
                <a:srgbClr val="FF0000"/>
              </a:solidFill>
            </a:endParaRPr>
          </a:p>
        </p:txBody>
      </p:sp>
      <p:sp>
        <p:nvSpPr>
          <p:cNvPr id="7" name="TextBox 6"/>
          <p:cNvSpPr txBox="1"/>
          <p:nvPr/>
        </p:nvSpPr>
        <p:spPr>
          <a:xfrm>
            <a:off x="3352800" y="3581400"/>
            <a:ext cx="1159292" cy="369332"/>
          </a:xfrm>
          <a:prstGeom prst="rect">
            <a:avLst/>
          </a:prstGeom>
          <a:noFill/>
        </p:spPr>
        <p:txBody>
          <a:bodyPr wrap="none" rtlCol="0">
            <a:spAutoFit/>
          </a:bodyPr>
          <a:lstStyle/>
          <a:p>
            <a:r>
              <a:rPr lang="en-US" dirty="0" smtClean="0">
                <a:solidFill>
                  <a:srgbClr val="00B0F0"/>
                </a:solidFill>
              </a:rPr>
              <a:t>Close loop</a:t>
            </a:r>
            <a:endParaRPr lang="en-US" dirty="0">
              <a:solidFill>
                <a:srgbClr val="00B0F0"/>
              </a:solidFill>
            </a:endParaRPr>
          </a:p>
        </p:txBody>
      </p:sp>
      <p:sp>
        <p:nvSpPr>
          <p:cNvPr id="13" name="TextBox 12"/>
          <p:cNvSpPr txBox="1"/>
          <p:nvPr/>
        </p:nvSpPr>
        <p:spPr>
          <a:xfrm>
            <a:off x="2708815" y="4953000"/>
            <a:ext cx="2189189" cy="369332"/>
          </a:xfrm>
          <a:prstGeom prst="rect">
            <a:avLst/>
          </a:prstGeom>
          <a:noFill/>
        </p:spPr>
        <p:txBody>
          <a:bodyPr wrap="none" rtlCol="0">
            <a:spAutoFit/>
          </a:bodyPr>
          <a:lstStyle/>
          <a:p>
            <a:r>
              <a:rPr lang="en-US" dirty="0" smtClean="0"/>
              <a:t>Effective cavity phase</a:t>
            </a:r>
            <a:endParaRPr lang="en-US" dirty="0"/>
          </a:p>
        </p:txBody>
      </p:sp>
      <p:sp>
        <p:nvSpPr>
          <p:cNvPr id="3" name="TextBox 2"/>
          <p:cNvSpPr txBox="1"/>
          <p:nvPr/>
        </p:nvSpPr>
        <p:spPr>
          <a:xfrm>
            <a:off x="7162800" y="5176538"/>
            <a:ext cx="800219" cy="369332"/>
          </a:xfrm>
          <a:prstGeom prst="rect">
            <a:avLst/>
          </a:prstGeom>
          <a:noFill/>
        </p:spPr>
        <p:txBody>
          <a:bodyPr wrap="none" rtlCol="0">
            <a:spAutoFit/>
          </a:bodyPr>
          <a:lstStyle/>
          <a:p>
            <a:r>
              <a:rPr lang="en-US" dirty="0" err="1" smtClean="0">
                <a:solidFill>
                  <a:srgbClr val="FF0000"/>
                </a:solidFill>
                <a:latin typeface="Symbol" panose="05050102010706020507" pitchFamily="18" charset="2"/>
              </a:rPr>
              <a:t>f</a:t>
            </a:r>
            <a:r>
              <a:rPr lang="en-US" baseline="-25000" dirty="0" err="1" smtClean="0">
                <a:solidFill>
                  <a:srgbClr val="FF0000"/>
                </a:solidFill>
              </a:rPr>
              <a:t>L</a:t>
            </a:r>
            <a:r>
              <a:rPr lang="en-US" dirty="0" smtClean="0">
                <a:solidFill>
                  <a:srgbClr val="FF0000"/>
                </a:solidFill>
              </a:rPr>
              <a:t>=10</a:t>
            </a:r>
            <a:r>
              <a:rPr lang="en-US" baseline="30000" dirty="0" smtClean="0">
                <a:solidFill>
                  <a:srgbClr val="FF0000"/>
                </a:solidFill>
              </a:rPr>
              <a:t>o</a:t>
            </a:r>
            <a:endParaRPr lang="en-US" baseline="30000" dirty="0">
              <a:solidFill>
                <a:srgbClr val="FF0000"/>
              </a:solidFill>
            </a:endParaRPr>
          </a:p>
        </p:txBody>
      </p:sp>
      <p:sp>
        <p:nvSpPr>
          <p:cNvPr id="8" name="TextBox 7"/>
          <p:cNvSpPr txBox="1"/>
          <p:nvPr/>
        </p:nvSpPr>
        <p:spPr>
          <a:xfrm>
            <a:off x="6172200" y="4038600"/>
            <a:ext cx="990399" cy="369332"/>
          </a:xfrm>
          <a:prstGeom prst="rect">
            <a:avLst/>
          </a:prstGeom>
          <a:noFill/>
        </p:spPr>
        <p:txBody>
          <a:bodyPr wrap="none" rtlCol="0">
            <a:spAutoFit/>
          </a:bodyPr>
          <a:lstStyle/>
          <a:p>
            <a:r>
              <a:rPr lang="en-US" dirty="0" smtClean="0"/>
              <a:t>unstable</a:t>
            </a:r>
            <a:endParaRPr lang="en-US" dirty="0"/>
          </a:p>
        </p:txBody>
      </p:sp>
      <p:sp>
        <p:nvSpPr>
          <p:cNvPr id="9" name="TextBox 8"/>
          <p:cNvSpPr txBox="1"/>
          <p:nvPr/>
        </p:nvSpPr>
        <p:spPr>
          <a:xfrm rot="10800000">
            <a:off x="8229600" y="4052429"/>
            <a:ext cx="461665" cy="898066"/>
          </a:xfrm>
          <a:prstGeom prst="rect">
            <a:avLst/>
          </a:prstGeom>
          <a:noFill/>
        </p:spPr>
        <p:txBody>
          <a:bodyPr vert="eaVert" wrap="none" rtlCol="0">
            <a:spAutoFit/>
          </a:bodyPr>
          <a:lstStyle/>
          <a:p>
            <a:r>
              <a:rPr lang="en-US" dirty="0" smtClean="0"/>
              <a:t>unstable</a:t>
            </a:r>
            <a:endParaRPr lang="en-US" dirty="0"/>
          </a:p>
        </p:txBody>
      </p:sp>
      <p:sp>
        <p:nvSpPr>
          <p:cNvPr id="11" name="TextBox 10"/>
          <p:cNvSpPr txBox="1"/>
          <p:nvPr/>
        </p:nvSpPr>
        <p:spPr>
          <a:xfrm>
            <a:off x="6248400" y="5715000"/>
            <a:ext cx="1222194" cy="307777"/>
          </a:xfrm>
          <a:prstGeom prst="rect">
            <a:avLst/>
          </a:prstGeom>
          <a:noFill/>
        </p:spPr>
        <p:txBody>
          <a:bodyPr wrap="none" rtlCol="0">
            <a:spAutoFit/>
          </a:bodyPr>
          <a:lstStyle/>
          <a:p>
            <a:r>
              <a:rPr lang="en-US" sz="1400" dirty="0" smtClean="0"/>
              <a:t>Working point</a:t>
            </a:r>
            <a:endParaRPr lang="en-US" sz="1400" dirty="0"/>
          </a:p>
        </p:txBody>
      </p:sp>
      <p:cxnSp>
        <p:nvCxnSpPr>
          <p:cNvPr id="14" name="Straight Arrow Connector 13"/>
          <p:cNvCxnSpPr/>
          <p:nvPr/>
        </p:nvCxnSpPr>
        <p:spPr>
          <a:xfrm flipV="1">
            <a:off x="6667399" y="5545870"/>
            <a:ext cx="136015" cy="1691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15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800" dirty="0" smtClean="0"/>
              <a:t>Tracking simulation result highlights</a:t>
            </a:r>
            <a:endParaRPr lang="en-US" sz="2800" dirty="0"/>
          </a:p>
        </p:txBody>
      </p:sp>
      <p:sp>
        <p:nvSpPr>
          <p:cNvPr id="3" name="Content Placeholder 2"/>
          <p:cNvSpPr>
            <a:spLocks noGrp="1"/>
          </p:cNvSpPr>
          <p:nvPr>
            <p:ph idx="1"/>
          </p:nvPr>
        </p:nvSpPr>
        <p:spPr>
          <a:xfrm>
            <a:off x="533400" y="1143001"/>
            <a:ext cx="8229600" cy="4038600"/>
          </a:xfrm>
        </p:spPr>
        <p:txBody>
          <a:bodyPr>
            <a:normAutofit/>
          </a:bodyPr>
          <a:lstStyle/>
          <a:p>
            <a:r>
              <a:rPr lang="en-US" sz="2000" dirty="0" smtClean="0"/>
              <a:t>At 12GeV, 0.11A stored beam (173pC per bunch), up to 15% gap (3004 bunches in the ring) is stable. (h=3535)</a:t>
            </a:r>
          </a:p>
          <a:p>
            <a:r>
              <a:rPr lang="en-US" sz="2000" dirty="0" smtClean="0">
                <a:solidFill>
                  <a:srgbClr val="FF0000"/>
                </a:solidFill>
              </a:rPr>
              <a:t>At 12GeV, 294pC per bunch, with a 50%  gap (1767 bunches in the ring), at optimized loading angle of 27</a:t>
            </a:r>
            <a:r>
              <a:rPr lang="en-US" sz="2000" baseline="30000" dirty="0" smtClean="0">
                <a:solidFill>
                  <a:srgbClr val="FF0000"/>
                </a:solidFill>
              </a:rPr>
              <a:t>o</a:t>
            </a:r>
            <a:r>
              <a:rPr lang="en-US" sz="2000" dirty="0" smtClean="0">
                <a:solidFill>
                  <a:srgbClr val="FF0000"/>
                </a:solidFill>
              </a:rPr>
              <a:t>, beam lost after 540 turns.</a:t>
            </a:r>
          </a:p>
          <a:p>
            <a:r>
              <a:rPr lang="en-US" sz="2000" dirty="0" smtClean="0">
                <a:solidFill>
                  <a:srgbClr val="00B050"/>
                </a:solidFill>
              </a:rPr>
              <a:t>At 12GeV, 2.4pC per bunch in injection, with </a:t>
            </a:r>
            <a:r>
              <a:rPr lang="en-US" sz="2000" dirty="0">
                <a:solidFill>
                  <a:srgbClr val="00B050"/>
                </a:solidFill>
              </a:rPr>
              <a:t>a 50%  gap (1767 bunches in the ring), at </a:t>
            </a:r>
            <a:r>
              <a:rPr lang="en-US" sz="2000" dirty="0" smtClean="0">
                <a:solidFill>
                  <a:srgbClr val="00B050"/>
                </a:solidFill>
              </a:rPr>
              <a:t>the optimized </a:t>
            </a:r>
            <a:r>
              <a:rPr lang="en-US" sz="2000" dirty="0">
                <a:solidFill>
                  <a:srgbClr val="00B050"/>
                </a:solidFill>
              </a:rPr>
              <a:t>loading angle of </a:t>
            </a:r>
            <a:r>
              <a:rPr lang="en-US" sz="2000" dirty="0" smtClean="0">
                <a:solidFill>
                  <a:srgbClr val="00B050"/>
                </a:solidFill>
              </a:rPr>
              <a:t>20</a:t>
            </a:r>
            <a:r>
              <a:rPr lang="en-US" sz="2000" baseline="30000" dirty="0" smtClean="0">
                <a:solidFill>
                  <a:srgbClr val="00B050"/>
                </a:solidFill>
              </a:rPr>
              <a:t>o</a:t>
            </a:r>
            <a:r>
              <a:rPr lang="en-US" sz="2000" dirty="0" smtClean="0">
                <a:solidFill>
                  <a:srgbClr val="00B050"/>
                </a:solidFill>
              </a:rPr>
              <a:t>, after injection of first polarization bunches 80 turns, the 50% gap is then filled by another polarization bunches, the beam becomes stable.</a:t>
            </a:r>
          </a:p>
          <a:p>
            <a:r>
              <a:rPr lang="en-US" sz="2000" dirty="0" smtClean="0"/>
              <a:t>At 12GeV, with a half-half polarization filling injection scheme, with switching polarization time within 0.3ms, injection up to storage current of 0.11A, with the optimized loading angle of 20</a:t>
            </a:r>
            <a:r>
              <a:rPr lang="en-US" sz="2000" baseline="30000" dirty="0" smtClean="0"/>
              <a:t>o</a:t>
            </a:r>
            <a:r>
              <a:rPr lang="en-US" sz="2000" dirty="0" smtClean="0"/>
              <a:t>, without a feedback system, the beam capturing and storage are stable.</a:t>
            </a:r>
          </a:p>
          <a:p>
            <a:endParaRPr lang="en-US" sz="2000" dirty="0"/>
          </a:p>
        </p:txBody>
      </p:sp>
      <p:sp>
        <p:nvSpPr>
          <p:cNvPr id="4" name="TextBox 3"/>
          <p:cNvSpPr txBox="1"/>
          <p:nvPr/>
        </p:nvSpPr>
        <p:spPr>
          <a:xfrm>
            <a:off x="515815" y="653534"/>
            <a:ext cx="1255921" cy="369332"/>
          </a:xfrm>
          <a:prstGeom prst="rect">
            <a:avLst/>
          </a:prstGeom>
          <a:noFill/>
          <a:ln>
            <a:solidFill>
              <a:schemeClr val="tx1"/>
            </a:solidFill>
          </a:ln>
        </p:spPr>
        <p:txBody>
          <a:bodyPr wrap="none" rtlCol="0">
            <a:spAutoFit/>
          </a:bodyPr>
          <a:lstStyle/>
          <a:p>
            <a:r>
              <a:rPr lang="en-US" dirty="0" smtClean="0"/>
              <a:t>Open loops</a:t>
            </a:r>
            <a:endParaRPr lang="en-US" dirty="0"/>
          </a:p>
        </p:txBody>
      </p:sp>
      <p:sp>
        <p:nvSpPr>
          <p:cNvPr id="6" name="TextBox 5"/>
          <p:cNvSpPr txBox="1"/>
          <p:nvPr/>
        </p:nvSpPr>
        <p:spPr>
          <a:xfrm>
            <a:off x="615519" y="5085711"/>
            <a:ext cx="6019918" cy="369332"/>
          </a:xfrm>
          <a:prstGeom prst="rect">
            <a:avLst/>
          </a:prstGeom>
          <a:noFill/>
          <a:ln>
            <a:solidFill>
              <a:schemeClr val="tx1"/>
            </a:solidFill>
          </a:ln>
        </p:spPr>
        <p:txBody>
          <a:bodyPr wrap="none" rtlCol="0">
            <a:spAutoFit/>
          </a:bodyPr>
          <a:lstStyle/>
          <a:p>
            <a:r>
              <a:rPr lang="en-US" dirty="0" smtClean="0"/>
              <a:t>Close loops, </a:t>
            </a:r>
            <a:r>
              <a:rPr lang="en-US" dirty="0" smtClean="0">
                <a:solidFill>
                  <a:srgbClr val="FF0000"/>
                </a:solidFill>
              </a:rPr>
              <a:t>feedback  stability (like saw tooth) is unknown yet</a:t>
            </a:r>
            <a:endParaRPr lang="en-US" dirty="0">
              <a:solidFill>
                <a:srgbClr val="FF0000"/>
              </a:solidFill>
            </a:endParaRPr>
          </a:p>
        </p:txBody>
      </p:sp>
      <p:sp>
        <p:nvSpPr>
          <p:cNvPr id="5" name="TextBox 4"/>
          <p:cNvSpPr txBox="1"/>
          <p:nvPr/>
        </p:nvSpPr>
        <p:spPr>
          <a:xfrm>
            <a:off x="615519" y="5486400"/>
            <a:ext cx="837608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B050"/>
                </a:solidFill>
              </a:rPr>
              <a:t>At </a:t>
            </a:r>
            <a:r>
              <a:rPr lang="en-US" dirty="0" smtClean="0">
                <a:solidFill>
                  <a:srgbClr val="00B050"/>
                </a:solidFill>
              </a:rPr>
              <a:t>5GeV</a:t>
            </a:r>
            <a:r>
              <a:rPr lang="en-US" dirty="0">
                <a:solidFill>
                  <a:srgbClr val="00B050"/>
                </a:solidFill>
              </a:rPr>
              <a:t>, with a </a:t>
            </a:r>
            <a:r>
              <a:rPr lang="en-US" dirty="0" smtClean="0">
                <a:solidFill>
                  <a:srgbClr val="00B050"/>
                </a:solidFill>
              </a:rPr>
              <a:t>47.5%-47.5% </a:t>
            </a:r>
            <a:r>
              <a:rPr lang="en-US" dirty="0">
                <a:solidFill>
                  <a:srgbClr val="00B050"/>
                </a:solidFill>
              </a:rPr>
              <a:t>polarization filling injection scheme, </a:t>
            </a:r>
            <a:r>
              <a:rPr lang="en-US" dirty="0" smtClean="0">
                <a:solidFill>
                  <a:srgbClr val="00B050"/>
                </a:solidFill>
              </a:rPr>
              <a:t>leaving 5% gap (</a:t>
            </a:r>
            <a:r>
              <a:rPr lang="en-US" dirty="0" smtClean="0">
                <a:solidFill>
                  <a:srgbClr val="FF0000"/>
                </a:solidFill>
              </a:rPr>
              <a:t>236ns</a:t>
            </a:r>
            <a:r>
              <a:rPr lang="en-US" dirty="0" smtClean="0">
                <a:solidFill>
                  <a:srgbClr val="00B050"/>
                </a:solidFill>
              </a:rPr>
              <a:t>, 177 buckets) with </a:t>
            </a:r>
            <a:r>
              <a:rPr lang="en-US" dirty="0">
                <a:solidFill>
                  <a:srgbClr val="00B050"/>
                </a:solidFill>
              </a:rPr>
              <a:t>switching polarization time within </a:t>
            </a:r>
            <a:r>
              <a:rPr lang="en-US" dirty="0" smtClean="0">
                <a:solidFill>
                  <a:srgbClr val="00B050"/>
                </a:solidFill>
              </a:rPr>
              <a:t>0.38ms</a:t>
            </a:r>
            <a:r>
              <a:rPr lang="en-US" dirty="0">
                <a:solidFill>
                  <a:srgbClr val="00B050"/>
                </a:solidFill>
              </a:rPr>
              <a:t>, injection up to storage current of </a:t>
            </a:r>
            <a:r>
              <a:rPr lang="en-US" dirty="0" smtClean="0">
                <a:solidFill>
                  <a:srgbClr val="00B050"/>
                </a:solidFill>
              </a:rPr>
              <a:t>3A</a:t>
            </a:r>
            <a:r>
              <a:rPr lang="en-US" dirty="0">
                <a:solidFill>
                  <a:srgbClr val="00B050"/>
                </a:solidFill>
              </a:rPr>
              <a:t>, with the optimized loading angle of </a:t>
            </a:r>
            <a:r>
              <a:rPr lang="en-US" dirty="0" smtClean="0">
                <a:solidFill>
                  <a:srgbClr val="00B050"/>
                </a:solidFill>
              </a:rPr>
              <a:t>10</a:t>
            </a:r>
            <a:r>
              <a:rPr lang="en-US" baseline="30000" dirty="0" smtClean="0">
                <a:solidFill>
                  <a:srgbClr val="00B050"/>
                </a:solidFill>
              </a:rPr>
              <a:t>o</a:t>
            </a:r>
            <a:r>
              <a:rPr lang="en-US" dirty="0">
                <a:solidFill>
                  <a:srgbClr val="00B050"/>
                </a:solidFill>
              </a:rPr>
              <a:t>, </a:t>
            </a:r>
            <a:r>
              <a:rPr lang="en-US" dirty="0" smtClean="0">
                <a:solidFill>
                  <a:srgbClr val="00B050"/>
                </a:solidFill>
              </a:rPr>
              <a:t>with </a:t>
            </a:r>
            <a:r>
              <a:rPr lang="en-US" dirty="0">
                <a:solidFill>
                  <a:srgbClr val="00B050"/>
                </a:solidFill>
              </a:rPr>
              <a:t>a feedback </a:t>
            </a:r>
            <a:r>
              <a:rPr lang="en-US" dirty="0" smtClean="0">
                <a:solidFill>
                  <a:srgbClr val="00B050"/>
                </a:solidFill>
              </a:rPr>
              <a:t>system </a:t>
            </a:r>
            <a:r>
              <a:rPr lang="en-US" dirty="0" smtClean="0">
                <a:solidFill>
                  <a:srgbClr val="FF0000"/>
                </a:solidFill>
              </a:rPr>
              <a:t>gain of 100, group delay of 300ns</a:t>
            </a:r>
            <a:r>
              <a:rPr lang="en-US" dirty="0" smtClean="0">
                <a:solidFill>
                  <a:srgbClr val="00B050"/>
                </a:solidFill>
              </a:rPr>
              <a:t>, </a:t>
            </a:r>
            <a:r>
              <a:rPr lang="en-US" dirty="0">
                <a:solidFill>
                  <a:srgbClr val="00B050"/>
                </a:solidFill>
              </a:rPr>
              <a:t>the beam capturing and storage </a:t>
            </a:r>
            <a:r>
              <a:rPr lang="en-US" dirty="0" smtClean="0">
                <a:solidFill>
                  <a:srgbClr val="00B050"/>
                </a:solidFill>
              </a:rPr>
              <a:t>are </a:t>
            </a:r>
            <a:r>
              <a:rPr lang="en-US" dirty="0">
                <a:solidFill>
                  <a:srgbClr val="00B050"/>
                </a:solidFill>
              </a:rPr>
              <a:t>stable.</a:t>
            </a:r>
          </a:p>
        </p:txBody>
      </p:sp>
    </p:spTree>
    <p:extLst>
      <p:ext uri="{BB962C8B-B14F-4D97-AF65-F5344CB8AC3E}">
        <p14:creationId xmlns:p14="http://schemas.microsoft.com/office/powerpoint/2010/main" val="339099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9202" y="76200"/>
            <a:ext cx="5436589" cy="2308324"/>
          </a:xfrm>
          <a:prstGeom prst="rect">
            <a:avLst/>
          </a:prstGeom>
        </p:spPr>
        <p:txBody>
          <a:bodyPr wrap="square">
            <a:spAutoFit/>
          </a:bodyPr>
          <a:lstStyle/>
          <a:p>
            <a:r>
              <a:rPr lang="en-US" sz="1600" dirty="0" smtClean="0">
                <a:solidFill>
                  <a:srgbClr val="FF0000"/>
                </a:solidFill>
              </a:rPr>
              <a:t>Storage</a:t>
            </a:r>
            <a:r>
              <a:rPr lang="en-US" sz="1600" dirty="0" smtClean="0"/>
              <a:t> Beam loading Transient Tracking Simulation:</a:t>
            </a:r>
          </a:p>
          <a:p>
            <a:pPr marL="285750" indent="-285750">
              <a:buFont typeface="Arial" panose="020B0604020202020204" pitchFamily="34" charset="0"/>
              <a:buChar char="•"/>
            </a:pPr>
            <a:r>
              <a:rPr lang="en-US" sz="1600" dirty="0" smtClean="0"/>
              <a:t>5GeV</a:t>
            </a:r>
            <a:r>
              <a:rPr lang="en-US" sz="1600" dirty="0"/>
              <a:t>, </a:t>
            </a:r>
            <a:r>
              <a:rPr lang="en-US" sz="1600" dirty="0" smtClean="0">
                <a:solidFill>
                  <a:srgbClr val="FF0000"/>
                </a:solidFill>
              </a:rPr>
              <a:t>8.44nC</a:t>
            </a:r>
            <a:r>
              <a:rPr lang="en-US" sz="1600" dirty="0" smtClean="0"/>
              <a:t> </a:t>
            </a:r>
            <a:r>
              <a:rPr lang="en-US" sz="1600" dirty="0"/>
              <a:t>per </a:t>
            </a:r>
            <a:r>
              <a:rPr lang="en-US" sz="1600" dirty="0" smtClean="0"/>
              <a:t>bunch in storage</a:t>
            </a:r>
          </a:p>
          <a:p>
            <a:pPr marL="285750" indent="-285750">
              <a:buFont typeface="Arial" panose="020B0604020202020204" pitchFamily="34" charset="0"/>
              <a:buChar char="•"/>
            </a:pPr>
            <a:r>
              <a:rPr lang="en-US" sz="1600" dirty="0" smtClean="0"/>
              <a:t> </a:t>
            </a:r>
            <a:r>
              <a:rPr lang="en-US" sz="1600" dirty="0"/>
              <a:t>with a </a:t>
            </a:r>
            <a:r>
              <a:rPr lang="en-US" sz="1600" dirty="0" smtClean="0"/>
              <a:t>52.5% filling gap (1732 bunches </a:t>
            </a:r>
            <a:r>
              <a:rPr lang="en-US" sz="1600" dirty="0"/>
              <a:t>in the </a:t>
            </a:r>
            <a:r>
              <a:rPr lang="en-US" sz="1600" dirty="0" smtClean="0"/>
              <a:t>ring)</a:t>
            </a:r>
          </a:p>
          <a:p>
            <a:pPr marL="285750" indent="-285750">
              <a:buFont typeface="Arial" panose="020B0604020202020204" pitchFamily="34" charset="0"/>
              <a:buChar char="•"/>
            </a:pPr>
            <a:r>
              <a:rPr lang="en-US" sz="1600" dirty="0" smtClean="0"/>
              <a:t>optimized </a:t>
            </a:r>
            <a:r>
              <a:rPr lang="en-US" sz="1600" dirty="0"/>
              <a:t>loading angle of 1</a:t>
            </a:r>
            <a:r>
              <a:rPr lang="en-US" sz="1600" dirty="0" smtClean="0"/>
              <a:t>0</a:t>
            </a:r>
            <a:r>
              <a:rPr lang="en-US" sz="1600" baseline="30000" dirty="0" smtClean="0"/>
              <a:t>o</a:t>
            </a:r>
            <a:endParaRPr lang="en-US" sz="1600" dirty="0"/>
          </a:p>
          <a:p>
            <a:pPr marL="285750" indent="-285750">
              <a:buFont typeface="Arial" panose="020B0604020202020204" pitchFamily="34" charset="0"/>
              <a:buChar char="•"/>
            </a:pPr>
            <a:r>
              <a:rPr lang="en-US" sz="1600" dirty="0" smtClean="0"/>
              <a:t>Injection phase slippage span from -131.7</a:t>
            </a:r>
            <a:r>
              <a:rPr lang="en-US" sz="1600" baseline="30000" dirty="0" smtClean="0"/>
              <a:t>o</a:t>
            </a:r>
            <a:r>
              <a:rPr lang="en-US" sz="1600" dirty="0" smtClean="0"/>
              <a:t> to 60.9</a:t>
            </a:r>
            <a:r>
              <a:rPr lang="en-US" sz="1600" baseline="30000" dirty="0" smtClean="0"/>
              <a:t>o</a:t>
            </a:r>
            <a:r>
              <a:rPr lang="en-US" sz="1600" dirty="0" smtClean="0"/>
              <a:t> (192.6</a:t>
            </a:r>
            <a:r>
              <a:rPr lang="en-US" sz="1600" baseline="30000" dirty="0" smtClean="0"/>
              <a:t>o</a:t>
            </a:r>
            <a:r>
              <a:rPr lang="en-US" sz="1600" dirty="0" smtClean="0"/>
              <a:t>)</a:t>
            </a:r>
          </a:p>
          <a:p>
            <a:pPr marL="285750" indent="-285750">
              <a:buFont typeface="Arial" panose="020B0604020202020204" pitchFamily="34" charset="0"/>
              <a:buChar char="•"/>
            </a:pPr>
            <a:r>
              <a:rPr lang="en-US" sz="1600" dirty="0" smtClean="0"/>
              <a:t>after </a:t>
            </a:r>
            <a:r>
              <a:rPr lang="en-US" sz="1600" dirty="0"/>
              <a:t>injection of first polarization bunches </a:t>
            </a:r>
            <a:r>
              <a:rPr lang="en-US" sz="1600" dirty="0" smtClean="0"/>
              <a:t>80 turns 378</a:t>
            </a:r>
            <a:r>
              <a:rPr lang="en-US" sz="1600" dirty="0" smtClean="0">
                <a:latin typeface="Symbol" panose="05050102010706020507" pitchFamily="18" charset="2"/>
              </a:rPr>
              <a:t>m</a:t>
            </a:r>
            <a:r>
              <a:rPr lang="en-US" sz="1600" dirty="0" smtClean="0"/>
              <a:t>s, </a:t>
            </a:r>
            <a:r>
              <a:rPr lang="en-US" sz="1600" dirty="0"/>
              <a:t>the </a:t>
            </a:r>
            <a:r>
              <a:rPr lang="en-US" sz="1600" dirty="0" smtClean="0"/>
              <a:t>52.5% </a:t>
            </a:r>
            <a:r>
              <a:rPr lang="en-US" sz="1600" dirty="0"/>
              <a:t>gap is then filled by another polarization </a:t>
            </a:r>
            <a:r>
              <a:rPr lang="en-US" sz="1600" dirty="0" smtClean="0"/>
              <a:t>1732 bunches, leave a 5% gap for safe aborting </a:t>
            </a:r>
          </a:p>
          <a:p>
            <a:pPr marL="285750" indent="-285750">
              <a:buFont typeface="Arial" panose="020B0604020202020204" pitchFamily="34" charset="0"/>
              <a:buChar char="•"/>
            </a:pPr>
            <a:r>
              <a:rPr lang="en-US" sz="1600" dirty="0" smtClean="0"/>
              <a:t>All bunches are captured the </a:t>
            </a:r>
            <a:r>
              <a:rPr lang="en-US" sz="1600" dirty="0"/>
              <a:t>beam </a:t>
            </a:r>
            <a:r>
              <a:rPr lang="en-US" sz="1600" dirty="0" smtClean="0"/>
              <a:t>storage becomes stable</a:t>
            </a:r>
            <a:r>
              <a:rPr lang="en-US" sz="1600" dirty="0"/>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733"/>
          <a:stretch/>
        </p:blipFill>
        <p:spPr bwMode="auto">
          <a:xfrm>
            <a:off x="3957421" y="2544192"/>
            <a:ext cx="5120640" cy="405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4993"/>
          <a:stretch/>
        </p:blipFill>
        <p:spPr bwMode="auto">
          <a:xfrm>
            <a:off x="304800" y="107272"/>
            <a:ext cx="3291840" cy="298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t="-1454" r="3790" b="2126"/>
          <a:stretch/>
        </p:blipFill>
        <p:spPr bwMode="auto">
          <a:xfrm>
            <a:off x="339571" y="3352800"/>
            <a:ext cx="329184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03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ontent Placeholder 1"/>
          <p:cNvSpPr txBox="1">
            <a:spLocks/>
          </p:cNvSpPr>
          <p:nvPr/>
        </p:nvSpPr>
        <p:spPr>
          <a:xfrm>
            <a:off x="3753497" y="849989"/>
            <a:ext cx="1547813" cy="400869"/>
          </a:xfrm>
          <a:prstGeom prst="rect">
            <a:avLst/>
          </a:prstGeom>
          <a:solidFill>
            <a:srgbClr val="FFFF99"/>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1200" b="1" dirty="0">
                <a:latin typeface="Arial" charset="0"/>
                <a:ea typeface="ＭＳ Ｐゴシック" pitchFamily="34" charset="-128"/>
                <a:cs typeface="Arial" charset="0"/>
              </a:rPr>
              <a:t>B</a:t>
            </a:r>
            <a:r>
              <a:rPr lang="en-US" altLang="en-US" sz="1200" b="1" dirty="0" smtClean="0">
                <a:latin typeface="Arial" charset="0"/>
                <a:ea typeface="ＭＳ Ｐゴシック" pitchFamily="34" charset="-128"/>
                <a:cs typeface="Arial" charset="0"/>
              </a:rPr>
              <a:t>unch trains</a:t>
            </a:r>
          </a:p>
          <a:p>
            <a:pPr marL="0" indent="0">
              <a:buFontTx/>
              <a:buNone/>
            </a:pPr>
            <a:r>
              <a:rPr lang="en-US" altLang="en-US" sz="1200" b="1" dirty="0" smtClean="0">
                <a:latin typeface="Arial" charset="0"/>
                <a:ea typeface="ＭＳ Ｐゴシック" pitchFamily="34" charset="-128"/>
                <a:cs typeface="Arial" charset="0"/>
              </a:rPr>
              <a:t>from CEBAF injector</a:t>
            </a:r>
          </a:p>
        </p:txBody>
      </p:sp>
      <p:sp>
        <p:nvSpPr>
          <p:cNvPr id="7170" name="Title 2"/>
          <p:cNvSpPr>
            <a:spLocks noGrp="1"/>
          </p:cNvSpPr>
          <p:nvPr>
            <p:ph type="title"/>
          </p:nvPr>
        </p:nvSpPr>
        <p:spPr>
          <a:xfrm>
            <a:off x="200025" y="0"/>
            <a:ext cx="8715375" cy="914400"/>
          </a:xfrm>
        </p:spPr>
        <p:txBody>
          <a:bodyPr>
            <a:normAutofit/>
          </a:bodyPr>
          <a:lstStyle/>
          <a:p>
            <a:r>
              <a:rPr lang="en-US" altLang="en-US" sz="2000" dirty="0">
                <a:latin typeface="Arial" charset="0"/>
                <a:ea typeface="ＭＳ Ｐゴシック" pitchFamily="34" charset="-128"/>
                <a:cs typeface="Arial" charset="0"/>
              </a:rPr>
              <a:t>5</a:t>
            </a:r>
            <a:r>
              <a:rPr lang="en-US" altLang="en-US" sz="2000" dirty="0" smtClean="0">
                <a:latin typeface="Arial" charset="0"/>
                <a:ea typeface="ＭＳ Ｐゴシック" pitchFamily="34" charset="-128"/>
                <a:cs typeface="Arial" charset="0"/>
              </a:rPr>
              <a:t>GeV Injection Bunch Pattern from CEBAF (after F. Lin and S. Wang)</a:t>
            </a:r>
          </a:p>
        </p:txBody>
      </p:sp>
      <p:grpSp>
        <p:nvGrpSpPr>
          <p:cNvPr id="7173" name="Group 124"/>
          <p:cNvGrpSpPr>
            <a:grpSpLocks/>
          </p:cNvGrpSpPr>
          <p:nvPr/>
        </p:nvGrpSpPr>
        <p:grpSpPr bwMode="auto">
          <a:xfrm>
            <a:off x="1679548" y="2245309"/>
            <a:ext cx="6426693" cy="1044119"/>
            <a:chOff x="1498865" y="3483933"/>
            <a:chExt cx="6425935" cy="1267538"/>
          </a:xfrm>
        </p:grpSpPr>
        <p:grpSp>
          <p:nvGrpSpPr>
            <p:cNvPr id="7321" name="Group 125"/>
            <p:cNvGrpSpPr>
              <a:grpSpLocks/>
            </p:cNvGrpSpPr>
            <p:nvPr/>
          </p:nvGrpSpPr>
          <p:grpSpPr bwMode="auto">
            <a:xfrm>
              <a:off x="1498865" y="3483933"/>
              <a:ext cx="6425935" cy="1267538"/>
              <a:chOff x="1498865" y="3502518"/>
              <a:chExt cx="6425935" cy="1267538"/>
            </a:xfrm>
          </p:grpSpPr>
          <p:grpSp>
            <p:nvGrpSpPr>
              <p:cNvPr id="7328" name="Group 20632"/>
              <p:cNvGrpSpPr>
                <a:grpSpLocks/>
              </p:cNvGrpSpPr>
              <p:nvPr/>
            </p:nvGrpSpPr>
            <p:grpSpPr bwMode="auto">
              <a:xfrm>
                <a:off x="1498865" y="3502518"/>
                <a:ext cx="6425935" cy="1267538"/>
                <a:chOff x="1289315" y="3376644"/>
                <a:chExt cx="6425931" cy="1267538"/>
              </a:xfrm>
            </p:grpSpPr>
            <p:grpSp>
              <p:nvGrpSpPr>
                <p:cNvPr id="7330" name="Group 132"/>
                <p:cNvGrpSpPr>
                  <a:grpSpLocks/>
                </p:cNvGrpSpPr>
                <p:nvPr/>
              </p:nvGrpSpPr>
              <p:grpSpPr bwMode="auto">
                <a:xfrm>
                  <a:off x="1289315" y="3376644"/>
                  <a:ext cx="6425931" cy="1267538"/>
                  <a:chOff x="5243778" y="4879912"/>
                  <a:chExt cx="6425931" cy="1267626"/>
                </a:xfrm>
              </p:grpSpPr>
              <p:grpSp>
                <p:nvGrpSpPr>
                  <p:cNvPr id="7333" name="Group 21560"/>
                  <p:cNvGrpSpPr>
                    <a:grpSpLocks/>
                  </p:cNvGrpSpPr>
                  <p:nvPr/>
                </p:nvGrpSpPr>
                <p:grpSpPr bwMode="auto">
                  <a:xfrm>
                    <a:off x="5247446" y="4879912"/>
                    <a:ext cx="6422263" cy="1000946"/>
                    <a:chOff x="3473395" y="3536682"/>
                    <a:chExt cx="6419749" cy="1001093"/>
                  </a:xfrm>
                </p:grpSpPr>
                <p:grpSp>
                  <p:nvGrpSpPr>
                    <p:cNvPr id="7336" name="Group 21544"/>
                    <p:cNvGrpSpPr>
                      <a:grpSpLocks/>
                    </p:cNvGrpSpPr>
                    <p:nvPr/>
                  </p:nvGrpSpPr>
                  <p:grpSpPr bwMode="auto">
                    <a:xfrm>
                      <a:off x="3494851" y="3536682"/>
                      <a:ext cx="6398293" cy="823321"/>
                      <a:chOff x="1689058" y="3698607"/>
                      <a:chExt cx="6398293" cy="823321"/>
                    </a:xfrm>
                  </p:grpSpPr>
                  <p:grpSp>
                    <p:nvGrpSpPr>
                      <p:cNvPr id="7338" name="Group 193"/>
                      <p:cNvGrpSpPr>
                        <a:grpSpLocks/>
                      </p:cNvGrpSpPr>
                      <p:nvPr/>
                    </p:nvGrpSpPr>
                    <p:grpSpPr bwMode="auto">
                      <a:xfrm>
                        <a:off x="1689058" y="3698607"/>
                        <a:ext cx="6398293" cy="823321"/>
                        <a:chOff x="1689058" y="2399180"/>
                        <a:chExt cx="6398293" cy="823321"/>
                      </a:xfrm>
                    </p:grpSpPr>
                    <p:sp>
                      <p:nvSpPr>
                        <p:cNvPr id="359" name="Rectangle 358"/>
                        <p:cNvSpPr/>
                        <p:nvPr/>
                      </p:nvSpPr>
                      <p:spPr>
                        <a:xfrm>
                          <a:off x="1689816" y="2748450"/>
                          <a:ext cx="184056" cy="43341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7341" name="Group 201"/>
                        <p:cNvGrpSpPr>
                          <a:grpSpLocks/>
                        </p:cNvGrpSpPr>
                        <p:nvPr/>
                      </p:nvGrpSpPr>
                      <p:grpSpPr bwMode="auto">
                        <a:xfrm>
                          <a:off x="1689058" y="2399180"/>
                          <a:ext cx="6398293" cy="823321"/>
                          <a:chOff x="1689058" y="2249336"/>
                          <a:chExt cx="6398293" cy="823321"/>
                        </a:xfrm>
                      </p:grpSpPr>
                      <p:cxnSp>
                        <p:nvCxnSpPr>
                          <p:cNvPr id="364" name="Straight Arrow Connector 363"/>
                          <p:cNvCxnSpPr/>
                          <p:nvPr/>
                        </p:nvCxnSpPr>
                        <p:spPr>
                          <a:xfrm flipV="1">
                            <a:off x="1689816" y="3032018"/>
                            <a:ext cx="6397535"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46" name="Straight Arrow Connector 208"/>
                          <p:cNvCxnSpPr>
                            <a:cxnSpLocks noChangeShapeType="1"/>
                          </p:cNvCxnSpPr>
                          <p:nvPr/>
                        </p:nvCxnSpPr>
                        <p:spPr bwMode="auto">
                          <a:xfrm flipH="1" flipV="1">
                            <a:off x="1689060" y="2249336"/>
                            <a:ext cx="5438" cy="823321"/>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42" name="Content Placeholder 6"/>
                        <p:cNvSpPr txBox="1">
                          <a:spLocks/>
                        </p:cNvSpPr>
                        <p:nvPr/>
                      </p:nvSpPr>
                      <p:spPr bwMode="auto">
                        <a:xfrm>
                          <a:off x="7001929" y="2831248"/>
                          <a:ext cx="762000"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a:latin typeface="Garamond" pitchFamily="18" charset="0"/>
                            </a:rPr>
                            <a:t>……</a:t>
                          </a:r>
                        </a:p>
                      </p:txBody>
                    </p:sp>
                    <p:sp>
                      <p:nvSpPr>
                        <p:cNvPr id="362" name="Rectangle 361"/>
                        <p:cNvSpPr/>
                        <p:nvPr/>
                      </p:nvSpPr>
                      <p:spPr>
                        <a:xfrm>
                          <a:off x="2103941" y="2740512"/>
                          <a:ext cx="182470" cy="43817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63" name="Rectangle 362"/>
                        <p:cNvSpPr/>
                        <p:nvPr/>
                      </p:nvSpPr>
                      <p:spPr>
                        <a:xfrm>
                          <a:off x="4044464" y="2735749"/>
                          <a:ext cx="184056" cy="42864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sp>
                    <p:nvSpPr>
                      <p:cNvPr id="356" name="Rectangle 355"/>
                      <p:cNvSpPr/>
                      <p:nvPr/>
                    </p:nvSpPr>
                    <p:spPr>
                      <a:xfrm>
                        <a:off x="4444310" y="4020888"/>
                        <a:ext cx="184056" cy="44293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pic>
                  <p:nvPicPr>
                    <p:cNvPr id="73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395" y="4363943"/>
                      <a:ext cx="6293478" cy="1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334" name="Content Placeholder 6"/>
                  <p:cNvSpPr txBox="1">
                    <a:spLocks/>
                  </p:cNvSpPr>
                  <p:nvPr/>
                </p:nvSpPr>
                <p:spPr bwMode="auto">
                  <a:xfrm>
                    <a:off x="5243778" y="5853145"/>
                    <a:ext cx="792888" cy="29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dirty="0" smtClean="0">
                        <a:solidFill>
                          <a:srgbClr val="FF0000"/>
                        </a:solidFill>
                      </a:rPr>
                      <a:t>0.38 </a:t>
                    </a:r>
                    <a:r>
                      <a:rPr lang="en-US" altLang="en-US" sz="1000" b="1" dirty="0" err="1">
                        <a:solidFill>
                          <a:srgbClr val="FF0000"/>
                        </a:solidFill>
                      </a:rPr>
                      <a:t>ms</a:t>
                    </a:r>
                    <a:r>
                      <a:rPr lang="en-US" altLang="en-US" sz="1000" b="1" dirty="0">
                        <a:solidFill>
                          <a:srgbClr val="FF0000"/>
                        </a:solidFill>
                      </a:rPr>
                      <a:t>   </a:t>
                    </a:r>
                  </a:p>
                </p:txBody>
              </p:sp>
              <p:sp>
                <p:nvSpPr>
                  <p:cNvPr id="7335" name="Content Placeholder 2"/>
                  <p:cNvSpPr txBox="1">
                    <a:spLocks/>
                  </p:cNvSpPr>
                  <p:nvPr/>
                </p:nvSpPr>
                <p:spPr bwMode="auto">
                  <a:xfrm>
                    <a:off x="8257537" y="5890515"/>
                    <a:ext cx="1156416" cy="222906"/>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100" b="1" dirty="0" err="1"/>
                      <a:t>I</a:t>
                    </a:r>
                    <a:r>
                      <a:rPr lang="en-US" altLang="en-US" sz="1100" b="1" baseline="-25000" dirty="0" err="1"/>
                      <a:t>ave</a:t>
                    </a:r>
                    <a:r>
                      <a:rPr lang="en-US" altLang="en-US" sz="1100" b="1" baseline="-25000" dirty="0"/>
                      <a:t> </a:t>
                    </a:r>
                    <a:r>
                      <a:rPr lang="en-US" altLang="en-US" sz="1100" b="1" dirty="0"/>
                      <a:t>= 59.1 </a:t>
                    </a:r>
                    <a:r>
                      <a:rPr lang="en-US" altLang="en-US" sz="1100" b="1" dirty="0" err="1"/>
                      <a:t>nA</a:t>
                    </a:r>
                    <a:r>
                      <a:rPr lang="en-US" altLang="en-US" sz="1100" b="1" dirty="0"/>
                      <a:t> </a:t>
                    </a:r>
                  </a:p>
                </p:txBody>
              </p:sp>
            </p:grpSp>
            <p:sp>
              <p:nvSpPr>
                <p:cNvPr id="348" name="Rectangle 347"/>
                <p:cNvSpPr/>
                <p:nvPr/>
              </p:nvSpPr>
              <p:spPr bwMode="auto">
                <a:xfrm>
                  <a:off x="5883488" y="3689331"/>
                  <a:ext cx="184128" cy="457127"/>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49" name="Rectangle 348"/>
                <p:cNvSpPr/>
                <p:nvPr/>
              </p:nvSpPr>
              <p:spPr bwMode="auto">
                <a:xfrm>
                  <a:off x="6259681" y="3684569"/>
                  <a:ext cx="184128" cy="45712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cxnSp>
            <p:nvCxnSpPr>
              <p:cNvPr id="7329" name="Straight Arrow Connector 194"/>
              <p:cNvCxnSpPr>
                <a:cxnSpLocks noChangeShapeType="1"/>
              </p:cNvCxnSpPr>
              <p:nvPr/>
            </p:nvCxnSpPr>
            <p:spPr bwMode="auto">
              <a:xfrm>
                <a:off x="1646149" y="4440866"/>
                <a:ext cx="365707" cy="1731"/>
              </a:xfrm>
              <a:prstGeom prst="straightConnector1">
                <a:avLst/>
              </a:prstGeom>
              <a:noFill/>
              <a:ln w="9525" algn="ctr">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322" name="Straight Arrow Connector 264"/>
            <p:cNvCxnSpPr>
              <a:cxnSpLocks noChangeShapeType="1"/>
            </p:cNvCxnSpPr>
            <p:nvPr/>
          </p:nvCxnSpPr>
          <p:spPr bwMode="auto">
            <a:xfrm flipV="1">
              <a:off x="1621466" y="3864934"/>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3" name="Straight Arrow Connector 119"/>
            <p:cNvCxnSpPr>
              <a:cxnSpLocks noChangeShapeType="1"/>
            </p:cNvCxnSpPr>
            <p:nvPr/>
          </p:nvCxnSpPr>
          <p:spPr bwMode="auto">
            <a:xfrm>
              <a:off x="2025264" y="3879581"/>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4" name="Straight Arrow Connector 264"/>
            <p:cNvCxnSpPr>
              <a:cxnSpLocks noChangeShapeType="1"/>
            </p:cNvCxnSpPr>
            <p:nvPr/>
          </p:nvCxnSpPr>
          <p:spPr bwMode="auto">
            <a:xfrm flipV="1">
              <a:off x="3975832" y="3861853"/>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5" name="Straight Arrow Connector 119"/>
            <p:cNvCxnSpPr>
              <a:cxnSpLocks noChangeShapeType="1"/>
            </p:cNvCxnSpPr>
            <p:nvPr/>
          </p:nvCxnSpPr>
          <p:spPr bwMode="auto">
            <a:xfrm>
              <a:off x="4373875" y="3891984"/>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6" name="Straight Arrow Connector 119"/>
            <p:cNvCxnSpPr>
              <a:cxnSpLocks noChangeShapeType="1"/>
            </p:cNvCxnSpPr>
            <p:nvPr/>
          </p:nvCxnSpPr>
          <p:spPr bwMode="auto">
            <a:xfrm>
              <a:off x="6553200" y="3880330"/>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27" name="Straight Arrow Connector 264"/>
            <p:cNvCxnSpPr>
              <a:cxnSpLocks noChangeShapeType="1"/>
            </p:cNvCxnSpPr>
            <p:nvPr/>
          </p:nvCxnSpPr>
          <p:spPr bwMode="auto">
            <a:xfrm flipV="1">
              <a:off x="6192415" y="3867608"/>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74" name="Content Placeholder 1"/>
          <p:cNvSpPr>
            <a:spLocks noGrp="1"/>
          </p:cNvSpPr>
          <p:nvPr>
            <p:ph idx="1"/>
          </p:nvPr>
        </p:nvSpPr>
        <p:spPr>
          <a:xfrm>
            <a:off x="134123" y="2356182"/>
            <a:ext cx="1458891" cy="570426"/>
          </a:xfrm>
          <a:solidFill>
            <a:srgbClr val="FFFF99"/>
          </a:solidFill>
        </p:spPr>
        <p:txBody>
          <a:bodyPr>
            <a:normAutofit fontScale="92500" lnSpcReduction="20000"/>
          </a:bodyPr>
          <a:lstStyle/>
          <a:p>
            <a:pPr marL="0" indent="0">
              <a:buFontTx/>
              <a:buNone/>
            </a:pPr>
            <a:r>
              <a:rPr lang="en-US" altLang="en-US" sz="1200" b="1" dirty="0">
                <a:latin typeface="Arial" charset="0"/>
                <a:ea typeface="ＭＳ Ｐゴシック" pitchFamily="34" charset="-128"/>
                <a:cs typeface="Arial" charset="0"/>
              </a:rPr>
              <a:t>m</a:t>
            </a:r>
            <a:r>
              <a:rPr lang="en-US" altLang="en-US" sz="1200" b="1" dirty="0" smtClean="0">
                <a:latin typeface="Arial" charset="0"/>
                <a:ea typeface="ＭＳ Ｐゴシック" pitchFamily="34" charset="-128"/>
                <a:cs typeface="Arial" charset="0"/>
              </a:rPr>
              <a:t>acro bunch trains</a:t>
            </a:r>
          </a:p>
          <a:p>
            <a:pPr marL="0" indent="0">
              <a:buFontTx/>
              <a:buNone/>
            </a:pPr>
            <a:r>
              <a:rPr lang="en-US" altLang="en-US" sz="1200" b="1" dirty="0">
                <a:latin typeface="Arial" charset="0"/>
                <a:ea typeface="ＭＳ Ｐゴシック" pitchFamily="34" charset="-128"/>
                <a:cs typeface="Arial" charset="0"/>
              </a:rPr>
              <a:t>f</a:t>
            </a:r>
            <a:r>
              <a:rPr lang="en-US" altLang="en-US" sz="1200" b="1" dirty="0" smtClean="0">
                <a:latin typeface="Arial" charset="0"/>
                <a:ea typeface="ＭＳ Ｐゴシック" pitchFamily="34" charset="-128"/>
                <a:cs typeface="Arial" charset="0"/>
              </a:rPr>
              <a:t>rom CEBAF</a:t>
            </a:r>
          </a:p>
        </p:txBody>
      </p:sp>
      <p:grpSp>
        <p:nvGrpSpPr>
          <p:cNvPr id="7175" name="Group 1"/>
          <p:cNvGrpSpPr>
            <a:grpSpLocks/>
          </p:cNvGrpSpPr>
          <p:nvPr/>
        </p:nvGrpSpPr>
        <p:grpSpPr bwMode="auto">
          <a:xfrm>
            <a:off x="223044" y="789532"/>
            <a:ext cx="3751262" cy="1009650"/>
            <a:chOff x="100013" y="928694"/>
            <a:chExt cx="3751262" cy="1009374"/>
          </a:xfrm>
        </p:grpSpPr>
        <p:grpSp>
          <p:nvGrpSpPr>
            <p:cNvPr id="7290" name="Group 5"/>
            <p:cNvGrpSpPr>
              <a:grpSpLocks/>
            </p:cNvGrpSpPr>
            <p:nvPr/>
          </p:nvGrpSpPr>
          <p:grpSpPr bwMode="auto">
            <a:xfrm>
              <a:off x="100013" y="928694"/>
              <a:ext cx="3751262" cy="1009374"/>
              <a:chOff x="2514600" y="944855"/>
              <a:chExt cx="3751376" cy="1009886"/>
            </a:xfrm>
          </p:grpSpPr>
          <p:grpSp>
            <p:nvGrpSpPr>
              <p:cNvPr id="7292" name="Group 239"/>
              <p:cNvGrpSpPr>
                <a:grpSpLocks/>
              </p:cNvGrpSpPr>
              <p:nvPr/>
            </p:nvGrpSpPr>
            <p:grpSpPr bwMode="auto">
              <a:xfrm>
                <a:off x="2514600" y="944855"/>
                <a:ext cx="3751376" cy="1009886"/>
                <a:chOff x="1086512" y="2933651"/>
                <a:chExt cx="3750885" cy="1009985"/>
              </a:xfrm>
            </p:grpSpPr>
            <p:grpSp>
              <p:nvGrpSpPr>
                <p:cNvPr id="7296" name="Group 203"/>
                <p:cNvGrpSpPr>
                  <a:grpSpLocks/>
                </p:cNvGrpSpPr>
                <p:nvPr/>
              </p:nvGrpSpPr>
              <p:grpSpPr bwMode="auto">
                <a:xfrm>
                  <a:off x="1086512" y="2933651"/>
                  <a:ext cx="3750885" cy="1009985"/>
                  <a:chOff x="926575" y="1517612"/>
                  <a:chExt cx="4308922" cy="1186993"/>
                </a:xfrm>
              </p:grpSpPr>
              <p:grpSp>
                <p:nvGrpSpPr>
                  <p:cNvPr id="7298" name="Group 204"/>
                  <p:cNvGrpSpPr>
                    <a:grpSpLocks/>
                  </p:cNvGrpSpPr>
                  <p:nvPr/>
                </p:nvGrpSpPr>
                <p:grpSpPr bwMode="auto">
                  <a:xfrm>
                    <a:off x="926575" y="1517612"/>
                    <a:ext cx="4308922" cy="1186993"/>
                    <a:chOff x="850375" y="3196347"/>
                    <a:chExt cx="4308922" cy="1186993"/>
                  </a:xfrm>
                </p:grpSpPr>
                <p:grpSp>
                  <p:nvGrpSpPr>
                    <p:cNvPr id="7300" name="Group 21533"/>
                    <p:cNvGrpSpPr>
                      <a:grpSpLocks/>
                    </p:cNvGrpSpPr>
                    <p:nvPr/>
                  </p:nvGrpSpPr>
                  <p:grpSpPr bwMode="auto">
                    <a:xfrm>
                      <a:off x="850375" y="3196347"/>
                      <a:ext cx="4308922" cy="1186993"/>
                      <a:chOff x="1609034" y="2385806"/>
                      <a:chExt cx="3210107" cy="757937"/>
                    </a:xfrm>
                  </p:grpSpPr>
                  <p:sp>
                    <p:nvSpPr>
                      <p:cNvPr id="7312" name="Content Placeholder 6"/>
                      <p:cNvSpPr txBox="1">
                        <a:spLocks/>
                      </p:cNvSpPr>
                      <p:nvPr/>
                    </p:nvSpPr>
                    <p:spPr bwMode="auto">
                      <a:xfrm>
                        <a:off x="3936124" y="2627663"/>
                        <a:ext cx="754923" cy="2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duty factor 4.3e-4</a:t>
                        </a:r>
                      </a:p>
                    </p:txBody>
                  </p:sp>
                  <p:grpSp>
                    <p:nvGrpSpPr>
                      <p:cNvPr id="7313" name="Group 21526"/>
                      <p:cNvGrpSpPr>
                        <a:grpSpLocks/>
                      </p:cNvGrpSpPr>
                      <p:nvPr/>
                    </p:nvGrpSpPr>
                    <p:grpSpPr bwMode="auto">
                      <a:xfrm>
                        <a:off x="1689184" y="2385806"/>
                        <a:ext cx="3129957" cy="757937"/>
                        <a:chOff x="1689184" y="2423906"/>
                        <a:chExt cx="3129957" cy="757937"/>
                      </a:xfrm>
                    </p:grpSpPr>
                    <p:sp>
                      <p:nvSpPr>
                        <p:cNvPr id="394" name="Rectangle 393"/>
                        <p:cNvSpPr/>
                        <p:nvPr/>
                      </p:nvSpPr>
                      <p:spPr>
                        <a:xfrm>
                          <a:off x="1690543" y="2833859"/>
                          <a:ext cx="116830" cy="343217"/>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7317" name="Group 3"/>
                        <p:cNvGrpSpPr>
                          <a:grpSpLocks/>
                        </p:cNvGrpSpPr>
                        <p:nvPr/>
                      </p:nvGrpSpPr>
                      <p:grpSpPr bwMode="auto">
                        <a:xfrm>
                          <a:off x="1689184" y="2423906"/>
                          <a:ext cx="3129957" cy="757937"/>
                          <a:chOff x="1689184" y="2274062"/>
                          <a:chExt cx="3129957" cy="757937"/>
                        </a:xfrm>
                      </p:grpSpPr>
                      <p:cxnSp>
                        <p:nvCxnSpPr>
                          <p:cNvPr id="397" name="Straight Arrow Connector 396"/>
                          <p:cNvCxnSpPr/>
                          <p:nvPr/>
                        </p:nvCxnSpPr>
                        <p:spPr>
                          <a:xfrm flipV="1">
                            <a:off x="1689184" y="3026040"/>
                            <a:ext cx="3129957" cy="595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20" name="Straight Arrow Connector 2"/>
                          <p:cNvCxnSpPr>
                            <a:cxnSpLocks noChangeShapeType="1"/>
                          </p:cNvCxnSpPr>
                          <p:nvPr/>
                        </p:nvCxnSpPr>
                        <p:spPr bwMode="auto">
                          <a:xfrm flipV="1">
                            <a:off x="1694498" y="2274062"/>
                            <a:ext cx="0" cy="75489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18" name="Content Placeholder 6"/>
                        <p:cNvSpPr txBox="1">
                          <a:spLocks/>
                        </p:cNvSpPr>
                        <p:nvPr/>
                      </p:nvSpPr>
                      <p:spPr bwMode="auto">
                        <a:xfrm>
                          <a:off x="4001331" y="2863184"/>
                          <a:ext cx="575981"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7314" name="Content Placeholder 6"/>
                      <p:cNvSpPr txBox="1">
                        <a:spLocks/>
                      </p:cNvSpPr>
                      <p:nvPr/>
                    </p:nvSpPr>
                    <p:spPr bwMode="auto">
                      <a:xfrm>
                        <a:off x="1609034" y="2626744"/>
                        <a:ext cx="1172339" cy="1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1.33 ns,  748.5 MHz</a:t>
                        </a:r>
                      </a:p>
                    </p:txBody>
                  </p:sp>
                  <p:sp>
                    <p:nvSpPr>
                      <p:cNvPr id="7315" name="Content Placeholder 6"/>
                      <p:cNvSpPr txBox="1">
                        <a:spLocks/>
                      </p:cNvSpPr>
                      <p:nvPr/>
                    </p:nvSpPr>
                    <p:spPr bwMode="auto">
                      <a:xfrm>
                        <a:off x="3023220" y="2615574"/>
                        <a:ext cx="672447" cy="1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a:solidFill>
                              <a:srgbClr val="C00000"/>
                            </a:solidFill>
                          </a:rPr>
                          <a:t> </a:t>
                        </a:r>
                        <a:r>
                          <a:rPr lang="en-US" altLang="en-US" sz="900" b="1">
                            <a:solidFill>
                              <a:srgbClr val="C00000"/>
                            </a:solidFill>
                          </a:rPr>
                          <a:t>2.4 pC</a:t>
                        </a:r>
                      </a:p>
                    </p:txBody>
                  </p:sp>
                </p:grpSp>
                <p:sp>
                  <p:nvSpPr>
                    <p:cNvPr id="379" name="Rectangle 378"/>
                    <p:cNvSpPr/>
                    <p:nvPr/>
                  </p:nvSpPr>
                  <p:spPr bwMode="auto">
                    <a:xfrm>
                      <a:off x="1689183" y="3838368"/>
                      <a:ext cx="156821" cy="537506"/>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0" name="Rectangle 379"/>
                    <p:cNvSpPr/>
                    <p:nvPr/>
                  </p:nvSpPr>
                  <p:spPr bwMode="auto">
                    <a:xfrm>
                      <a:off x="2424052" y="3838368"/>
                      <a:ext cx="156821" cy="53750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1" name="Rectangle 380"/>
                    <p:cNvSpPr/>
                    <p:nvPr/>
                  </p:nvSpPr>
                  <p:spPr bwMode="auto">
                    <a:xfrm>
                      <a:off x="3146157" y="3838368"/>
                      <a:ext cx="156821" cy="537506"/>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2" name="Rectangle 381"/>
                    <p:cNvSpPr/>
                    <p:nvPr/>
                  </p:nvSpPr>
                  <p:spPr bwMode="auto">
                    <a:xfrm>
                      <a:off x="3850026" y="3836501"/>
                      <a:ext cx="156821" cy="53750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383" name="Rectangle 382"/>
                    <p:cNvSpPr/>
                    <p:nvPr/>
                  </p:nvSpPr>
                  <p:spPr bwMode="auto">
                    <a:xfrm>
                      <a:off x="4849303" y="3825303"/>
                      <a:ext cx="156821" cy="537506"/>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cxnSp>
                  <p:nvCxnSpPr>
                    <p:cNvPr id="7306" name="Straight Arrow Connector 215"/>
                    <p:cNvCxnSpPr>
                      <a:cxnSpLocks noChangeShapeType="1"/>
                    </p:cNvCxnSpPr>
                    <p:nvPr/>
                  </p:nvCxnSpPr>
                  <p:spPr bwMode="auto">
                    <a:xfrm flipV="1">
                      <a:off x="1038575" y="3859804"/>
                      <a:ext cx="0" cy="430122"/>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7" name="Straight Arrow Connector 217"/>
                    <p:cNvCxnSpPr>
                      <a:cxnSpLocks noChangeShapeType="1"/>
                    </p:cNvCxnSpPr>
                    <p:nvPr/>
                  </p:nvCxnSpPr>
                  <p:spPr bwMode="auto">
                    <a:xfrm flipV="1">
                      <a:off x="2495461" y="3875853"/>
                      <a:ext cx="0" cy="440076"/>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8" name="Straight Arrow Connector 218"/>
                    <p:cNvCxnSpPr>
                      <a:cxnSpLocks noChangeShapeType="1"/>
                    </p:cNvCxnSpPr>
                    <p:nvPr/>
                  </p:nvCxnSpPr>
                  <p:spPr bwMode="auto">
                    <a:xfrm flipV="1">
                      <a:off x="3929360" y="3859804"/>
                      <a:ext cx="0" cy="440076"/>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9" name="Straight Arrow Connector 219"/>
                    <p:cNvCxnSpPr>
                      <a:cxnSpLocks noChangeShapeType="1"/>
                    </p:cNvCxnSpPr>
                    <p:nvPr/>
                  </p:nvCxnSpPr>
                  <p:spPr bwMode="auto">
                    <a:xfrm>
                      <a:off x="1014307" y="4018285"/>
                      <a:ext cx="735234" cy="52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0" name="Straight Arrow Connector 220"/>
                    <p:cNvCxnSpPr>
                      <a:cxnSpLocks noChangeShapeType="1"/>
                    </p:cNvCxnSpPr>
                    <p:nvPr/>
                  </p:nvCxnSpPr>
                  <p:spPr bwMode="auto">
                    <a:xfrm>
                      <a:off x="2800351" y="4026864"/>
                      <a:ext cx="332129"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 name="Straight Arrow Connector 221"/>
                    <p:cNvCxnSpPr>
                      <a:cxnSpLocks noChangeShapeType="1"/>
                    </p:cNvCxnSpPr>
                    <p:nvPr/>
                  </p:nvCxnSpPr>
                  <p:spPr bwMode="auto">
                    <a:xfrm flipH="1">
                      <a:off x="3307536" y="4026864"/>
                      <a:ext cx="329184"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99" name="Straight Arrow Connector 205"/>
                  <p:cNvCxnSpPr>
                    <a:cxnSpLocks noChangeShapeType="1"/>
                  </p:cNvCxnSpPr>
                  <p:nvPr/>
                </p:nvCxnSpPr>
                <p:spPr bwMode="auto">
                  <a:xfrm flipH="1">
                    <a:off x="1041296" y="1670666"/>
                    <a:ext cx="525150"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97" name="Content Placeholder 2"/>
                <p:cNvSpPr txBox="1">
                  <a:spLocks/>
                </p:cNvSpPr>
                <p:nvPr/>
              </p:nvSpPr>
              <p:spPr bwMode="auto">
                <a:xfrm>
                  <a:off x="1672240" y="2948356"/>
                  <a:ext cx="2475246" cy="2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000" b="1" dirty="0" smtClean="0"/>
                    <a:t>2.36</a:t>
                  </a:r>
                  <a:r>
                    <a:rPr lang="el-GR" altLang="en-US" sz="1000" b="1" dirty="0" smtClean="0"/>
                    <a:t>μ</a:t>
                  </a:r>
                  <a:r>
                    <a:rPr lang="en-US" altLang="en-US" sz="1000" b="1" dirty="0"/>
                    <a:t>s,  ~</a:t>
                  </a:r>
                  <a:r>
                    <a:rPr lang="en-US" altLang="en-US" sz="1000" b="1" dirty="0" smtClean="0"/>
                    <a:t>1767 </a:t>
                  </a:r>
                  <a:r>
                    <a:rPr lang="en-US" altLang="en-US" sz="1000" b="1" dirty="0"/>
                    <a:t>bunches (</a:t>
                  </a:r>
                  <a:r>
                    <a:rPr lang="en-US" altLang="en-US" sz="1000" b="1" dirty="0" err="1"/>
                    <a:t>I</a:t>
                  </a:r>
                  <a:r>
                    <a:rPr lang="en-US" altLang="en-US" sz="1000" b="1" baseline="-25000" dirty="0" err="1"/>
                    <a:t>ave</a:t>
                  </a:r>
                  <a:r>
                    <a:rPr lang="en-US" altLang="en-US" sz="1000" b="1" dirty="0"/>
                    <a:t>= 1.8 mA)</a:t>
                  </a:r>
                </a:p>
              </p:txBody>
            </p:sp>
          </p:grpSp>
          <p:cxnSp>
            <p:nvCxnSpPr>
              <p:cNvPr id="7293" name="Straight Arrow Connector 215"/>
              <p:cNvCxnSpPr>
                <a:cxnSpLocks noChangeShapeType="1"/>
              </p:cNvCxnSpPr>
              <p:nvPr/>
            </p:nvCxnSpPr>
            <p:spPr bwMode="auto">
              <a:xfrm flipV="1">
                <a:off x="3322488" y="1516932"/>
                <a:ext cx="0" cy="374413"/>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4" name="Straight Arrow Connector 217"/>
              <p:cNvCxnSpPr>
                <a:cxnSpLocks noChangeShapeType="1"/>
              </p:cNvCxnSpPr>
              <p:nvPr/>
            </p:nvCxnSpPr>
            <p:spPr bwMode="auto">
              <a:xfrm flipV="1">
                <a:off x="4581386" y="1516932"/>
                <a:ext cx="0" cy="374413"/>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5" name="Straight Arrow Connector 218"/>
              <p:cNvCxnSpPr>
                <a:cxnSpLocks noChangeShapeType="1"/>
              </p:cNvCxnSpPr>
              <p:nvPr/>
            </p:nvCxnSpPr>
            <p:spPr bwMode="auto">
              <a:xfrm flipV="1">
                <a:off x="6063466" y="1516932"/>
                <a:ext cx="0" cy="374413"/>
              </a:xfrm>
              <a:prstGeom prst="straightConnector1">
                <a:avLst/>
              </a:prstGeom>
              <a:noFill/>
              <a:ln w="1905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91" name="Straight Arrow Connector 206"/>
            <p:cNvCxnSpPr>
              <a:cxnSpLocks noChangeShapeType="1"/>
            </p:cNvCxnSpPr>
            <p:nvPr/>
          </p:nvCxnSpPr>
          <p:spPr bwMode="auto">
            <a:xfrm>
              <a:off x="3200400" y="1042356"/>
              <a:ext cx="457189"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7" name="Group 20630"/>
          <p:cNvGrpSpPr>
            <a:grpSpLocks/>
          </p:cNvGrpSpPr>
          <p:nvPr/>
        </p:nvGrpSpPr>
        <p:grpSpPr bwMode="auto">
          <a:xfrm>
            <a:off x="1839913" y="1849438"/>
            <a:ext cx="4508500" cy="375685"/>
            <a:chOff x="1417655" y="2892203"/>
            <a:chExt cx="4507327" cy="741531"/>
          </a:xfrm>
        </p:grpSpPr>
        <p:cxnSp>
          <p:nvCxnSpPr>
            <p:cNvPr id="7254" name="Straight Connector 20620"/>
            <p:cNvCxnSpPr>
              <a:cxnSpLocks noChangeShapeType="1"/>
            </p:cNvCxnSpPr>
            <p:nvPr/>
          </p:nvCxnSpPr>
          <p:spPr bwMode="auto">
            <a:xfrm>
              <a:off x="1634398" y="2892203"/>
              <a:ext cx="0" cy="365519"/>
            </a:xfrm>
            <a:prstGeom prst="line">
              <a:avLst/>
            </a:prstGeom>
            <a:noFill/>
            <a:ln w="158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5" name="Straight Connector 20622"/>
            <p:cNvCxnSpPr>
              <a:cxnSpLocks noChangeShapeType="1"/>
            </p:cNvCxnSpPr>
            <p:nvPr/>
          </p:nvCxnSpPr>
          <p:spPr bwMode="auto">
            <a:xfrm>
              <a:off x="1417655" y="3259348"/>
              <a:ext cx="4505558" cy="0"/>
            </a:xfrm>
            <a:prstGeom prst="line">
              <a:avLst/>
            </a:prstGeom>
            <a:noFill/>
            <a:ln w="158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6" name="Straight Arrow Connector 20624"/>
            <p:cNvCxnSpPr>
              <a:cxnSpLocks noChangeShapeType="1"/>
            </p:cNvCxnSpPr>
            <p:nvPr/>
          </p:nvCxnSpPr>
          <p:spPr bwMode="auto">
            <a:xfrm>
              <a:off x="1421922" y="3258770"/>
              <a:ext cx="0" cy="365760"/>
            </a:xfrm>
            <a:prstGeom prst="straightConnector1">
              <a:avLst/>
            </a:prstGeom>
            <a:noFill/>
            <a:ln w="15875" algn="ctr">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7" name="Straight Arrow Connector 202"/>
            <p:cNvCxnSpPr>
              <a:cxnSpLocks noChangeShapeType="1"/>
            </p:cNvCxnSpPr>
            <p:nvPr/>
          </p:nvCxnSpPr>
          <p:spPr bwMode="auto">
            <a:xfrm>
              <a:off x="3745136" y="3267974"/>
              <a:ext cx="0" cy="365760"/>
            </a:xfrm>
            <a:prstGeom prst="straightConnector1">
              <a:avLst/>
            </a:prstGeom>
            <a:noFill/>
            <a:ln w="15875" algn="ctr">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8" name="Straight Arrow Connector 203"/>
            <p:cNvCxnSpPr>
              <a:cxnSpLocks noChangeShapeType="1"/>
            </p:cNvCxnSpPr>
            <p:nvPr/>
          </p:nvCxnSpPr>
          <p:spPr bwMode="auto">
            <a:xfrm>
              <a:off x="5924982" y="3259348"/>
              <a:ext cx="0" cy="365760"/>
            </a:xfrm>
            <a:prstGeom prst="straightConnector1">
              <a:avLst/>
            </a:prstGeom>
            <a:noFill/>
            <a:ln w="15875" algn="ctr">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8" name="Group 20631"/>
          <p:cNvGrpSpPr>
            <a:grpSpLocks/>
          </p:cNvGrpSpPr>
          <p:nvPr/>
        </p:nvGrpSpPr>
        <p:grpSpPr bwMode="auto">
          <a:xfrm>
            <a:off x="2243138" y="1828800"/>
            <a:ext cx="4518025" cy="471162"/>
            <a:chOff x="1830251" y="2857073"/>
            <a:chExt cx="4518793" cy="757667"/>
          </a:xfrm>
        </p:grpSpPr>
        <p:cxnSp>
          <p:nvCxnSpPr>
            <p:cNvPr id="7249" name="Straight Connector 20612"/>
            <p:cNvCxnSpPr>
              <a:cxnSpLocks noChangeShapeType="1"/>
            </p:cNvCxnSpPr>
            <p:nvPr/>
          </p:nvCxnSpPr>
          <p:spPr bwMode="auto">
            <a:xfrm>
              <a:off x="6348709" y="2857073"/>
              <a:ext cx="0" cy="182949"/>
            </a:xfrm>
            <a:prstGeom prst="line">
              <a:avLst/>
            </a:prstGeom>
            <a:noFill/>
            <a:ln w="15875" algn="ctr">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 name="Straight Connector 20615"/>
            <p:cNvCxnSpPr>
              <a:cxnSpLocks noChangeShapeType="1"/>
            </p:cNvCxnSpPr>
            <p:nvPr/>
          </p:nvCxnSpPr>
          <p:spPr bwMode="auto">
            <a:xfrm flipV="1">
              <a:off x="1840886" y="3043248"/>
              <a:ext cx="4498959" cy="4752"/>
            </a:xfrm>
            <a:prstGeom prst="line">
              <a:avLst/>
            </a:prstGeom>
            <a:noFill/>
            <a:ln w="15875" algn="ctr">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1" name="Straight Arrow Connector 20617"/>
            <p:cNvCxnSpPr>
              <a:cxnSpLocks noChangeShapeType="1"/>
            </p:cNvCxnSpPr>
            <p:nvPr/>
          </p:nvCxnSpPr>
          <p:spPr bwMode="auto">
            <a:xfrm>
              <a:off x="1830251" y="3048000"/>
              <a:ext cx="0" cy="566740"/>
            </a:xfrm>
            <a:prstGeom prst="straightConnector1">
              <a:avLst/>
            </a:prstGeom>
            <a:noFill/>
            <a:ln w="15875" algn="ctr">
              <a:solidFill>
                <a:srgbClr val="3333FF"/>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2" name="Straight Arrow Connector 205"/>
            <p:cNvCxnSpPr>
              <a:cxnSpLocks noChangeShapeType="1"/>
            </p:cNvCxnSpPr>
            <p:nvPr/>
          </p:nvCxnSpPr>
          <p:spPr bwMode="auto">
            <a:xfrm>
              <a:off x="4159499" y="3048000"/>
              <a:ext cx="0" cy="566740"/>
            </a:xfrm>
            <a:prstGeom prst="straightConnector1">
              <a:avLst/>
            </a:prstGeom>
            <a:noFill/>
            <a:ln w="15875" algn="ctr">
              <a:solidFill>
                <a:srgbClr val="3333FF"/>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3" name="Straight Arrow Connector 206"/>
            <p:cNvCxnSpPr>
              <a:cxnSpLocks noChangeShapeType="1"/>
            </p:cNvCxnSpPr>
            <p:nvPr/>
          </p:nvCxnSpPr>
          <p:spPr bwMode="auto">
            <a:xfrm>
              <a:off x="6349044" y="3045132"/>
              <a:ext cx="0" cy="566740"/>
            </a:xfrm>
            <a:prstGeom prst="straightConnector1">
              <a:avLst/>
            </a:prstGeom>
            <a:noFill/>
            <a:ln w="15875" algn="ctr">
              <a:solidFill>
                <a:srgbClr val="3333FF"/>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179" name="Straight Arrow Connector 194"/>
          <p:cNvCxnSpPr>
            <a:cxnSpLocks noChangeShapeType="1"/>
          </p:cNvCxnSpPr>
          <p:nvPr/>
        </p:nvCxnSpPr>
        <p:spPr bwMode="auto">
          <a:xfrm>
            <a:off x="2322979" y="2993425"/>
            <a:ext cx="1738313" cy="1588"/>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0" name="Content Placeholder 6"/>
          <p:cNvSpPr txBox="1">
            <a:spLocks/>
          </p:cNvSpPr>
          <p:nvPr/>
        </p:nvSpPr>
        <p:spPr bwMode="auto">
          <a:xfrm>
            <a:off x="2472531" y="3069768"/>
            <a:ext cx="1501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140 </a:t>
            </a:r>
            <a:r>
              <a:rPr lang="en-US" altLang="en-US" sz="900" dirty="0" err="1"/>
              <a:t>ms</a:t>
            </a:r>
            <a:r>
              <a:rPr lang="en-US" altLang="en-US" sz="900" dirty="0"/>
              <a:t> </a:t>
            </a:r>
            <a:r>
              <a:rPr lang="en-US" altLang="en-US" sz="900" dirty="0" smtClean="0"/>
              <a:t>(~29642 </a:t>
            </a:r>
            <a:r>
              <a:rPr lang="en-US" altLang="en-US" sz="900" dirty="0"/>
              <a:t>turns)   </a:t>
            </a:r>
          </a:p>
        </p:txBody>
      </p:sp>
      <p:graphicFrame>
        <p:nvGraphicFramePr>
          <p:cNvPr id="447" name="Table 446"/>
          <p:cNvGraphicFramePr>
            <a:graphicFrameLocks noGrp="1"/>
          </p:cNvGraphicFramePr>
          <p:nvPr>
            <p:extLst>
              <p:ext uri="{D42A27DB-BD31-4B8C-83A1-F6EECF244321}">
                <p14:modId xmlns:p14="http://schemas.microsoft.com/office/powerpoint/2010/main" val="660114871"/>
              </p:ext>
            </p:extLst>
          </p:nvPr>
        </p:nvGraphicFramePr>
        <p:xfrm>
          <a:off x="1169135" y="5220339"/>
          <a:ext cx="6613520" cy="1409061"/>
        </p:xfrm>
        <a:graphic>
          <a:graphicData uri="http://schemas.openxmlformats.org/drawingml/2006/table">
            <a:tbl>
              <a:tblPr firstRow="1" bandRow="1">
                <a:tableStyleId>{5C22544A-7EE6-4342-B048-85BDC9FD1C3A}</a:tableStyleId>
              </a:tblPr>
              <a:tblGrid>
                <a:gridCol w="1518736"/>
                <a:gridCol w="554074"/>
                <a:gridCol w="685800"/>
                <a:gridCol w="702839"/>
                <a:gridCol w="647571"/>
                <a:gridCol w="566627"/>
                <a:gridCol w="566627"/>
                <a:gridCol w="685623"/>
                <a:gridCol w="685623"/>
              </a:tblGrid>
              <a:tr h="402095">
                <a:tc>
                  <a:txBody>
                    <a:bodyPr/>
                    <a:lstStyle/>
                    <a:p>
                      <a:r>
                        <a:rPr lang="en-US" sz="1600" b="0" dirty="0" smtClean="0">
                          <a:solidFill>
                            <a:schemeClr val="tx1"/>
                          </a:solidFill>
                          <a:latin typeface="Times New Roman" panose="02020603050405020304" pitchFamily="18" charset="0"/>
                          <a:cs typeface="Times New Roman" panose="02020603050405020304" pitchFamily="18" charset="0"/>
                        </a:rPr>
                        <a:t>Beam energy</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err="1" smtClean="0">
                          <a:solidFill>
                            <a:schemeClr val="tx1"/>
                          </a:solidFill>
                          <a:latin typeface="Times New Roman" panose="02020603050405020304" pitchFamily="18" charset="0"/>
                          <a:cs typeface="Times New Roman" panose="02020603050405020304" pitchFamily="18" charset="0"/>
                        </a:rPr>
                        <a:t>Gev</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3</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5</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6</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7</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9</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11</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12</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04800">
                <a:tc>
                  <a:txBody>
                    <a:bodyPr/>
                    <a:lstStyle/>
                    <a:p>
                      <a:r>
                        <a:rPr lang="en-US" sz="1600" b="0" dirty="0" smtClean="0">
                          <a:solidFill>
                            <a:schemeClr val="tx1"/>
                          </a:solidFill>
                          <a:latin typeface="Times New Roman" panose="02020603050405020304" pitchFamily="18" charset="0"/>
                          <a:cs typeface="Times New Roman" panose="02020603050405020304" pitchFamily="18" charset="0"/>
                        </a:rPr>
                        <a:t>Beam current</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A</a:t>
                      </a:r>
                      <a:endParaRPr lang="en-US" sz="14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3</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3</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2.0</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1.1</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0.4</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0.18</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solidFill>
                            <a:srgbClr val="3333FF"/>
                          </a:solidFill>
                          <a:latin typeface="Times New Roman" panose="02020603050405020304" pitchFamily="18" charset="0"/>
                          <a:cs typeface="Times New Roman" panose="02020603050405020304" pitchFamily="18" charset="0"/>
                        </a:rPr>
                        <a:t>0.11</a:t>
                      </a:r>
                      <a:endParaRPr lang="en-US" sz="1600" b="0" dirty="0">
                        <a:solidFill>
                          <a:srgbClr val="3333FF"/>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35787">
                <a:tc>
                  <a:txBody>
                    <a:bodyPr/>
                    <a:lstStyle/>
                    <a:p>
                      <a:r>
                        <a:rPr lang="en-US" sz="1600" b="0" dirty="0" smtClean="0">
                          <a:solidFill>
                            <a:schemeClr val="tx1"/>
                          </a:solidFill>
                          <a:latin typeface="Times New Roman" panose="02020603050405020304" pitchFamily="18" charset="0"/>
                          <a:cs typeface="Times New Roman" panose="02020603050405020304" pitchFamily="18" charset="0"/>
                        </a:rPr>
                        <a:t>Injection time</a:t>
                      </a:r>
                      <a:endParaRPr lang="en-US" sz="16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s</a:t>
                      </a:r>
                      <a:endParaRPr lang="en-US" sz="1400" b="0" dirty="0">
                        <a:solidFill>
                          <a:schemeClr val="tx1"/>
                        </a:solidFill>
                        <a:latin typeface="Times New Roman" panose="02020603050405020304" pitchFamily="18" charset="0"/>
                        <a:cs typeface="Times New Roman" panose="02020603050405020304" pitchFamily="18" charset="0"/>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234</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234</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156</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86</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31</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14</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smtClean="0">
                          <a:solidFill>
                            <a:srgbClr val="C00000"/>
                          </a:solidFill>
                        </a:rPr>
                        <a:t>8.6</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35787">
                <a:tc>
                  <a:txBody>
                    <a:bodyPr/>
                    <a:lstStyle/>
                    <a:p>
                      <a:r>
                        <a:rPr lang="en-US" sz="1400" b="0" dirty="0" smtClean="0">
                          <a:solidFill>
                            <a:schemeClr val="tx1"/>
                          </a:solidFill>
                          <a:latin typeface="Arial" panose="020B0604020202020204" pitchFamily="34" charset="0"/>
                          <a:cs typeface="Arial" panose="020B0604020202020204" pitchFamily="34" charset="0"/>
                        </a:rPr>
                        <a:t>V. damping time</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err="1" smtClean="0">
                          <a:solidFill>
                            <a:schemeClr val="tx1"/>
                          </a:solidFill>
                          <a:latin typeface="Arial" panose="020B0604020202020204" pitchFamily="34" charset="0"/>
                          <a:cs typeface="Arial" panose="020B0604020202020204" pitchFamily="34" charset="0"/>
                        </a:rPr>
                        <a:t>ms</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167.2</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rgbClr val="C00000"/>
                          </a:solidFill>
                          <a:latin typeface="Arial" panose="020B0604020202020204" pitchFamily="34" charset="0"/>
                          <a:cs typeface="Arial" panose="020B0604020202020204" pitchFamily="34" charset="0"/>
                        </a:rPr>
                        <a:t>36.2</a:t>
                      </a:r>
                      <a:endParaRPr lang="en-US" sz="1400" b="0" dirty="0">
                        <a:solidFill>
                          <a:srgbClr val="C00000"/>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20.8</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13.2</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6.2</a:t>
                      </a:r>
                      <a:endParaRPr lang="en-US" sz="1400" b="0" dirty="0">
                        <a:solidFill>
                          <a:schemeClr val="tx1"/>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rgbClr val="C00000"/>
                          </a:solidFill>
                          <a:latin typeface="Arial" panose="020B0604020202020204" pitchFamily="34" charset="0"/>
                          <a:cs typeface="Arial" panose="020B0604020202020204" pitchFamily="34" charset="0"/>
                        </a:rPr>
                        <a:t>3.4</a:t>
                      </a:r>
                      <a:endParaRPr lang="en-US" sz="1400" b="0" dirty="0">
                        <a:solidFill>
                          <a:srgbClr val="C00000"/>
                        </a:solidFill>
                        <a:latin typeface="Arial" panose="020B0604020202020204" pitchFamily="34" charset="0"/>
                        <a:cs typeface="Arial" panose="020B0604020202020204" pitchFamily="34" charset="0"/>
                      </a:endParaRPr>
                    </a:p>
                  </a:txBody>
                  <a:tcPr marL="91443" marR="91443"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rgbClr val="C00000"/>
                          </a:solidFill>
                        </a:rPr>
                        <a:t>2.7</a:t>
                      </a:r>
                      <a:endParaRPr lang="en-US" sz="1600" dirty="0">
                        <a:solidFill>
                          <a:srgbClr val="C00000"/>
                        </a:solidFill>
                      </a:endParaRPr>
                    </a:p>
                  </a:txBody>
                  <a:tcPr marT="45776" marB="4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2399747" y="1239382"/>
            <a:ext cx="466794"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50 </a:t>
            </a:r>
            <a:r>
              <a:rPr lang="en-US" sz="900" dirty="0" err="1" smtClean="0">
                <a:latin typeface="Arial" panose="020B0604020202020204" pitchFamily="34" charset="0"/>
                <a:cs typeface="Arial" panose="020B0604020202020204" pitchFamily="34" charset="0"/>
              </a:rPr>
              <a:t>ps</a:t>
            </a:r>
            <a:endParaRPr lang="en-US" sz="900" dirty="0">
              <a:latin typeface="Arial" panose="020B0604020202020204" pitchFamily="34" charset="0"/>
              <a:cs typeface="Arial" panose="020B0604020202020204" pitchFamily="34" charset="0"/>
            </a:endParaRPr>
          </a:p>
        </p:txBody>
      </p:sp>
      <p:grpSp>
        <p:nvGrpSpPr>
          <p:cNvPr id="115" name="Group 1"/>
          <p:cNvGrpSpPr>
            <a:grpSpLocks/>
          </p:cNvGrpSpPr>
          <p:nvPr/>
        </p:nvGrpSpPr>
        <p:grpSpPr bwMode="auto">
          <a:xfrm>
            <a:off x="4972844" y="762000"/>
            <a:ext cx="3751262" cy="1009650"/>
            <a:chOff x="100013" y="928694"/>
            <a:chExt cx="3751262" cy="1009374"/>
          </a:xfrm>
        </p:grpSpPr>
        <p:grpSp>
          <p:nvGrpSpPr>
            <p:cNvPr id="116" name="Group 5"/>
            <p:cNvGrpSpPr>
              <a:grpSpLocks/>
            </p:cNvGrpSpPr>
            <p:nvPr/>
          </p:nvGrpSpPr>
          <p:grpSpPr bwMode="auto">
            <a:xfrm>
              <a:off x="100013" y="928694"/>
              <a:ext cx="3751262" cy="1009374"/>
              <a:chOff x="2514600" y="944855"/>
              <a:chExt cx="3751376" cy="1009886"/>
            </a:xfrm>
          </p:grpSpPr>
          <p:grpSp>
            <p:nvGrpSpPr>
              <p:cNvPr id="118" name="Group 239"/>
              <p:cNvGrpSpPr>
                <a:grpSpLocks/>
              </p:cNvGrpSpPr>
              <p:nvPr/>
            </p:nvGrpSpPr>
            <p:grpSpPr bwMode="auto">
              <a:xfrm>
                <a:off x="2514600" y="944855"/>
                <a:ext cx="3751376" cy="1009886"/>
                <a:chOff x="1086512" y="2933651"/>
                <a:chExt cx="3750885" cy="1009985"/>
              </a:xfrm>
            </p:grpSpPr>
            <p:grpSp>
              <p:nvGrpSpPr>
                <p:cNvPr id="122" name="Group 203"/>
                <p:cNvGrpSpPr>
                  <a:grpSpLocks/>
                </p:cNvGrpSpPr>
                <p:nvPr/>
              </p:nvGrpSpPr>
              <p:grpSpPr bwMode="auto">
                <a:xfrm>
                  <a:off x="1086512" y="2933651"/>
                  <a:ext cx="3750885" cy="1009985"/>
                  <a:chOff x="926575" y="1517612"/>
                  <a:chExt cx="4308922" cy="1186993"/>
                </a:xfrm>
              </p:grpSpPr>
              <p:grpSp>
                <p:nvGrpSpPr>
                  <p:cNvPr id="124" name="Group 204"/>
                  <p:cNvGrpSpPr>
                    <a:grpSpLocks/>
                  </p:cNvGrpSpPr>
                  <p:nvPr/>
                </p:nvGrpSpPr>
                <p:grpSpPr bwMode="auto">
                  <a:xfrm>
                    <a:off x="926575" y="1517612"/>
                    <a:ext cx="4308922" cy="1186993"/>
                    <a:chOff x="850375" y="3196347"/>
                    <a:chExt cx="4308922" cy="1186993"/>
                  </a:xfrm>
                </p:grpSpPr>
                <p:grpSp>
                  <p:nvGrpSpPr>
                    <p:cNvPr id="126" name="Group 21533"/>
                    <p:cNvGrpSpPr>
                      <a:grpSpLocks/>
                    </p:cNvGrpSpPr>
                    <p:nvPr/>
                  </p:nvGrpSpPr>
                  <p:grpSpPr bwMode="auto">
                    <a:xfrm>
                      <a:off x="850375" y="3196347"/>
                      <a:ext cx="4308922" cy="1186993"/>
                      <a:chOff x="1609034" y="2385806"/>
                      <a:chExt cx="3210107" cy="757937"/>
                    </a:xfrm>
                  </p:grpSpPr>
                  <p:sp>
                    <p:nvSpPr>
                      <p:cNvPr id="138" name="Content Placeholder 6"/>
                      <p:cNvSpPr txBox="1">
                        <a:spLocks/>
                      </p:cNvSpPr>
                      <p:nvPr/>
                    </p:nvSpPr>
                    <p:spPr bwMode="auto">
                      <a:xfrm>
                        <a:off x="3936124" y="2627663"/>
                        <a:ext cx="754923" cy="2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duty factor 4.3e-4</a:t>
                        </a:r>
                      </a:p>
                    </p:txBody>
                  </p:sp>
                  <p:grpSp>
                    <p:nvGrpSpPr>
                      <p:cNvPr id="139" name="Group 21526"/>
                      <p:cNvGrpSpPr>
                        <a:grpSpLocks/>
                      </p:cNvGrpSpPr>
                      <p:nvPr/>
                    </p:nvGrpSpPr>
                    <p:grpSpPr bwMode="auto">
                      <a:xfrm>
                        <a:off x="1689184" y="2385806"/>
                        <a:ext cx="3129957" cy="757937"/>
                        <a:chOff x="1689184" y="2423906"/>
                        <a:chExt cx="3129957" cy="757937"/>
                      </a:xfrm>
                    </p:grpSpPr>
                    <p:sp>
                      <p:nvSpPr>
                        <p:cNvPr id="142" name="Rectangle 141"/>
                        <p:cNvSpPr/>
                        <p:nvPr/>
                      </p:nvSpPr>
                      <p:spPr>
                        <a:xfrm>
                          <a:off x="1690543" y="2833859"/>
                          <a:ext cx="116830" cy="34321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143" name="Group 3"/>
                        <p:cNvGrpSpPr>
                          <a:grpSpLocks/>
                        </p:cNvGrpSpPr>
                        <p:nvPr/>
                      </p:nvGrpSpPr>
                      <p:grpSpPr bwMode="auto">
                        <a:xfrm>
                          <a:off x="1689184" y="2423906"/>
                          <a:ext cx="3129957" cy="757937"/>
                          <a:chOff x="1689184" y="2274062"/>
                          <a:chExt cx="3129957" cy="757937"/>
                        </a:xfrm>
                      </p:grpSpPr>
                      <p:cxnSp>
                        <p:nvCxnSpPr>
                          <p:cNvPr id="145" name="Straight Arrow Connector 144"/>
                          <p:cNvCxnSpPr/>
                          <p:nvPr/>
                        </p:nvCxnSpPr>
                        <p:spPr>
                          <a:xfrm flipV="1">
                            <a:off x="1689184" y="3026040"/>
                            <a:ext cx="3129957" cy="595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2"/>
                          <p:cNvCxnSpPr>
                            <a:cxnSpLocks noChangeShapeType="1"/>
                          </p:cNvCxnSpPr>
                          <p:nvPr/>
                        </p:nvCxnSpPr>
                        <p:spPr bwMode="auto">
                          <a:xfrm flipV="1">
                            <a:off x="1694498" y="2274062"/>
                            <a:ext cx="0" cy="75489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4" name="Content Placeholder 6"/>
                        <p:cNvSpPr txBox="1">
                          <a:spLocks/>
                        </p:cNvSpPr>
                        <p:nvPr/>
                      </p:nvSpPr>
                      <p:spPr bwMode="auto">
                        <a:xfrm>
                          <a:off x="4001331" y="2863184"/>
                          <a:ext cx="575981" cy="21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140" name="Content Placeholder 6"/>
                      <p:cNvSpPr txBox="1">
                        <a:spLocks/>
                      </p:cNvSpPr>
                      <p:nvPr/>
                    </p:nvSpPr>
                    <p:spPr bwMode="auto">
                      <a:xfrm>
                        <a:off x="1609034" y="2626744"/>
                        <a:ext cx="1172339" cy="1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1.33 ns,  748.5 MHz</a:t>
                        </a:r>
                      </a:p>
                    </p:txBody>
                  </p:sp>
                  <p:sp>
                    <p:nvSpPr>
                      <p:cNvPr id="141" name="Content Placeholder 6"/>
                      <p:cNvSpPr txBox="1">
                        <a:spLocks/>
                      </p:cNvSpPr>
                      <p:nvPr/>
                    </p:nvSpPr>
                    <p:spPr bwMode="auto">
                      <a:xfrm>
                        <a:off x="3023220" y="2615574"/>
                        <a:ext cx="672447" cy="1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a:solidFill>
                              <a:srgbClr val="C00000"/>
                            </a:solidFill>
                          </a:rPr>
                          <a:t> </a:t>
                        </a:r>
                        <a:r>
                          <a:rPr lang="en-US" altLang="en-US" sz="900" b="1">
                            <a:solidFill>
                              <a:srgbClr val="C00000"/>
                            </a:solidFill>
                          </a:rPr>
                          <a:t>2.4 pC</a:t>
                        </a:r>
                      </a:p>
                    </p:txBody>
                  </p:sp>
                </p:grpSp>
                <p:sp>
                  <p:nvSpPr>
                    <p:cNvPr id="127" name="Rectangle 126"/>
                    <p:cNvSpPr/>
                    <p:nvPr/>
                  </p:nvSpPr>
                  <p:spPr bwMode="auto">
                    <a:xfrm>
                      <a:off x="1689183" y="3838368"/>
                      <a:ext cx="156821" cy="537506"/>
                    </a:xfrm>
                    <a:prstGeom prst="rect">
                      <a:avLst/>
                    </a:prstGeom>
                    <a:solidFill>
                      <a:srgbClr val="00B0F0"/>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28" name="Rectangle 127"/>
                    <p:cNvSpPr/>
                    <p:nvPr/>
                  </p:nvSpPr>
                  <p:spPr bwMode="auto">
                    <a:xfrm>
                      <a:off x="2424052" y="3838368"/>
                      <a:ext cx="156821" cy="53750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29" name="Rectangle 128"/>
                    <p:cNvSpPr/>
                    <p:nvPr/>
                  </p:nvSpPr>
                  <p:spPr bwMode="auto">
                    <a:xfrm>
                      <a:off x="3146157" y="3838368"/>
                      <a:ext cx="156821" cy="537506"/>
                    </a:xfrm>
                    <a:prstGeom prst="rect">
                      <a:avLst/>
                    </a:prstGeom>
                    <a:solidFill>
                      <a:srgbClr val="00B0F0"/>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30" name="Rectangle 129"/>
                    <p:cNvSpPr/>
                    <p:nvPr/>
                  </p:nvSpPr>
                  <p:spPr bwMode="auto">
                    <a:xfrm>
                      <a:off x="3850026" y="3836501"/>
                      <a:ext cx="156821" cy="537506"/>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31" name="Rectangle 130"/>
                    <p:cNvSpPr/>
                    <p:nvPr/>
                  </p:nvSpPr>
                  <p:spPr bwMode="auto">
                    <a:xfrm>
                      <a:off x="4849303" y="3825303"/>
                      <a:ext cx="156821" cy="537506"/>
                    </a:xfrm>
                    <a:prstGeom prst="rect">
                      <a:avLst/>
                    </a:prstGeom>
                    <a:solidFill>
                      <a:srgbClr val="00B0F0"/>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cxnSp>
                  <p:nvCxnSpPr>
                    <p:cNvPr id="132" name="Straight Arrow Connector 215"/>
                    <p:cNvCxnSpPr>
                      <a:cxnSpLocks noChangeShapeType="1"/>
                    </p:cNvCxnSpPr>
                    <p:nvPr/>
                  </p:nvCxnSpPr>
                  <p:spPr bwMode="auto">
                    <a:xfrm flipV="1">
                      <a:off x="1038575" y="3859804"/>
                      <a:ext cx="0" cy="430122"/>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217"/>
                    <p:cNvCxnSpPr>
                      <a:cxnSpLocks noChangeShapeType="1"/>
                    </p:cNvCxnSpPr>
                    <p:nvPr/>
                  </p:nvCxnSpPr>
                  <p:spPr bwMode="auto">
                    <a:xfrm flipV="1">
                      <a:off x="2495461" y="3875853"/>
                      <a:ext cx="0" cy="440076"/>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218"/>
                    <p:cNvCxnSpPr>
                      <a:cxnSpLocks noChangeShapeType="1"/>
                    </p:cNvCxnSpPr>
                    <p:nvPr/>
                  </p:nvCxnSpPr>
                  <p:spPr bwMode="auto">
                    <a:xfrm flipV="1">
                      <a:off x="3929360" y="3859804"/>
                      <a:ext cx="0" cy="440076"/>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219"/>
                    <p:cNvCxnSpPr>
                      <a:cxnSpLocks noChangeShapeType="1"/>
                    </p:cNvCxnSpPr>
                    <p:nvPr/>
                  </p:nvCxnSpPr>
                  <p:spPr bwMode="auto">
                    <a:xfrm>
                      <a:off x="1014307" y="4018285"/>
                      <a:ext cx="735234" cy="52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Arrow Connector 220"/>
                    <p:cNvCxnSpPr>
                      <a:cxnSpLocks noChangeShapeType="1"/>
                    </p:cNvCxnSpPr>
                    <p:nvPr/>
                  </p:nvCxnSpPr>
                  <p:spPr bwMode="auto">
                    <a:xfrm>
                      <a:off x="2800351" y="4026864"/>
                      <a:ext cx="332129"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Arrow Connector 221"/>
                    <p:cNvCxnSpPr>
                      <a:cxnSpLocks noChangeShapeType="1"/>
                    </p:cNvCxnSpPr>
                    <p:nvPr/>
                  </p:nvCxnSpPr>
                  <p:spPr bwMode="auto">
                    <a:xfrm flipH="1">
                      <a:off x="3307536" y="4026864"/>
                      <a:ext cx="329184" cy="0"/>
                    </a:xfrm>
                    <a:prstGeom prst="straightConnector1">
                      <a:avLst/>
                    </a:prstGeom>
                    <a:noFill/>
                    <a:ln w="9525"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5" name="Straight Arrow Connector 205"/>
                  <p:cNvCxnSpPr>
                    <a:cxnSpLocks noChangeShapeType="1"/>
                  </p:cNvCxnSpPr>
                  <p:nvPr/>
                </p:nvCxnSpPr>
                <p:spPr bwMode="auto">
                  <a:xfrm flipH="1">
                    <a:off x="1041296" y="1670666"/>
                    <a:ext cx="525150"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Content Placeholder 2"/>
                <p:cNvSpPr txBox="1">
                  <a:spLocks/>
                </p:cNvSpPr>
                <p:nvPr/>
              </p:nvSpPr>
              <p:spPr bwMode="auto">
                <a:xfrm>
                  <a:off x="1672240" y="2948356"/>
                  <a:ext cx="2475246" cy="2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000" b="1" dirty="0" smtClean="0"/>
                    <a:t>2.36</a:t>
                  </a:r>
                  <a:r>
                    <a:rPr lang="el-GR" altLang="en-US" sz="1000" b="1" dirty="0" smtClean="0"/>
                    <a:t>μ</a:t>
                  </a:r>
                  <a:r>
                    <a:rPr lang="en-US" altLang="en-US" sz="1000" b="1" dirty="0"/>
                    <a:t>s,  ~</a:t>
                  </a:r>
                  <a:r>
                    <a:rPr lang="en-US" altLang="en-US" sz="1000" b="1" dirty="0" smtClean="0"/>
                    <a:t>1767 </a:t>
                  </a:r>
                  <a:r>
                    <a:rPr lang="en-US" altLang="en-US" sz="1000" b="1" dirty="0"/>
                    <a:t>bunches (</a:t>
                  </a:r>
                  <a:r>
                    <a:rPr lang="en-US" altLang="en-US" sz="1000" b="1" dirty="0" err="1"/>
                    <a:t>I</a:t>
                  </a:r>
                  <a:r>
                    <a:rPr lang="en-US" altLang="en-US" sz="1000" b="1" baseline="-25000" dirty="0" err="1"/>
                    <a:t>ave</a:t>
                  </a:r>
                  <a:r>
                    <a:rPr lang="en-US" altLang="en-US" sz="1000" b="1" dirty="0"/>
                    <a:t>= 1.8 mA)</a:t>
                  </a:r>
                </a:p>
              </p:txBody>
            </p:sp>
          </p:grpSp>
          <p:cxnSp>
            <p:nvCxnSpPr>
              <p:cNvPr id="119" name="Straight Arrow Connector 215"/>
              <p:cNvCxnSpPr>
                <a:cxnSpLocks noChangeShapeType="1"/>
              </p:cNvCxnSpPr>
              <p:nvPr/>
            </p:nvCxnSpPr>
            <p:spPr bwMode="auto">
              <a:xfrm flipV="1">
                <a:off x="3322488" y="1516932"/>
                <a:ext cx="0" cy="374413"/>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217"/>
              <p:cNvCxnSpPr>
                <a:cxnSpLocks noChangeShapeType="1"/>
              </p:cNvCxnSpPr>
              <p:nvPr/>
            </p:nvCxnSpPr>
            <p:spPr bwMode="auto">
              <a:xfrm flipV="1">
                <a:off x="4581386" y="1516932"/>
                <a:ext cx="0" cy="374413"/>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218"/>
              <p:cNvCxnSpPr>
                <a:cxnSpLocks noChangeShapeType="1"/>
              </p:cNvCxnSpPr>
              <p:nvPr/>
            </p:nvCxnSpPr>
            <p:spPr bwMode="auto">
              <a:xfrm flipV="1">
                <a:off x="6063466" y="1516932"/>
                <a:ext cx="0" cy="374413"/>
              </a:xfrm>
              <a:prstGeom prst="straightConnector1">
                <a:avLst/>
              </a:prstGeom>
              <a:noFill/>
              <a:ln w="19050" algn="ctr">
                <a:solidFill>
                  <a:srgbClr val="9900CC"/>
                </a:solidFill>
                <a:round/>
                <a:headEnd type="arrow"/>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7" name="Straight Arrow Connector 206"/>
            <p:cNvCxnSpPr>
              <a:cxnSpLocks noChangeShapeType="1"/>
            </p:cNvCxnSpPr>
            <p:nvPr/>
          </p:nvCxnSpPr>
          <p:spPr bwMode="auto">
            <a:xfrm>
              <a:off x="3200400" y="1042356"/>
              <a:ext cx="457189"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8" name="TextBox 147"/>
          <p:cNvSpPr txBox="1"/>
          <p:nvPr/>
        </p:nvSpPr>
        <p:spPr>
          <a:xfrm>
            <a:off x="7142891" y="1181667"/>
            <a:ext cx="466794"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50 </a:t>
            </a:r>
            <a:r>
              <a:rPr lang="en-US" sz="900" dirty="0" err="1" smtClean="0">
                <a:latin typeface="Arial" panose="020B0604020202020204" pitchFamily="34" charset="0"/>
                <a:cs typeface="Arial" panose="020B0604020202020204" pitchFamily="34" charset="0"/>
              </a:rPr>
              <a:t>ps</a:t>
            </a:r>
            <a:endParaRPr lang="en-US" sz="900" dirty="0">
              <a:latin typeface="Arial" panose="020B0604020202020204" pitchFamily="34" charset="0"/>
              <a:cs typeface="Arial" panose="020B0604020202020204" pitchFamily="34" charset="0"/>
            </a:endParaRPr>
          </a:p>
        </p:txBody>
      </p:sp>
      <p:sp>
        <p:nvSpPr>
          <p:cNvPr id="4" name="Oval 3"/>
          <p:cNvSpPr/>
          <p:nvPr/>
        </p:nvSpPr>
        <p:spPr>
          <a:xfrm>
            <a:off x="3817614" y="4953000"/>
            <a:ext cx="95964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24"/>
          <p:cNvGrpSpPr>
            <a:grpSpLocks/>
          </p:cNvGrpSpPr>
          <p:nvPr/>
        </p:nvGrpSpPr>
        <p:grpSpPr bwMode="auto">
          <a:xfrm>
            <a:off x="1647031" y="3286396"/>
            <a:ext cx="7248682" cy="1603228"/>
            <a:chOff x="1498865" y="2805184"/>
            <a:chExt cx="7247827" cy="1946285"/>
          </a:xfrm>
        </p:grpSpPr>
        <p:grpSp>
          <p:nvGrpSpPr>
            <p:cNvPr id="151" name="Group 125"/>
            <p:cNvGrpSpPr>
              <a:grpSpLocks/>
            </p:cNvGrpSpPr>
            <p:nvPr/>
          </p:nvGrpSpPr>
          <p:grpSpPr bwMode="auto">
            <a:xfrm>
              <a:off x="1498865" y="2805184"/>
              <a:ext cx="7247827" cy="1946285"/>
              <a:chOff x="1498865" y="2823769"/>
              <a:chExt cx="7247827" cy="1946285"/>
            </a:xfrm>
          </p:grpSpPr>
          <p:grpSp>
            <p:nvGrpSpPr>
              <p:cNvPr id="158" name="Group 20632"/>
              <p:cNvGrpSpPr>
                <a:grpSpLocks/>
              </p:cNvGrpSpPr>
              <p:nvPr/>
            </p:nvGrpSpPr>
            <p:grpSpPr bwMode="auto">
              <a:xfrm>
                <a:off x="1498865" y="2823769"/>
                <a:ext cx="7247827" cy="1946285"/>
                <a:chOff x="1289315" y="2697895"/>
                <a:chExt cx="7247823" cy="1946285"/>
              </a:xfrm>
            </p:grpSpPr>
            <p:grpSp>
              <p:nvGrpSpPr>
                <p:cNvPr id="160" name="Group 132"/>
                <p:cNvGrpSpPr>
                  <a:grpSpLocks/>
                </p:cNvGrpSpPr>
                <p:nvPr/>
              </p:nvGrpSpPr>
              <p:grpSpPr bwMode="auto">
                <a:xfrm>
                  <a:off x="1289315" y="2697895"/>
                  <a:ext cx="7247823" cy="1946285"/>
                  <a:chOff x="5243778" y="4201117"/>
                  <a:chExt cx="7247823" cy="1946421"/>
                </a:xfrm>
              </p:grpSpPr>
              <p:grpSp>
                <p:nvGrpSpPr>
                  <p:cNvPr id="163" name="Group 21560"/>
                  <p:cNvGrpSpPr>
                    <a:grpSpLocks/>
                  </p:cNvGrpSpPr>
                  <p:nvPr/>
                </p:nvGrpSpPr>
                <p:grpSpPr bwMode="auto">
                  <a:xfrm>
                    <a:off x="5247446" y="4201117"/>
                    <a:ext cx="7244155" cy="1679738"/>
                    <a:chOff x="3473395" y="2857789"/>
                    <a:chExt cx="7241319" cy="1679986"/>
                  </a:xfrm>
                </p:grpSpPr>
                <p:grpSp>
                  <p:nvGrpSpPr>
                    <p:cNvPr id="166" name="Group 21544"/>
                    <p:cNvGrpSpPr>
                      <a:grpSpLocks/>
                    </p:cNvGrpSpPr>
                    <p:nvPr/>
                  </p:nvGrpSpPr>
                  <p:grpSpPr bwMode="auto">
                    <a:xfrm>
                      <a:off x="3494851" y="2857789"/>
                      <a:ext cx="7219863" cy="1502214"/>
                      <a:chOff x="1689058" y="3019714"/>
                      <a:chExt cx="7219863" cy="1502214"/>
                    </a:xfrm>
                  </p:grpSpPr>
                  <p:grpSp>
                    <p:nvGrpSpPr>
                      <p:cNvPr id="168" name="Group 193"/>
                      <p:cNvGrpSpPr>
                        <a:grpSpLocks/>
                      </p:cNvGrpSpPr>
                      <p:nvPr/>
                    </p:nvGrpSpPr>
                    <p:grpSpPr bwMode="auto">
                      <a:xfrm>
                        <a:off x="1689058" y="3019714"/>
                        <a:ext cx="7219863" cy="1502214"/>
                        <a:chOff x="1689058" y="1720287"/>
                        <a:chExt cx="7219863" cy="1502214"/>
                      </a:xfrm>
                    </p:grpSpPr>
                    <p:sp>
                      <p:nvSpPr>
                        <p:cNvPr id="170" name="Rectangle 169"/>
                        <p:cNvSpPr/>
                        <p:nvPr/>
                      </p:nvSpPr>
                      <p:spPr>
                        <a:xfrm>
                          <a:off x="1689816" y="2748450"/>
                          <a:ext cx="184056" cy="433412"/>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nvGrpSpPr>
                        <p:cNvPr id="171" name="Group 201"/>
                        <p:cNvGrpSpPr>
                          <a:grpSpLocks/>
                        </p:cNvGrpSpPr>
                        <p:nvPr/>
                      </p:nvGrpSpPr>
                      <p:grpSpPr bwMode="auto">
                        <a:xfrm>
                          <a:off x="1689058" y="2399180"/>
                          <a:ext cx="6398293" cy="823321"/>
                          <a:chOff x="1689058" y="2249336"/>
                          <a:chExt cx="6398293" cy="823321"/>
                        </a:xfrm>
                      </p:grpSpPr>
                      <p:cxnSp>
                        <p:nvCxnSpPr>
                          <p:cNvPr id="175" name="Straight Arrow Connector 174"/>
                          <p:cNvCxnSpPr/>
                          <p:nvPr/>
                        </p:nvCxnSpPr>
                        <p:spPr>
                          <a:xfrm flipV="1">
                            <a:off x="1689816" y="3032018"/>
                            <a:ext cx="6397535"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208"/>
                          <p:cNvCxnSpPr>
                            <a:cxnSpLocks noChangeShapeType="1"/>
                          </p:cNvCxnSpPr>
                          <p:nvPr/>
                        </p:nvCxnSpPr>
                        <p:spPr bwMode="auto">
                          <a:xfrm flipH="1" flipV="1">
                            <a:off x="1689060" y="2249336"/>
                            <a:ext cx="5438" cy="823321"/>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2" name="Content Placeholder 6"/>
                        <p:cNvSpPr txBox="1">
                          <a:spLocks/>
                        </p:cNvSpPr>
                        <p:nvPr/>
                      </p:nvSpPr>
                      <p:spPr bwMode="auto">
                        <a:xfrm>
                          <a:off x="8146921" y="1720287"/>
                          <a:ext cx="762000" cy="3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dirty="0">
                              <a:latin typeface="Garamond" pitchFamily="18" charset="0"/>
                            </a:rPr>
                            <a:t>……</a:t>
                          </a:r>
                        </a:p>
                      </p:txBody>
                    </p:sp>
                    <p:sp>
                      <p:nvSpPr>
                        <p:cNvPr id="173" name="Rectangle 172"/>
                        <p:cNvSpPr/>
                        <p:nvPr/>
                      </p:nvSpPr>
                      <p:spPr>
                        <a:xfrm>
                          <a:off x="2103941" y="2740512"/>
                          <a:ext cx="182470" cy="43817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sp>
                      <p:nvSpPr>
                        <p:cNvPr id="174" name="Rectangle 173"/>
                        <p:cNvSpPr/>
                        <p:nvPr/>
                      </p:nvSpPr>
                      <p:spPr>
                        <a:xfrm>
                          <a:off x="4051050" y="2274154"/>
                          <a:ext cx="184056" cy="86603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sp>
                    <p:nvSpPr>
                      <p:cNvPr id="169" name="Rectangle 168"/>
                      <p:cNvSpPr/>
                      <p:nvPr/>
                    </p:nvSpPr>
                    <p:spPr>
                      <a:xfrm>
                        <a:off x="4221681" y="4020888"/>
                        <a:ext cx="184056" cy="44293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pic>
                  <p:nvPicPr>
                    <p:cNvPr id="1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395" y="4363943"/>
                      <a:ext cx="6293478" cy="1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4" name="Content Placeholder 6"/>
                  <p:cNvSpPr txBox="1">
                    <a:spLocks/>
                  </p:cNvSpPr>
                  <p:nvPr/>
                </p:nvSpPr>
                <p:spPr bwMode="auto">
                  <a:xfrm>
                    <a:off x="5243778" y="5853145"/>
                    <a:ext cx="792888" cy="29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1000" b="1" dirty="0" smtClean="0">
                        <a:solidFill>
                          <a:srgbClr val="FF0000"/>
                        </a:solidFill>
                      </a:rPr>
                      <a:t>0.38 </a:t>
                    </a:r>
                    <a:r>
                      <a:rPr lang="en-US" altLang="en-US" sz="1000" b="1" dirty="0" err="1" smtClean="0">
                        <a:solidFill>
                          <a:srgbClr val="FF0000"/>
                        </a:solidFill>
                      </a:rPr>
                      <a:t>ms</a:t>
                    </a:r>
                    <a:r>
                      <a:rPr lang="en-US" altLang="en-US" sz="1000" b="1" dirty="0" smtClean="0">
                        <a:solidFill>
                          <a:srgbClr val="FF0000"/>
                        </a:solidFill>
                      </a:rPr>
                      <a:t> (80 turns)   </a:t>
                    </a:r>
                    <a:endParaRPr lang="en-US" altLang="en-US" sz="1000" b="1" dirty="0">
                      <a:solidFill>
                        <a:srgbClr val="FF0000"/>
                      </a:solidFill>
                    </a:endParaRPr>
                  </a:p>
                </p:txBody>
              </p:sp>
              <p:sp>
                <p:nvSpPr>
                  <p:cNvPr id="165" name="Content Placeholder 2"/>
                  <p:cNvSpPr txBox="1">
                    <a:spLocks/>
                  </p:cNvSpPr>
                  <p:nvPr/>
                </p:nvSpPr>
                <p:spPr bwMode="auto">
                  <a:xfrm>
                    <a:off x="7957096" y="5880858"/>
                    <a:ext cx="1156416" cy="222906"/>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SzPct val="70000"/>
                      <a:buFontTx/>
                      <a:buNone/>
                    </a:pPr>
                    <a:r>
                      <a:rPr lang="en-US" altLang="en-US" sz="1100" b="1" dirty="0" err="1"/>
                      <a:t>I</a:t>
                    </a:r>
                    <a:r>
                      <a:rPr lang="en-US" altLang="en-US" sz="1100" b="1" baseline="-25000" dirty="0" err="1"/>
                      <a:t>ave</a:t>
                    </a:r>
                    <a:r>
                      <a:rPr lang="en-US" altLang="en-US" sz="1100" b="1" baseline="-25000" dirty="0"/>
                      <a:t> </a:t>
                    </a:r>
                    <a:r>
                      <a:rPr lang="en-US" altLang="en-US" sz="1100" b="1" dirty="0"/>
                      <a:t>= 3</a:t>
                    </a:r>
                    <a:r>
                      <a:rPr lang="en-US" altLang="en-US" sz="1100" b="1" dirty="0" smtClean="0"/>
                      <a:t>A</a:t>
                    </a:r>
                    <a:endParaRPr lang="en-US" altLang="en-US" sz="1100" b="1" dirty="0"/>
                  </a:p>
                </p:txBody>
              </p:sp>
            </p:grpSp>
            <p:sp>
              <p:nvSpPr>
                <p:cNvPr id="161" name="Rectangle 160"/>
                <p:cNvSpPr/>
                <p:nvPr/>
              </p:nvSpPr>
              <p:spPr bwMode="auto">
                <a:xfrm>
                  <a:off x="5898075" y="2766820"/>
                  <a:ext cx="184128" cy="136537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grpSp>
          <p:cxnSp>
            <p:nvCxnSpPr>
              <p:cNvPr id="159" name="Straight Arrow Connector 194"/>
              <p:cNvCxnSpPr>
                <a:cxnSpLocks noChangeShapeType="1"/>
              </p:cNvCxnSpPr>
              <p:nvPr/>
            </p:nvCxnSpPr>
            <p:spPr bwMode="auto">
              <a:xfrm>
                <a:off x="1646149" y="4440866"/>
                <a:ext cx="365707" cy="1731"/>
              </a:xfrm>
              <a:prstGeom prst="straightConnector1">
                <a:avLst/>
              </a:prstGeom>
              <a:noFill/>
              <a:ln w="9525" algn="ctr">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2" name="Straight Arrow Connector 264"/>
            <p:cNvCxnSpPr>
              <a:cxnSpLocks noChangeShapeType="1"/>
            </p:cNvCxnSpPr>
            <p:nvPr/>
          </p:nvCxnSpPr>
          <p:spPr bwMode="auto">
            <a:xfrm flipV="1">
              <a:off x="1621466" y="3864934"/>
              <a:ext cx="0" cy="374551"/>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Arrow Connector 119"/>
            <p:cNvCxnSpPr>
              <a:cxnSpLocks noChangeShapeType="1"/>
            </p:cNvCxnSpPr>
            <p:nvPr/>
          </p:nvCxnSpPr>
          <p:spPr bwMode="auto">
            <a:xfrm>
              <a:off x="2025264" y="3879581"/>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Arrow Connector 264"/>
            <p:cNvCxnSpPr>
              <a:cxnSpLocks noChangeShapeType="1"/>
            </p:cNvCxnSpPr>
            <p:nvPr/>
          </p:nvCxnSpPr>
          <p:spPr bwMode="auto">
            <a:xfrm flipV="1">
              <a:off x="3974745" y="3428720"/>
              <a:ext cx="0" cy="754842"/>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Arrow Connector 119"/>
            <p:cNvCxnSpPr>
              <a:cxnSpLocks noChangeShapeType="1"/>
            </p:cNvCxnSpPr>
            <p:nvPr/>
          </p:nvCxnSpPr>
          <p:spPr bwMode="auto">
            <a:xfrm>
              <a:off x="4151158" y="3891984"/>
              <a:ext cx="0" cy="337719"/>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264"/>
            <p:cNvCxnSpPr>
              <a:cxnSpLocks noChangeShapeType="1"/>
            </p:cNvCxnSpPr>
            <p:nvPr/>
          </p:nvCxnSpPr>
          <p:spPr bwMode="auto">
            <a:xfrm flipV="1">
              <a:off x="6197924" y="2997790"/>
              <a:ext cx="0" cy="1132263"/>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7" name="Content Placeholder 1"/>
          <p:cNvSpPr txBox="1">
            <a:spLocks/>
          </p:cNvSpPr>
          <p:nvPr/>
        </p:nvSpPr>
        <p:spPr>
          <a:xfrm>
            <a:off x="149622" y="3738433"/>
            <a:ext cx="1145778" cy="1023333"/>
          </a:xfrm>
          <a:prstGeom prst="rect">
            <a:avLst/>
          </a:prstGeom>
          <a:solidFill>
            <a:srgbClr val="FFFF99"/>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1200" b="1" dirty="0" smtClean="0">
                <a:latin typeface="Arial" charset="0"/>
                <a:ea typeface="ＭＳ Ｐゴシック" pitchFamily="34" charset="-128"/>
                <a:cs typeface="Arial" charset="0"/>
              </a:rPr>
              <a:t>bunch trains</a:t>
            </a:r>
          </a:p>
          <a:p>
            <a:pPr marL="0" indent="0">
              <a:buFontTx/>
              <a:buNone/>
            </a:pPr>
            <a:r>
              <a:rPr lang="en-US" altLang="en-US" sz="1200" b="1" dirty="0" smtClean="0">
                <a:latin typeface="Arial" charset="0"/>
                <a:ea typeface="ＭＳ Ｐゴシック" pitchFamily="34" charset="-128"/>
                <a:cs typeface="Arial" charset="0"/>
              </a:rPr>
              <a:t>In storage  ring, half-half filled with opposite polarizations</a:t>
            </a:r>
          </a:p>
          <a:p>
            <a:pPr marL="0" indent="0">
              <a:buFontTx/>
              <a:buNone/>
            </a:pPr>
            <a:endParaRPr lang="en-US" altLang="en-US" sz="1200" b="1" dirty="0" smtClean="0">
              <a:latin typeface="Arial" charset="0"/>
              <a:ea typeface="ＭＳ Ｐゴシック" pitchFamily="34" charset="-128"/>
              <a:cs typeface="Arial" charset="0"/>
            </a:endParaRPr>
          </a:p>
        </p:txBody>
      </p:sp>
      <p:cxnSp>
        <p:nvCxnSpPr>
          <p:cNvPr id="190" name="Straight Arrow Connector 194"/>
          <p:cNvCxnSpPr>
            <a:cxnSpLocks noChangeShapeType="1"/>
          </p:cNvCxnSpPr>
          <p:nvPr/>
        </p:nvCxnSpPr>
        <p:spPr bwMode="auto">
          <a:xfrm flipV="1">
            <a:off x="2299193" y="4598388"/>
            <a:ext cx="1762099" cy="1"/>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Content Placeholder 6"/>
          <p:cNvSpPr txBox="1">
            <a:spLocks/>
          </p:cNvSpPr>
          <p:nvPr/>
        </p:nvSpPr>
        <p:spPr bwMode="auto">
          <a:xfrm>
            <a:off x="2624931" y="4669968"/>
            <a:ext cx="1501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pPr>
            <a:r>
              <a:rPr lang="en-US" altLang="en-US" sz="900" dirty="0"/>
              <a:t>140 </a:t>
            </a:r>
            <a:r>
              <a:rPr lang="en-US" altLang="en-US" sz="900" dirty="0" err="1"/>
              <a:t>ms</a:t>
            </a:r>
            <a:r>
              <a:rPr lang="en-US" altLang="en-US" sz="900" dirty="0"/>
              <a:t> </a:t>
            </a:r>
            <a:r>
              <a:rPr lang="en-US" altLang="en-US" sz="900" dirty="0" smtClean="0"/>
              <a:t>(~29642 </a:t>
            </a:r>
            <a:r>
              <a:rPr lang="en-US" altLang="en-US" sz="900" dirty="0"/>
              <a:t>turns)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105656"/>
            <a:ext cx="2746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014216"/>
            <a:ext cx="2746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007988"/>
            <a:ext cx="8413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903" y="4005072"/>
            <a:ext cx="8413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94176"/>
            <a:ext cx="2746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4356" y="3758184"/>
            <a:ext cx="26828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9487" y="3694176"/>
            <a:ext cx="4572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341" y="3694175"/>
            <a:ext cx="4572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1448" y="3694176"/>
            <a:ext cx="54864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0881" y="3685159"/>
            <a:ext cx="54864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Rectangle 211"/>
          <p:cNvSpPr/>
          <p:nvPr/>
        </p:nvSpPr>
        <p:spPr bwMode="auto">
          <a:xfrm>
            <a:off x="6781800" y="3377698"/>
            <a:ext cx="184150" cy="109728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endParaRPr lang="en-US" altLang="en-US">
              <a:solidFill>
                <a:srgbClr val="FFFFFF"/>
              </a:solidFill>
            </a:endParaRPr>
          </a:p>
        </p:txBody>
      </p:sp>
      <p:cxnSp>
        <p:nvCxnSpPr>
          <p:cNvPr id="213" name="Straight Arrow Connector 119"/>
          <p:cNvCxnSpPr>
            <a:cxnSpLocks noChangeShapeType="1"/>
            <a:endCxn id="212" idx="2"/>
          </p:cNvCxnSpPr>
          <p:nvPr/>
        </p:nvCxnSpPr>
        <p:spPr bwMode="auto">
          <a:xfrm flipH="1">
            <a:off x="6873875" y="3448408"/>
            <a:ext cx="1482" cy="914400"/>
          </a:xfrm>
          <a:prstGeom prst="straightConnector1">
            <a:avLst/>
          </a:prstGeom>
          <a:noFill/>
          <a:ln w="25400" algn="ctr">
            <a:solidFill>
              <a:srgbClr val="9900CC"/>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9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2167" y="3751744"/>
            <a:ext cx="26828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7763" y="3327463"/>
            <a:ext cx="27463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0060" y="3327463"/>
            <a:ext cx="4508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2231" y="3316147"/>
            <a:ext cx="4508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7581" y="3316147"/>
            <a:ext cx="4508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6453" y="3343172"/>
            <a:ext cx="762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1447800" y="3800026"/>
            <a:ext cx="1024731" cy="1381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57074" y="3613317"/>
            <a:ext cx="1897827" cy="369332"/>
          </a:xfrm>
          <a:prstGeom prst="rect">
            <a:avLst/>
          </a:prstGeom>
          <a:noFill/>
        </p:spPr>
        <p:txBody>
          <a:bodyPr wrap="none" rtlCol="0">
            <a:spAutoFit/>
          </a:bodyPr>
          <a:lstStyle/>
          <a:p>
            <a:r>
              <a:rPr lang="en-US" dirty="0" smtClean="0">
                <a:solidFill>
                  <a:srgbClr val="FF0000"/>
                </a:solidFill>
              </a:rPr>
              <a:t>Injection transient</a:t>
            </a:r>
            <a:endParaRPr lang="en-US" dirty="0">
              <a:solidFill>
                <a:srgbClr val="FF0000"/>
              </a:solidFill>
            </a:endParaRPr>
          </a:p>
        </p:txBody>
      </p:sp>
      <p:sp>
        <p:nvSpPr>
          <p:cNvPr id="229" name="TextBox 228"/>
          <p:cNvSpPr txBox="1"/>
          <p:nvPr/>
        </p:nvSpPr>
        <p:spPr>
          <a:xfrm>
            <a:off x="6893905" y="3043027"/>
            <a:ext cx="1769331" cy="369332"/>
          </a:xfrm>
          <a:prstGeom prst="rect">
            <a:avLst/>
          </a:prstGeom>
          <a:noFill/>
        </p:spPr>
        <p:txBody>
          <a:bodyPr wrap="none" rtlCol="0">
            <a:spAutoFit/>
          </a:bodyPr>
          <a:lstStyle/>
          <a:p>
            <a:r>
              <a:rPr lang="en-US" dirty="0" smtClean="0">
                <a:solidFill>
                  <a:srgbClr val="FF0000"/>
                </a:solidFill>
              </a:rPr>
              <a:t>storage transient</a:t>
            </a:r>
            <a:endParaRPr lang="en-US" dirty="0">
              <a:solidFill>
                <a:srgbClr val="FF0000"/>
              </a:solidFill>
            </a:endParaRPr>
          </a:p>
        </p:txBody>
      </p:sp>
      <p:sp>
        <p:nvSpPr>
          <p:cNvPr id="2" name="TextBox 1"/>
          <p:cNvSpPr txBox="1"/>
          <p:nvPr/>
        </p:nvSpPr>
        <p:spPr>
          <a:xfrm>
            <a:off x="5655338" y="4624377"/>
            <a:ext cx="3441900" cy="523220"/>
          </a:xfrm>
          <a:prstGeom prst="rect">
            <a:avLst/>
          </a:prstGeom>
          <a:noFill/>
        </p:spPr>
        <p:txBody>
          <a:bodyPr wrap="square" rtlCol="0">
            <a:spAutoFit/>
          </a:bodyPr>
          <a:lstStyle/>
          <a:p>
            <a:r>
              <a:rPr lang="en-US" sz="1400" dirty="0" smtClean="0">
                <a:solidFill>
                  <a:srgbClr val="00B050"/>
                </a:solidFill>
              </a:rPr>
              <a:t>Injection time is inversely proportional to the injection charge </a:t>
            </a:r>
            <a:endParaRPr lang="en-US" sz="1400" dirty="0">
              <a:solidFill>
                <a:srgbClr val="00B050"/>
              </a:solidFill>
            </a:endParaRPr>
          </a:p>
        </p:txBody>
      </p:sp>
      <p:pic>
        <p:nvPicPr>
          <p:cNvPr id="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29349" y="2840639"/>
            <a:ext cx="792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99170" y="3132828"/>
            <a:ext cx="792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43200" y="4123593"/>
            <a:ext cx="9144" cy="344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1887" y="4105656"/>
            <a:ext cx="365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4114800"/>
            <a:ext cx="365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000" y="4123594"/>
            <a:ext cx="301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0956" y="4097206"/>
            <a:ext cx="301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06733" y="4114800"/>
            <a:ext cx="301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47852" y="3758183"/>
            <a:ext cx="27432"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6125" y="3065463"/>
            <a:ext cx="301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12144" y="3759674"/>
            <a:ext cx="301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6859" y="3743141"/>
            <a:ext cx="301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8515" y="3785171"/>
            <a:ext cx="301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2485" y="3794965"/>
            <a:ext cx="301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29125" y="3119144"/>
            <a:ext cx="1078906" cy="157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28253" y="3750161"/>
            <a:ext cx="301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51637" y="3358489"/>
            <a:ext cx="30163"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55485" y="3389312"/>
            <a:ext cx="301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12843" y="3370921"/>
            <a:ext cx="301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17215" y="3370921"/>
            <a:ext cx="301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55674" y="3324844"/>
            <a:ext cx="2113977" cy="369332"/>
          </a:xfrm>
          <a:prstGeom prst="rect">
            <a:avLst/>
          </a:prstGeom>
          <a:noFill/>
        </p:spPr>
        <p:txBody>
          <a:bodyPr wrap="none" rtlCol="0">
            <a:spAutoFit/>
          </a:bodyPr>
          <a:lstStyle/>
          <a:p>
            <a:r>
              <a:rPr lang="en-US" dirty="0"/>
              <a:t>5</a:t>
            </a:r>
            <a:r>
              <a:rPr lang="en-US" dirty="0" smtClean="0"/>
              <a:t>% gaps for aborting</a:t>
            </a:r>
            <a:endParaRPr lang="en-US" dirty="0"/>
          </a:p>
        </p:txBody>
      </p:sp>
      <p:cxnSp>
        <p:nvCxnSpPr>
          <p:cNvPr id="10" name="Straight Arrow Connector 9"/>
          <p:cNvCxnSpPr/>
          <p:nvPr/>
        </p:nvCxnSpPr>
        <p:spPr>
          <a:xfrm flipH="1">
            <a:off x="3871119" y="3685159"/>
            <a:ext cx="135761" cy="413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14"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52428" y="3599090"/>
            <a:ext cx="2254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9398" y="2807006"/>
            <a:ext cx="7921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064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411162"/>
          </a:xfrm>
        </p:spPr>
        <p:txBody>
          <a:bodyPr>
            <a:normAutofit fontScale="90000"/>
          </a:bodyPr>
          <a:lstStyle/>
          <a:p>
            <a:r>
              <a:rPr lang="en-US" sz="2800" dirty="0" smtClean="0"/>
              <a:t>Preliminary tracking simulation result summary</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705166666"/>
              </p:ext>
            </p:extLst>
          </p:nvPr>
        </p:nvGraphicFramePr>
        <p:xfrm>
          <a:off x="304800" y="1447800"/>
          <a:ext cx="8305801" cy="2946400"/>
        </p:xfrm>
        <a:graphic>
          <a:graphicData uri="http://schemas.openxmlformats.org/drawingml/2006/table">
            <a:tbl>
              <a:tblPr firstRow="1" bandRow="1">
                <a:tableStyleId>{5C22544A-7EE6-4342-B048-85BDC9FD1C3A}</a:tableStyleId>
              </a:tblPr>
              <a:tblGrid>
                <a:gridCol w="914400"/>
                <a:gridCol w="914400"/>
                <a:gridCol w="853282"/>
                <a:gridCol w="761220"/>
                <a:gridCol w="976298"/>
                <a:gridCol w="990600"/>
                <a:gridCol w="685800"/>
                <a:gridCol w="1124075"/>
                <a:gridCol w="1085726"/>
              </a:tblGrid>
              <a:tr h="1295400">
                <a:tc>
                  <a:txBody>
                    <a:bodyPr/>
                    <a:lstStyle/>
                    <a:p>
                      <a:pPr algn="ctr"/>
                      <a:r>
                        <a:rPr lang="en-US" dirty="0" smtClean="0"/>
                        <a:t>Beam</a:t>
                      </a:r>
                      <a:r>
                        <a:rPr lang="en-US" baseline="0" dirty="0" smtClean="0"/>
                        <a:t> Energy </a:t>
                      </a:r>
                      <a:r>
                        <a:rPr lang="en-US" dirty="0" smtClean="0"/>
                        <a:t>(</a:t>
                      </a:r>
                      <a:r>
                        <a:rPr lang="en-US" dirty="0" err="1" smtClean="0"/>
                        <a:t>GeV</a:t>
                      </a:r>
                      <a:r>
                        <a:rPr lang="en-US" dirty="0" smtClean="0"/>
                        <a:t>)</a:t>
                      </a:r>
                      <a:endParaRPr lang="en-US" dirty="0"/>
                    </a:p>
                  </a:txBody>
                  <a:tcPr/>
                </a:tc>
                <a:tc>
                  <a:txBody>
                    <a:bodyPr/>
                    <a:lstStyle/>
                    <a:p>
                      <a:pPr algn="ctr"/>
                      <a:r>
                        <a:rPr lang="en-US" dirty="0" smtClean="0"/>
                        <a:t>Beam Current </a:t>
                      </a:r>
                      <a:r>
                        <a:rPr lang="en-US" baseline="-25000" dirty="0" smtClean="0"/>
                        <a:t> </a:t>
                      </a:r>
                      <a:r>
                        <a:rPr lang="en-US" baseline="0" dirty="0" smtClean="0"/>
                        <a:t>(A)</a:t>
                      </a:r>
                      <a:endParaRPr lang="en-US" baseline="0" dirty="0"/>
                    </a:p>
                  </a:txBody>
                  <a:tcPr/>
                </a:tc>
                <a:tc>
                  <a:txBody>
                    <a:bodyPr/>
                    <a:lstStyle/>
                    <a:p>
                      <a:pPr algn="ctr"/>
                      <a:r>
                        <a:rPr lang="en-US" dirty="0" smtClean="0"/>
                        <a:t>Cavity</a:t>
                      </a:r>
                    </a:p>
                    <a:p>
                      <a:pPr algn="ctr"/>
                      <a:r>
                        <a:rPr lang="en-US" dirty="0" smtClean="0"/>
                        <a:t>#</a:t>
                      </a:r>
                      <a:endParaRPr lang="en-US" dirty="0"/>
                    </a:p>
                  </a:txBody>
                  <a:tcPr/>
                </a:tc>
                <a:tc>
                  <a:txBody>
                    <a:bodyPr/>
                    <a:lstStyle/>
                    <a:p>
                      <a:pPr algn="ctr"/>
                      <a:r>
                        <a:rPr lang="en-US" dirty="0" err="1" smtClean="0"/>
                        <a:t>Qext</a:t>
                      </a:r>
                      <a:endParaRPr lang="en-US" dirty="0"/>
                    </a:p>
                  </a:txBody>
                  <a:tcPr/>
                </a:tc>
                <a:tc>
                  <a:txBody>
                    <a:bodyPr/>
                    <a:lstStyle/>
                    <a:p>
                      <a:pPr algn="ctr"/>
                      <a:r>
                        <a:rPr lang="en-US" dirty="0" smtClean="0"/>
                        <a:t>1</a:t>
                      </a:r>
                      <a:r>
                        <a:rPr lang="en-US" baseline="30000" dirty="0" smtClean="0"/>
                        <a:t>st</a:t>
                      </a:r>
                      <a:r>
                        <a:rPr lang="en-US" dirty="0" smtClean="0"/>
                        <a:t> Pol. inj.</a:t>
                      </a:r>
                    </a:p>
                    <a:p>
                      <a:pPr algn="ctr"/>
                      <a:r>
                        <a:rPr lang="en-US" dirty="0" smtClean="0"/>
                        <a:t>% of Ring</a:t>
                      </a:r>
                      <a:endParaRPr lang="en-US" dirty="0"/>
                    </a:p>
                  </a:txBody>
                  <a:tcPr/>
                </a:tc>
                <a:tc>
                  <a:txBody>
                    <a:bodyPr/>
                    <a:lstStyle/>
                    <a:p>
                      <a:pPr algn="ctr"/>
                      <a:r>
                        <a:rPr lang="en-US" dirty="0" smtClean="0"/>
                        <a:t>2</a:t>
                      </a:r>
                      <a:r>
                        <a:rPr lang="en-US" baseline="30000" dirty="0" smtClean="0"/>
                        <a:t>nd</a:t>
                      </a:r>
                      <a:r>
                        <a:rPr lang="en-US" baseline="0" dirty="0" smtClean="0"/>
                        <a:t> Pol. </a:t>
                      </a:r>
                      <a:r>
                        <a:rPr lang="en-US" dirty="0" smtClean="0"/>
                        <a:t>inj.</a:t>
                      </a:r>
                    </a:p>
                    <a:p>
                      <a:pPr algn="ctr"/>
                      <a:r>
                        <a:rPr lang="en-US" dirty="0" smtClean="0"/>
                        <a:t>% of</a:t>
                      </a:r>
                      <a:r>
                        <a:rPr lang="en-US" baseline="0" dirty="0" smtClean="0"/>
                        <a:t> </a:t>
                      </a:r>
                      <a:r>
                        <a:rPr lang="en-US" dirty="0" smtClean="0"/>
                        <a:t>Ring</a:t>
                      </a:r>
                    </a:p>
                    <a:p>
                      <a:pPr algn="ctr"/>
                      <a:endParaRPr lang="en-US" dirty="0"/>
                    </a:p>
                  </a:txBody>
                  <a:tcPr/>
                </a:tc>
                <a:tc>
                  <a:txBody>
                    <a:bodyPr/>
                    <a:lstStyle/>
                    <a:p>
                      <a:pPr algn="ctr"/>
                      <a:r>
                        <a:rPr lang="en-US" dirty="0" smtClean="0"/>
                        <a:t>FB Loop Gain</a:t>
                      </a:r>
                      <a:endParaRPr lang="en-US" dirty="0"/>
                    </a:p>
                  </a:txBody>
                  <a:tcPr/>
                </a:tc>
                <a:tc>
                  <a:txBody>
                    <a:bodyPr/>
                    <a:lstStyle/>
                    <a:p>
                      <a:pPr algn="ctr"/>
                      <a:r>
                        <a:rPr lang="en-US" dirty="0" smtClean="0"/>
                        <a:t>Group Delay (</a:t>
                      </a:r>
                      <a:r>
                        <a:rPr lang="en-US" dirty="0" err="1" smtClean="0"/>
                        <a:t>nS</a:t>
                      </a:r>
                      <a:r>
                        <a:rPr lang="en-US" dirty="0" smtClean="0"/>
                        <a:t>)</a:t>
                      </a:r>
                      <a:endParaRPr lang="en-US" dirty="0"/>
                    </a:p>
                  </a:txBody>
                  <a:tcPr/>
                </a:tc>
                <a:tc>
                  <a:txBody>
                    <a:bodyPr/>
                    <a:lstStyle/>
                    <a:p>
                      <a:pPr algn="ctr"/>
                      <a:r>
                        <a:rPr lang="en-US" dirty="0" smtClean="0"/>
                        <a:t>Abort</a:t>
                      </a:r>
                      <a:r>
                        <a:rPr lang="en-US" baseline="0" dirty="0" smtClean="0"/>
                        <a:t> </a:t>
                      </a:r>
                      <a:r>
                        <a:rPr lang="en-US" dirty="0" smtClean="0"/>
                        <a:t>Gap</a:t>
                      </a:r>
                      <a:r>
                        <a:rPr lang="en-US" baseline="0" dirty="0" smtClean="0"/>
                        <a:t> </a:t>
                      </a:r>
                      <a:r>
                        <a:rPr lang="en-US" dirty="0" smtClean="0"/>
                        <a:t>(</a:t>
                      </a:r>
                      <a:r>
                        <a:rPr lang="en-US" dirty="0" err="1" smtClean="0"/>
                        <a:t>nS</a:t>
                      </a:r>
                      <a:r>
                        <a:rPr lang="en-US" dirty="0" smtClean="0"/>
                        <a:t>)</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0.11</a:t>
                      </a:r>
                      <a:endParaRPr lang="en-US" dirty="0"/>
                    </a:p>
                  </a:txBody>
                  <a:tcPr/>
                </a:tc>
                <a:tc>
                  <a:txBody>
                    <a:bodyPr/>
                    <a:lstStyle/>
                    <a:p>
                      <a:pPr algn="ctr"/>
                      <a:r>
                        <a:rPr lang="en-US" dirty="0" smtClean="0"/>
                        <a:t>20</a:t>
                      </a:r>
                      <a:endParaRPr lang="en-US" dirty="0"/>
                    </a:p>
                  </a:txBody>
                  <a:tcPr/>
                </a:tc>
                <a:tc>
                  <a:txBody>
                    <a:bodyPr/>
                    <a:lstStyle/>
                    <a:p>
                      <a:pPr algn="ctr"/>
                      <a:r>
                        <a:rPr lang="en-US" dirty="0" smtClean="0"/>
                        <a:t>1e5</a:t>
                      </a:r>
                      <a:endParaRPr lang="en-US" dirty="0"/>
                    </a:p>
                  </a:txBody>
                  <a:tcPr/>
                </a:tc>
                <a:tc>
                  <a:txBody>
                    <a:bodyPr/>
                    <a:lstStyle/>
                    <a:p>
                      <a:pPr algn="ctr"/>
                      <a:r>
                        <a:rPr lang="en-US" dirty="0" smtClean="0"/>
                        <a:t>&gt;42.5%</a:t>
                      </a:r>
                      <a:endParaRPr lang="en-US" dirty="0"/>
                    </a:p>
                  </a:txBody>
                  <a:tcPr/>
                </a:tc>
                <a:tc>
                  <a:txBody>
                    <a:bodyPr/>
                    <a:lstStyle/>
                    <a:p>
                      <a:pPr algn="ctr"/>
                      <a:r>
                        <a:rPr lang="en-US" dirty="0" smtClean="0"/>
                        <a:t>&gt;42.5%</a:t>
                      </a:r>
                      <a:endParaRPr lang="en-US" dirty="0"/>
                    </a:p>
                  </a:txBody>
                  <a:tcPr/>
                </a:tc>
                <a:tc>
                  <a:txBody>
                    <a:bodyPr/>
                    <a:lstStyle/>
                    <a:p>
                      <a:pPr algn="ctr"/>
                      <a:r>
                        <a:rPr lang="en-US" dirty="0" smtClean="0"/>
                        <a:t>0</a:t>
                      </a:r>
                      <a:endParaRPr lang="en-US" dirty="0"/>
                    </a:p>
                  </a:txBody>
                  <a:tcPr/>
                </a:tc>
                <a:tc>
                  <a:txBody>
                    <a:bodyPr/>
                    <a:lstStyle/>
                    <a:p>
                      <a:pPr algn="ctr"/>
                      <a:r>
                        <a:rPr lang="en-US" dirty="0" err="1" smtClean="0"/>
                        <a:t>n.a</a:t>
                      </a:r>
                      <a:r>
                        <a:rPr lang="en-US" dirty="0" smtClean="0"/>
                        <a:t>.</a:t>
                      </a:r>
                      <a:endParaRPr lang="en-US" dirty="0"/>
                    </a:p>
                  </a:txBody>
                  <a:tcPr/>
                </a:tc>
                <a:tc>
                  <a:txBody>
                    <a:bodyPr/>
                    <a:lstStyle/>
                    <a:p>
                      <a:pPr algn="ctr"/>
                      <a:r>
                        <a:rPr lang="en-US" dirty="0" err="1" smtClean="0"/>
                        <a:t>n.a</a:t>
                      </a:r>
                      <a:r>
                        <a:rPr lang="en-US" dirty="0" smtClean="0"/>
                        <a:t>.</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5e4</a:t>
                      </a:r>
                      <a:endParaRPr lang="en-US" dirty="0"/>
                    </a:p>
                  </a:txBody>
                  <a:tcPr/>
                </a:tc>
                <a:tc>
                  <a:txBody>
                    <a:bodyPr/>
                    <a:lstStyle/>
                    <a:p>
                      <a:pPr algn="ctr"/>
                      <a:r>
                        <a:rPr lang="en-US" dirty="0" smtClean="0"/>
                        <a:t>&gt;47.5%</a:t>
                      </a:r>
                      <a:endParaRPr lang="en-US" dirty="0"/>
                    </a:p>
                  </a:txBody>
                  <a:tcPr/>
                </a:tc>
                <a:tc>
                  <a:txBody>
                    <a:bodyPr/>
                    <a:lstStyle/>
                    <a:p>
                      <a:pPr algn="ctr"/>
                      <a:r>
                        <a:rPr lang="en-US" dirty="0" smtClean="0"/>
                        <a:t>&gt;47.5%</a:t>
                      </a:r>
                      <a:endParaRPr lang="en-US" dirty="0"/>
                    </a:p>
                  </a:txBody>
                  <a:tcPr/>
                </a:tc>
                <a:tc>
                  <a:txBody>
                    <a:bodyPr/>
                    <a:lstStyle/>
                    <a:p>
                      <a:pPr algn="ctr"/>
                      <a:r>
                        <a:rPr lang="en-US" dirty="0" smtClean="0"/>
                        <a:t>100</a:t>
                      </a:r>
                      <a:endParaRPr lang="en-US" dirty="0"/>
                    </a:p>
                  </a:txBody>
                  <a:tcPr/>
                </a:tc>
                <a:tc>
                  <a:txBody>
                    <a:bodyPr/>
                    <a:lstStyle/>
                    <a:p>
                      <a:pPr algn="ctr"/>
                      <a:r>
                        <a:rPr lang="en-US" dirty="0" smtClean="0"/>
                        <a:t>300</a:t>
                      </a:r>
                      <a:endParaRPr lang="en-US" dirty="0"/>
                    </a:p>
                  </a:txBody>
                  <a:tcPr/>
                </a:tc>
                <a:tc>
                  <a:txBody>
                    <a:bodyPr/>
                    <a:lstStyle/>
                    <a:p>
                      <a:pPr algn="ctr"/>
                      <a:r>
                        <a:rPr lang="en-US" dirty="0" smtClean="0"/>
                        <a:t>&lt;236</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0.24</a:t>
                      </a:r>
                      <a:endParaRPr lang="en-US" dirty="0"/>
                    </a:p>
                  </a:txBody>
                  <a:tcPr/>
                </a:tc>
                <a:tc>
                  <a:txBody>
                    <a:bodyPr/>
                    <a:lstStyle/>
                    <a:p>
                      <a:pPr algn="ctr"/>
                      <a:r>
                        <a:rPr lang="en-US" dirty="0" smtClean="0"/>
                        <a:t>1</a:t>
                      </a:r>
                      <a:endParaRPr lang="en-US" dirty="0"/>
                    </a:p>
                  </a:txBody>
                  <a:tcPr/>
                </a:tc>
                <a:tc>
                  <a:txBody>
                    <a:bodyPr/>
                    <a:lstStyle/>
                    <a:p>
                      <a:pPr algn="ctr"/>
                      <a:r>
                        <a:rPr lang="en-US" dirty="0" smtClean="0"/>
                        <a:t>1e4</a:t>
                      </a:r>
                      <a:endParaRPr lang="en-US" dirty="0"/>
                    </a:p>
                  </a:txBody>
                  <a:tcPr/>
                </a:tc>
                <a:tc>
                  <a:txBody>
                    <a:bodyPr/>
                    <a:lstStyle/>
                    <a:p>
                      <a:pPr algn="ctr"/>
                      <a:r>
                        <a:rPr lang="en-US" dirty="0" smtClean="0"/>
                        <a:t>&gt;42.5%</a:t>
                      </a:r>
                      <a:endParaRPr lang="en-US" dirty="0"/>
                    </a:p>
                  </a:txBody>
                  <a:tcPr/>
                </a:tc>
                <a:tc>
                  <a:txBody>
                    <a:bodyPr/>
                    <a:lstStyle/>
                    <a:p>
                      <a:pPr algn="ctr"/>
                      <a:r>
                        <a:rPr lang="en-US" dirty="0" smtClean="0"/>
                        <a:t>&gt;42.5%</a:t>
                      </a:r>
                      <a:endParaRPr lang="en-US" dirty="0"/>
                    </a:p>
                  </a:txBody>
                  <a:tcPr/>
                </a:tc>
                <a:tc>
                  <a:txBody>
                    <a:bodyPr/>
                    <a:lstStyle/>
                    <a:p>
                      <a:pPr algn="ctr"/>
                      <a:r>
                        <a:rPr lang="en-US" dirty="0" smtClean="0"/>
                        <a:t>0</a:t>
                      </a:r>
                      <a:endParaRPr lang="en-US" dirty="0"/>
                    </a:p>
                  </a:txBody>
                  <a:tcPr/>
                </a:tc>
                <a:tc>
                  <a:txBody>
                    <a:bodyPr/>
                    <a:lstStyle/>
                    <a:p>
                      <a:pPr algn="ctr"/>
                      <a:r>
                        <a:rPr lang="en-US" dirty="0" err="1" smtClean="0"/>
                        <a:t>n.a</a:t>
                      </a:r>
                      <a:r>
                        <a:rPr lang="en-US" dirty="0" smtClean="0"/>
                        <a:t>.</a:t>
                      </a:r>
                      <a:endParaRPr lang="en-US" dirty="0"/>
                    </a:p>
                  </a:txBody>
                  <a:tcPr/>
                </a:tc>
                <a:tc>
                  <a:txBody>
                    <a:bodyPr/>
                    <a:lstStyle/>
                    <a:p>
                      <a:pPr algn="ctr"/>
                      <a:r>
                        <a:rPr lang="en-US" dirty="0" err="1" smtClean="0"/>
                        <a:t>n.a</a:t>
                      </a:r>
                      <a:r>
                        <a:rPr lang="en-US" dirty="0" smtClean="0"/>
                        <a:t>.</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1e5</a:t>
                      </a:r>
                      <a:endParaRPr lang="en-US" dirty="0"/>
                    </a:p>
                  </a:txBody>
                  <a:tcPr/>
                </a:tc>
                <a:tc>
                  <a:txBody>
                    <a:bodyPr/>
                    <a:lstStyle/>
                    <a:p>
                      <a:pPr algn="ctr"/>
                      <a:r>
                        <a:rPr lang="en-US" dirty="0" smtClean="0"/>
                        <a:t>&gt;47.5%</a:t>
                      </a:r>
                      <a:endParaRPr lang="en-US" dirty="0"/>
                    </a:p>
                  </a:txBody>
                  <a:tcPr/>
                </a:tc>
                <a:tc>
                  <a:txBody>
                    <a:bodyPr/>
                    <a:lstStyle/>
                    <a:p>
                      <a:pPr algn="ctr"/>
                      <a:r>
                        <a:rPr lang="en-US" dirty="0" smtClean="0"/>
                        <a:t>&gt;47.5%</a:t>
                      </a:r>
                      <a:endParaRPr lang="en-US" dirty="0"/>
                    </a:p>
                  </a:txBody>
                  <a:tcPr/>
                </a:tc>
                <a:tc>
                  <a:txBody>
                    <a:bodyPr/>
                    <a:lstStyle/>
                    <a:p>
                      <a:pPr algn="ctr"/>
                      <a:r>
                        <a:rPr lang="en-US" dirty="0" smtClean="0"/>
                        <a:t>100</a:t>
                      </a:r>
                      <a:endParaRPr lang="en-US" dirty="0"/>
                    </a:p>
                  </a:txBody>
                  <a:tcPr/>
                </a:tc>
                <a:tc>
                  <a:txBody>
                    <a:bodyPr/>
                    <a:lstStyle/>
                    <a:p>
                      <a:pPr algn="ctr"/>
                      <a:r>
                        <a:rPr lang="en-US" dirty="0" smtClean="0"/>
                        <a:t>300</a:t>
                      </a:r>
                      <a:endParaRPr lang="en-US" dirty="0"/>
                    </a:p>
                  </a:txBody>
                  <a:tcPr/>
                </a:tc>
                <a:tc>
                  <a:txBody>
                    <a:bodyPr/>
                    <a:lstStyle/>
                    <a:p>
                      <a:pPr algn="ctr"/>
                      <a:r>
                        <a:rPr lang="en-US" dirty="0" smtClean="0"/>
                        <a:t>&lt;236</a:t>
                      </a:r>
                      <a:endParaRPr lang="en-US" dirty="0"/>
                    </a:p>
                  </a:txBody>
                  <a:tcPr/>
                </a:tc>
              </a:tr>
            </a:tbl>
          </a:graphicData>
        </a:graphic>
      </p:graphicFrame>
    </p:spTree>
    <p:extLst>
      <p:ext uri="{BB962C8B-B14F-4D97-AF65-F5344CB8AC3E}">
        <p14:creationId xmlns:p14="http://schemas.microsoft.com/office/powerpoint/2010/main" val="422013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411162"/>
          </a:xfrm>
        </p:spPr>
        <p:txBody>
          <a:bodyPr>
            <a:normAutofit fontScale="90000"/>
          </a:bodyPr>
          <a:lstStyle/>
          <a:p>
            <a:r>
              <a:rPr lang="en-US" sz="2800" dirty="0" smtClean="0"/>
              <a:t>Feasibility, Technical Challenges and R&amp;D Items </a:t>
            </a:r>
            <a:endParaRPr lang="en-US" sz="2800" dirty="0"/>
          </a:p>
        </p:txBody>
      </p:sp>
      <p:sp>
        <p:nvSpPr>
          <p:cNvPr id="3" name="TextBox 2"/>
          <p:cNvSpPr txBox="1"/>
          <p:nvPr/>
        </p:nvSpPr>
        <p:spPr>
          <a:xfrm>
            <a:off x="533400" y="1066800"/>
            <a:ext cx="85344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Beam in 47.5%-47.5%-</a:t>
            </a:r>
            <a:r>
              <a:rPr lang="en-US" dirty="0"/>
              <a:t>5</a:t>
            </a:r>
            <a:r>
              <a:rPr lang="en-US" dirty="0" smtClean="0"/>
              <a:t>% injection and storage filling pattern has nearly no instability problem with the optimization of more overhead klystron power and high level feedback control at 5GeV, 3A. But </a:t>
            </a:r>
            <a:r>
              <a:rPr lang="en-US" dirty="0" smtClean="0">
                <a:solidFill>
                  <a:srgbClr val="FF0000"/>
                </a:solidFill>
              </a:rPr>
              <a:t>high gain~100,  &lt;300ns group delay time needs more R&amp;D.</a:t>
            </a:r>
          </a:p>
          <a:p>
            <a:pPr marL="285750" indent="-285750">
              <a:buFont typeface="Arial" panose="020B0604020202020204" pitchFamily="34" charset="0"/>
              <a:buChar char="•"/>
            </a:pPr>
            <a:r>
              <a:rPr lang="en-US" dirty="0" smtClean="0"/>
              <a:t>Fixed CEBAF and e-ring RF frequency with detune on ring cavity and path length increase can solve synchronization to the ion beam collision problem. </a:t>
            </a:r>
            <a:r>
              <a:rPr lang="en-US" dirty="0" smtClean="0">
                <a:solidFill>
                  <a:srgbClr val="FF0000"/>
                </a:solidFill>
              </a:rPr>
              <a:t>Feedback control is critical, need more Simulink simulation studies.</a:t>
            </a:r>
          </a:p>
          <a:p>
            <a:pPr marL="285750" indent="-285750">
              <a:buFont typeface="Arial" panose="020B0604020202020204" pitchFamily="34" charset="0"/>
              <a:buChar char="•"/>
            </a:pPr>
            <a:r>
              <a:rPr lang="en-US" dirty="0" smtClean="0">
                <a:solidFill>
                  <a:srgbClr val="FF0000"/>
                </a:solidFill>
              </a:rPr>
              <a:t>Development of high current SRF cavity, single-cell, with heavy HOM damping, large detuning amount is still a critical R&amp;D item.</a:t>
            </a:r>
          </a:p>
          <a:p>
            <a:pPr marL="285750" indent="-285750">
              <a:buFont typeface="Arial" panose="020B0604020202020204" pitchFamily="34" charset="0"/>
              <a:buChar char="•"/>
            </a:pPr>
            <a:r>
              <a:rPr lang="en-US" dirty="0" smtClean="0">
                <a:solidFill>
                  <a:srgbClr val="FF0000"/>
                </a:solidFill>
              </a:rPr>
              <a:t>Fast kicker with &lt;200nS response time for aborting high current beam is needed.</a:t>
            </a:r>
          </a:p>
          <a:p>
            <a:pPr marL="285750" indent="-285750">
              <a:buFont typeface="Arial" panose="020B0604020202020204" pitchFamily="34" charset="0"/>
              <a:buChar char="•"/>
            </a:pPr>
            <a:r>
              <a:rPr lang="en-US" dirty="0" smtClean="0"/>
              <a:t>Beam filling gap requirement from ion trapping and for clearing needs to study in detail.</a:t>
            </a:r>
          </a:p>
          <a:p>
            <a:pPr marL="285750" indent="-285750">
              <a:buFont typeface="Arial" panose="020B0604020202020204" pitchFamily="34" charset="0"/>
              <a:buChar char="•"/>
            </a:pPr>
            <a:r>
              <a:rPr lang="en-US" dirty="0" smtClean="0">
                <a:solidFill>
                  <a:srgbClr val="FF0000"/>
                </a:solidFill>
              </a:rPr>
              <a:t>Transient beam loading </a:t>
            </a:r>
            <a:r>
              <a:rPr lang="en-US" dirty="0" smtClean="0"/>
              <a:t>in CEBAF for pulsed, flipped polarization bunch trains need to be studied in order to satisfy small energy spread requirement to the e-ring injection. Feed forward system may need to be developed.</a:t>
            </a:r>
          </a:p>
          <a:p>
            <a:pPr marL="285750" indent="-285750">
              <a:buFont typeface="Arial" panose="020B0604020202020204" pitchFamily="34" charset="0"/>
              <a:buChar char="•"/>
            </a:pPr>
            <a:r>
              <a:rPr lang="en-US" dirty="0" smtClean="0"/>
              <a:t>Second or </a:t>
            </a:r>
            <a:r>
              <a:rPr lang="en-US" dirty="0" smtClean="0">
                <a:solidFill>
                  <a:srgbClr val="FF0000"/>
                </a:solidFill>
              </a:rPr>
              <a:t>third harmonic RF systems </a:t>
            </a:r>
            <a:r>
              <a:rPr lang="en-US" dirty="0" smtClean="0"/>
              <a:t>for the e-ring for beam bunch lengthening (life time improvement) or high luminosity may be needed in additional to main RF system.</a:t>
            </a:r>
          </a:p>
          <a:p>
            <a:pPr marL="285750" indent="-285750">
              <a:buFont typeface="Arial" panose="020B0604020202020204" pitchFamily="34" charset="0"/>
              <a:buChar char="•"/>
            </a:pPr>
            <a:r>
              <a:rPr lang="en-US" dirty="0" smtClean="0">
                <a:solidFill>
                  <a:srgbClr val="FF0000"/>
                </a:solidFill>
              </a:rPr>
              <a:t>Coupled bunch instability </a:t>
            </a:r>
            <a:r>
              <a:rPr lang="en-US" dirty="0" smtClean="0"/>
              <a:t>needs to continue study for the </a:t>
            </a:r>
            <a:r>
              <a:rPr lang="en-US" dirty="0" smtClean="0">
                <a:solidFill>
                  <a:srgbClr val="FF0000"/>
                </a:solidFill>
              </a:rPr>
              <a:t>HOM damping</a:t>
            </a:r>
            <a:r>
              <a:rPr lang="en-US" dirty="0" smtClean="0"/>
              <a:t> and </a:t>
            </a:r>
            <a:r>
              <a:rPr lang="en-US" dirty="0" smtClean="0">
                <a:solidFill>
                  <a:srgbClr val="FF0000"/>
                </a:solidFill>
              </a:rPr>
              <a:t>feedback system</a:t>
            </a:r>
            <a:r>
              <a:rPr lang="en-US" dirty="0" smtClean="0"/>
              <a:t> requirements.</a:t>
            </a:r>
            <a:endParaRPr lang="en-US" dirty="0"/>
          </a:p>
        </p:txBody>
      </p:sp>
    </p:spTree>
    <p:extLst>
      <p:ext uri="{BB962C8B-B14F-4D97-AF65-F5344CB8AC3E}">
        <p14:creationId xmlns:p14="http://schemas.microsoft.com/office/powerpoint/2010/main" val="295783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5181600" cy="563562"/>
          </a:xfrm>
        </p:spPr>
        <p:txBody>
          <a:bodyPr>
            <a:normAutofit fontScale="90000"/>
          </a:bodyPr>
          <a:lstStyle/>
          <a:p>
            <a:r>
              <a:rPr lang="en-US" sz="3600" b="1" dirty="0" smtClean="0"/>
              <a:t>References</a:t>
            </a:r>
            <a:endParaRPr lang="en-US" sz="3600" b="1" dirty="0"/>
          </a:p>
        </p:txBody>
      </p:sp>
      <p:sp>
        <p:nvSpPr>
          <p:cNvPr id="4" name="TextBox 3"/>
          <p:cNvSpPr txBox="1"/>
          <p:nvPr/>
        </p:nvSpPr>
        <p:spPr>
          <a:xfrm>
            <a:off x="685800" y="1143000"/>
            <a:ext cx="7924800" cy="5355312"/>
          </a:xfrm>
          <a:prstGeom prst="rect">
            <a:avLst/>
          </a:prstGeom>
          <a:noFill/>
        </p:spPr>
        <p:txBody>
          <a:bodyPr wrap="square" rtlCol="0">
            <a:spAutoFit/>
          </a:bodyPr>
          <a:lstStyle/>
          <a:p>
            <a:pPr marL="342900" indent="-342900">
              <a:buFont typeface="+mj-lt"/>
              <a:buAutoNum type="arabicPeriod" startAt="4"/>
            </a:pPr>
            <a:r>
              <a:rPr lang="en-US" dirty="0">
                <a:solidFill>
                  <a:srgbClr val="FF0000"/>
                </a:solidFill>
              </a:rPr>
              <a:t>J. Byrd, Simulation of the ALS </a:t>
            </a:r>
            <a:r>
              <a:rPr lang="en-US" dirty="0" err="1">
                <a:solidFill>
                  <a:srgbClr val="FF0000"/>
                </a:solidFill>
              </a:rPr>
              <a:t>Longitudimal</a:t>
            </a:r>
            <a:r>
              <a:rPr lang="en-US" dirty="0">
                <a:solidFill>
                  <a:srgbClr val="FF0000"/>
                </a:solidFill>
              </a:rPr>
              <a:t> </a:t>
            </a:r>
            <a:r>
              <a:rPr lang="en-US" dirty="0" err="1">
                <a:solidFill>
                  <a:srgbClr val="FF0000"/>
                </a:solidFill>
              </a:rPr>
              <a:t>Multibunch</a:t>
            </a:r>
            <a:r>
              <a:rPr lang="en-US" dirty="0">
                <a:solidFill>
                  <a:srgbClr val="FF0000"/>
                </a:solidFill>
              </a:rPr>
              <a:t> Feedback System, Proceedings of PAC 1993.</a:t>
            </a:r>
          </a:p>
          <a:p>
            <a:pPr marL="342900" indent="-342900">
              <a:buAutoNum type="arabicPeriod" startAt="4"/>
            </a:pPr>
            <a:r>
              <a:rPr lang="en-US" dirty="0"/>
              <a:t>B. Taylor etc., The ALS Storage Ring RF System, Report of LBL-33291/UC-410/LGSGN-125, May 1993.</a:t>
            </a:r>
          </a:p>
          <a:p>
            <a:pPr marL="342900" indent="-342900">
              <a:buAutoNum type="arabicPeriod" startAt="4"/>
            </a:pPr>
            <a:r>
              <a:rPr lang="de-DE" dirty="0"/>
              <a:t>J. M. Byrd etc., Lifetime Increase Using Passive Harmonic Cavities in Synchrotron Light Sources, PRST-AB, Vol 4, 030701 (2001).</a:t>
            </a:r>
          </a:p>
          <a:p>
            <a:pPr marL="342900" indent="-342900">
              <a:buFont typeface="+mj-lt"/>
              <a:buAutoNum type="arabicPeriod" startAt="7"/>
            </a:pPr>
            <a:r>
              <a:rPr lang="en-US" dirty="0" smtClean="0">
                <a:solidFill>
                  <a:srgbClr val="FF0000"/>
                </a:solidFill>
              </a:rPr>
              <a:t>J</a:t>
            </a:r>
            <a:r>
              <a:rPr lang="en-US" dirty="0">
                <a:solidFill>
                  <a:srgbClr val="FF0000"/>
                </a:solidFill>
              </a:rPr>
              <a:t>. Byrd etc., Transient Beam Loading in the ALS Harmonic RF System, Proceedings of EPAC2000, SLAC-PUB-9719.</a:t>
            </a:r>
          </a:p>
          <a:p>
            <a:pPr marL="342900" indent="-342900">
              <a:buAutoNum type="arabicPeriod" startAt="7"/>
            </a:pPr>
            <a:r>
              <a:rPr lang="en-US" dirty="0"/>
              <a:t>J. M. Byrd, etc., Commissioning of a Higher Harmonic RF System for the Advanced Light Source, </a:t>
            </a:r>
            <a:r>
              <a:rPr lang="en-US" dirty="0" err="1"/>
              <a:t>eScholarship</a:t>
            </a:r>
            <a:r>
              <a:rPr lang="en-US" dirty="0"/>
              <a:t>  of University of California, and LBNL, March 31, 2000.</a:t>
            </a:r>
          </a:p>
          <a:p>
            <a:pPr marL="342900" indent="-342900">
              <a:buAutoNum type="arabicPeriod" startAt="7"/>
            </a:pPr>
            <a:r>
              <a:rPr lang="en-US" dirty="0">
                <a:solidFill>
                  <a:srgbClr val="FF0000"/>
                </a:solidFill>
              </a:rPr>
              <a:t>F. Pederson, A Novel RF Cavity Tuning Feedback Scheme for Heavy Beam Loading, IEEE Trans. on Nuclear Science, Vol. NS-32, No. 5, Oct. 1985.</a:t>
            </a:r>
          </a:p>
          <a:p>
            <a:pPr marL="342900" indent="-342900">
              <a:buAutoNum type="arabicPeriod" startAt="7"/>
            </a:pPr>
            <a:r>
              <a:rPr lang="en-US" dirty="0">
                <a:solidFill>
                  <a:srgbClr val="FF0000"/>
                </a:solidFill>
              </a:rPr>
              <a:t>F. Pederson, IEEE Trans. Nuclear Science, Vol. NS-22, No. 3, June 1975, Proceedings of PAC 1975.</a:t>
            </a:r>
          </a:p>
          <a:p>
            <a:pPr marL="342900" indent="-342900">
              <a:buFont typeface="+mj-lt"/>
              <a:buAutoNum type="arabicPeriod" startAt="11"/>
            </a:pPr>
            <a:r>
              <a:rPr lang="en-US" dirty="0" smtClean="0"/>
              <a:t>P. </a:t>
            </a:r>
            <a:r>
              <a:rPr lang="en-US" dirty="0" err="1" smtClean="0"/>
              <a:t>Krejcik</a:t>
            </a:r>
            <a:r>
              <a:rPr lang="en-US" dirty="0"/>
              <a:t> </a:t>
            </a:r>
            <a:r>
              <a:rPr lang="en-US" dirty="0" smtClean="0"/>
              <a:t>and F. Pederson etc., RF Feedback for beam Loading Compensation in the SLC Damping Rings, Proceedings of PAC 1993.</a:t>
            </a:r>
          </a:p>
          <a:p>
            <a:pPr marL="342900" indent="-342900">
              <a:buFont typeface="+mj-lt"/>
              <a:buAutoNum type="arabicPeriod" startAt="11"/>
            </a:pPr>
            <a:r>
              <a:rPr lang="en-US" dirty="0" smtClean="0">
                <a:solidFill>
                  <a:srgbClr val="FF0000"/>
                </a:solidFill>
              </a:rPr>
              <a:t>R. W. Robinson, CEA, Report No. CEAL-1010, 1964.</a:t>
            </a:r>
            <a:endParaRPr lang="de-DE" dirty="0" smtClean="0">
              <a:solidFill>
                <a:srgbClr val="FF0000"/>
              </a:solidFill>
            </a:endParaRPr>
          </a:p>
          <a:p>
            <a:pPr marL="342900" indent="-342900">
              <a:buFont typeface="+mj-lt"/>
              <a:buAutoNum type="arabicPeriod" startAt="11"/>
            </a:pPr>
            <a:endParaRPr lang="de-DE" dirty="0" smtClean="0"/>
          </a:p>
        </p:txBody>
      </p:sp>
    </p:spTree>
    <p:extLst>
      <p:ext uri="{BB962C8B-B14F-4D97-AF65-F5344CB8AC3E}">
        <p14:creationId xmlns:p14="http://schemas.microsoft.com/office/powerpoint/2010/main" val="5044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639762"/>
          </a:xfrm>
        </p:spPr>
        <p:txBody>
          <a:bodyPr>
            <a:normAutofit fontScale="90000"/>
          </a:bodyPr>
          <a:lstStyle/>
          <a:p>
            <a:r>
              <a:rPr lang="en-US" sz="2400" dirty="0" smtClean="0"/>
              <a:t>Robinson (1964) Open Loop Model of Phase Stability with Beam Loading</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946" y="961897"/>
            <a:ext cx="5486400" cy="245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00840" y="2305444"/>
            <a:ext cx="1145506" cy="307777"/>
          </a:xfrm>
          <a:prstGeom prst="rect">
            <a:avLst/>
          </a:prstGeom>
          <a:noFill/>
        </p:spPr>
        <p:txBody>
          <a:bodyPr wrap="none" rtlCol="0">
            <a:spAutoFit/>
          </a:bodyPr>
          <a:lstStyle/>
          <a:p>
            <a:r>
              <a:rPr lang="en-US" sz="1400" dirty="0" smtClean="0">
                <a:solidFill>
                  <a:srgbClr val="FF0000"/>
                </a:solidFill>
              </a:rPr>
              <a:t>detune angle</a:t>
            </a:r>
            <a:endParaRPr lang="en-US" sz="1400" dirty="0">
              <a:solidFill>
                <a:srgbClr val="FF0000"/>
              </a:solidFill>
            </a:endParaRPr>
          </a:p>
        </p:txBody>
      </p:sp>
      <p:sp>
        <p:nvSpPr>
          <p:cNvPr id="4" name="TextBox 3"/>
          <p:cNvSpPr txBox="1"/>
          <p:nvPr/>
        </p:nvSpPr>
        <p:spPr>
          <a:xfrm>
            <a:off x="8099267" y="922072"/>
            <a:ext cx="939681" cy="307777"/>
          </a:xfrm>
          <a:prstGeom prst="rect">
            <a:avLst/>
          </a:prstGeom>
          <a:noFill/>
        </p:spPr>
        <p:txBody>
          <a:bodyPr wrap="none" rtlCol="0">
            <a:spAutoFit/>
          </a:bodyPr>
          <a:lstStyle/>
          <a:p>
            <a:r>
              <a:rPr lang="en-US" sz="1400" dirty="0">
                <a:solidFill>
                  <a:srgbClr val="FF0000"/>
                </a:solidFill>
              </a:rPr>
              <a:t>l</a:t>
            </a:r>
            <a:r>
              <a:rPr lang="en-US" sz="1400" dirty="0" smtClean="0">
                <a:solidFill>
                  <a:srgbClr val="FF0000"/>
                </a:solidFill>
              </a:rPr>
              <a:t>oad angle</a:t>
            </a:r>
            <a:endParaRPr lang="en-US" sz="1400" dirty="0">
              <a:solidFill>
                <a:srgbClr val="FF0000"/>
              </a:solidFill>
            </a:endParaRPr>
          </a:p>
        </p:txBody>
      </p:sp>
      <p:sp>
        <p:nvSpPr>
          <p:cNvPr id="6" name="TextBox 5"/>
          <p:cNvSpPr txBox="1"/>
          <p:nvPr/>
        </p:nvSpPr>
        <p:spPr>
          <a:xfrm>
            <a:off x="8037017" y="1781033"/>
            <a:ext cx="1054584" cy="307777"/>
          </a:xfrm>
          <a:prstGeom prst="rect">
            <a:avLst/>
          </a:prstGeom>
          <a:noFill/>
        </p:spPr>
        <p:txBody>
          <a:bodyPr wrap="none" rtlCol="0">
            <a:spAutoFit/>
          </a:bodyPr>
          <a:lstStyle/>
          <a:p>
            <a:r>
              <a:rPr lang="en-US" sz="1400" dirty="0" smtClean="0"/>
              <a:t>Gap voltage</a:t>
            </a:r>
            <a:endParaRPr lang="en-US" sz="1400"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839" r="31239" b="-5839"/>
          <a:stretch/>
        </p:blipFill>
        <p:spPr bwMode="auto">
          <a:xfrm>
            <a:off x="4120697" y="3406664"/>
            <a:ext cx="4788803" cy="174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955979"/>
            <a:ext cx="2321085" cy="369332"/>
          </a:xfrm>
          <a:prstGeom prst="rect">
            <a:avLst/>
          </a:prstGeom>
          <a:noFill/>
        </p:spPr>
        <p:txBody>
          <a:bodyPr wrap="none" rtlCol="0">
            <a:spAutoFit/>
          </a:bodyPr>
          <a:lstStyle/>
          <a:p>
            <a:r>
              <a:rPr lang="en-US" dirty="0" smtClean="0"/>
              <a:t>Relative beam loading:</a:t>
            </a:r>
            <a:endParaRPr lang="en-US" dirty="0"/>
          </a:p>
        </p:txBody>
      </p:sp>
      <p:sp>
        <p:nvSpPr>
          <p:cNvPr id="8" name="TextBox 7"/>
          <p:cNvSpPr txBox="1"/>
          <p:nvPr/>
        </p:nvSpPr>
        <p:spPr>
          <a:xfrm>
            <a:off x="5527074" y="1462004"/>
            <a:ext cx="1595052" cy="307777"/>
          </a:xfrm>
          <a:prstGeom prst="rect">
            <a:avLst/>
          </a:prstGeom>
          <a:noFill/>
        </p:spPr>
        <p:txBody>
          <a:bodyPr wrap="none" rtlCol="0">
            <a:spAutoFit/>
          </a:bodyPr>
          <a:lstStyle/>
          <a:p>
            <a:r>
              <a:rPr lang="en-US" sz="1400" dirty="0" smtClean="0"/>
              <a:t>Synchronous phase</a:t>
            </a:r>
            <a:endParaRPr lang="en-US" sz="1400" dirty="0"/>
          </a:p>
        </p:txBody>
      </p:sp>
      <p:cxnSp>
        <p:nvCxnSpPr>
          <p:cNvPr id="10" name="Straight Arrow Connector 9"/>
          <p:cNvCxnSpPr/>
          <p:nvPr/>
        </p:nvCxnSpPr>
        <p:spPr>
          <a:xfrm>
            <a:off x="6206971" y="1781033"/>
            <a:ext cx="685800" cy="680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1000" y="2088810"/>
            <a:ext cx="76200" cy="273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39100" y="1229849"/>
            <a:ext cx="342900" cy="3860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0" y="1422870"/>
                <a:ext cx="3369704" cy="15134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𝑌</m:t>
                      </m:r>
                      <m:r>
                        <a:rPr lang="en-US" i="1" smtClean="0">
                          <a:latin typeface="Cambria Math"/>
                        </a:rPr>
                        <m:t>=</m:t>
                      </m:r>
                      <m:f>
                        <m:fPr>
                          <m:ctrlPr>
                            <a:rPr lang="en-US" i="1" smtClean="0">
                              <a:latin typeface="Cambria Math"/>
                            </a:rPr>
                          </m:ctrlPr>
                        </m:fPr>
                        <m:num>
                          <m:sSub>
                            <m:sSubPr>
                              <m:ctrlPr>
                                <a:rPr lang="en-US" b="0" i="1" smtClean="0">
                                  <a:latin typeface="Cambria Math"/>
                                </a:rPr>
                              </m:ctrlPr>
                            </m:sSubPr>
                            <m:e>
                              <m:r>
                                <a:rPr lang="en-US" b="0" i="1" smtClean="0">
                                  <a:latin typeface="Cambria Math"/>
                                </a:rPr>
                                <m:t>𝐼</m:t>
                              </m:r>
                            </m:e>
                            <m:sub>
                              <m:r>
                                <a:rPr lang="en-US" b="0" i="1" smtClean="0">
                                  <a:latin typeface="Cambria Math"/>
                                </a:rPr>
                                <m:t>𝐵</m:t>
                              </m:r>
                            </m:sub>
                          </m:sSub>
                        </m:num>
                        <m:den>
                          <m:sSub>
                            <m:sSubPr>
                              <m:ctrlPr>
                                <a:rPr lang="en-US" i="1" smtClean="0">
                                  <a:latin typeface="Cambria Math"/>
                                </a:rPr>
                              </m:ctrlPr>
                            </m:sSubPr>
                            <m:e>
                              <m:r>
                                <a:rPr lang="en-US" b="0" i="1" smtClean="0">
                                  <a:latin typeface="Cambria Math"/>
                                </a:rPr>
                                <m:t>𝐼</m:t>
                              </m:r>
                            </m:e>
                            <m:sub>
                              <m:r>
                                <a:rPr lang="en-US" b="0" i="1" smtClean="0">
                                  <a:latin typeface="Cambria Math"/>
                                </a:rPr>
                                <m:t>0</m:t>
                              </m:r>
                            </m:sub>
                          </m:sSub>
                        </m:den>
                      </m:f>
                      <m:r>
                        <a:rPr lang="en-US" b="0" i="1" smtClean="0">
                          <a:latin typeface="Cambria Math"/>
                        </a:rPr>
                        <m:t>=</m:t>
                      </m:r>
                      <m:f>
                        <m:fPr>
                          <m:ctrlPr>
                            <a:rPr lang="en-US" b="0" i="1" smtClean="0">
                              <a:latin typeface="Cambria Math"/>
                            </a:rPr>
                          </m:ctrlPr>
                        </m:fPr>
                        <m:num>
                          <m:r>
                            <a:rPr lang="en-US" b="0" i="1" smtClean="0">
                              <a:latin typeface="Cambria Math"/>
                            </a:rPr>
                            <m:t>2</m:t>
                          </m:r>
                          <m:sSub>
                            <m:sSubPr>
                              <m:ctrlPr>
                                <a:rPr lang="en-US" b="0" i="1" smtClean="0">
                                  <a:latin typeface="Cambria Math"/>
                                </a:rPr>
                              </m:ctrlPr>
                            </m:sSubPr>
                            <m:e>
                              <m:r>
                                <a:rPr lang="en-US" b="0" i="1" smtClean="0">
                                  <a:latin typeface="Cambria Math"/>
                                </a:rPr>
                                <m:t>𝐼</m:t>
                              </m:r>
                            </m:e>
                            <m:sub>
                              <m:r>
                                <a:rPr lang="en-US" b="0" i="1" smtClean="0">
                                  <a:latin typeface="Cambria Math"/>
                                </a:rPr>
                                <m:t>𝑑𝑐</m:t>
                              </m:r>
                            </m:sub>
                          </m:sSub>
                        </m:num>
                        <m:den>
                          <m:f>
                            <m:fPr>
                              <m:ctrlPr>
                                <a:rPr lang="en-US" b="0" i="1" smtClean="0">
                                  <a:latin typeface="Cambria Math"/>
                                </a:rPr>
                              </m:ctrlPr>
                            </m:fPr>
                            <m:num>
                              <m:sSub>
                                <m:sSubPr>
                                  <m:ctrlPr>
                                    <a:rPr lang="en-US" b="0" i="1" smtClean="0">
                                      <a:latin typeface="Cambria Math"/>
                                    </a:rPr>
                                  </m:ctrlPr>
                                </m:sSubPr>
                                <m:e>
                                  <m:r>
                                    <a:rPr lang="en-US" b="0" i="1" smtClean="0">
                                      <a:latin typeface="Cambria Math"/>
                                    </a:rPr>
                                    <m:t>𝑉</m:t>
                                  </m:r>
                                </m:e>
                                <m:sub>
                                  <m:r>
                                    <a:rPr lang="en-US" b="0" i="1" smtClean="0">
                                      <a:latin typeface="Cambria Math"/>
                                    </a:rPr>
                                    <m:t>𝑔𝑎𝑝</m:t>
                                  </m:r>
                                </m:sub>
                              </m:sSub>
                            </m:num>
                            <m:den>
                              <m:sSub>
                                <m:sSubPr>
                                  <m:ctrlPr>
                                    <a:rPr lang="en-US" b="0" i="1" smtClean="0">
                                      <a:latin typeface="Cambria Math"/>
                                    </a:rPr>
                                  </m:ctrlPr>
                                </m:sSubPr>
                                <m:e>
                                  <m:r>
                                    <a:rPr lang="en-US" b="0" i="1" smtClean="0">
                                      <a:latin typeface="Cambria Math"/>
                                    </a:rPr>
                                    <m:t>𝑅</m:t>
                                  </m:r>
                                </m:e>
                                <m:sub>
                                  <m:r>
                                    <a:rPr lang="en-US" b="0" i="1" smtClean="0">
                                      <a:latin typeface="Cambria Math"/>
                                    </a:rPr>
                                    <m:t>𝑙𝑜𝑎𝑑</m:t>
                                  </m:r>
                                </m:sub>
                              </m:sSub>
                            </m:den>
                          </m:f>
                        </m:den>
                      </m:f>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b="0" i="0"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𝑃</m:t>
                              </m:r>
                            </m:e>
                            <m:sub>
                              <m:r>
                                <a:rPr lang="en-US" b="0" i="1" smtClean="0">
                                  <a:latin typeface="Cambria Math"/>
                                </a:rPr>
                                <m:t>𝑏</m:t>
                              </m:r>
                            </m:sub>
                          </m:sSub>
                        </m:num>
                        <m:den>
                          <m:sSub>
                            <m:sSubPr>
                              <m:ctrlPr>
                                <a:rPr lang="en-US" b="0" i="1" smtClean="0">
                                  <a:latin typeface="Cambria Math"/>
                                </a:rPr>
                              </m:ctrlPr>
                            </m:sSubPr>
                            <m:e>
                              <m:r>
                                <a:rPr lang="en-US" b="0" i="1" smtClean="0">
                                  <a:latin typeface="Cambria Math"/>
                                </a:rPr>
                                <m:t>𝑃</m:t>
                              </m:r>
                            </m:e>
                            <m:sub>
                              <m:r>
                                <a:rPr lang="en-US" b="0" i="1" smtClean="0">
                                  <a:latin typeface="Cambria Math"/>
                                </a:rPr>
                                <m:t>𝑙𝑜𝑎𝑑</m:t>
                              </m:r>
                            </m:sub>
                          </m:sSub>
                          <m:r>
                            <a:rPr lang="en-US" b="0" i="1" smtClean="0">
                              <a:latin typeface="Cambria Math"/>
                            </a:rPr>
                            <m:t>𝑠𝑖𝑛</m:t>
                          </m:r>
                          <m:sSub>
                            <m:sSubPr>
                              <m:ctrlPr>
                                <a:rPr lang="en-US" b="0" i="1" smtClean="0">
                                  <a:latin typeface="Cambria Math"/>
                                </a:rPr>
                              </m:ctrlPr>
                            </m:sSubPr>
                            <m:e>
                              <m:r>
                                <a:rPr lang="en-US" b="0" i="1" smtClean="0">
                                  <a:latin typeface="Cambria Math"/>
                                  <a:sym typeface="Symbol"/>
                                </a:rPr>
                                <m:t></m:t>
                              </m:r>
                            </m:e>
                            <m:sub>
                              <m:r>
                                <a:rPr lang="en-US" b="0" i="1" smtClean="0">
                                  <a:latin typeface="Cambria Math"/>
                                </a:rPr>
                                <m:t>𝐵</m:t>
                              </m:r>
                            </m:sub>
                          </m:sSub>
                        </m:den>
                      </m:f>
                      <m:r>
                        <a:rPr lang="en-US" dirty="0" smtClean="0">
                          <a:latin typeface="Cambria Math"/>
                          <a:ea typeface="Cambria Math"/>
                        </a:rPr>
                        <m:t>≈</m:t>
                      </m:r>
                      <m:f>
                        <m:fPr>
                          <m:ctrlPr>
                            <a:rPr lang="en-US" i="1" dirty="0" smtClean="0">
                              <a:latin typeface="Cambria Math"/>
                              <a:ea typeface="Cambria Math"/>
                            </a:rPr>
                          </m:ctrlPr>
                        </m:fPr>
                        <m:num>
                          <m:r>
                            <a:rPr lang="en-US" b="0" i="1" dirty="0" smtClean="0">
                              <a:latin typeface="Cambria Math"/>
                              <a:ea typeface="Cambria Math"/>
                            </a:rPr>
                            <m:t>2</m:t>
                          </m:r>
                          <m:sSub>
                            <m:sSubPr>
                              <m:ctrlPr>
                                <a:rPr lang="en-US" b="0" i="1" dirty="0" smtClean="0">
                                  <a:latin typeface="Cambria Math"/>
                                  <a:ea typeface="Cambria Math"/>
                                </a:rPr>
                              </m:ctrlPr>
                            </m:sSubPr>
                            <m:e>
                              <m:r>
                                <a:rPr lang="en-US" b="0" i="1" dirty="0" smtClean="0">
                                  <a:latin typeface="Cambria Math"/>
                                  <a:ea typeface="Cambria Math"/>
                                </a:rPr>
                                <m:t>𝐼</m:t>
                              </m:r>
                            </m:e>
                            <m:sub>
                              <m:r>
                                <a:rPr lang="en-US" b="0" i="1" dirty="0" smtClean="0">
                                  <a:latin typeface="Cambria Math"/>
                                  <a:ea typeface="Cambria Math"/>
                                </a:rPr>
                                <m:t>𝑑𝑐</m:t>
                              </m:r>
                            </m:sub>
                          </m:sSub>
                        </m:num>
                        <m:den>
                          <m:sSub>
                            <m:sSubPr>
                              <m:ctrlPr>
                                <a:rPr lang="en-US" i="1" dirty="0" smtClean="0">
                                  <a:latin typeface="Cambria Math"/>
                                  <a:ea typeface="Cambria Math"/>
                                </a:rPr>
                              </m:ctrlPr>
                            </m:sSubPr>
                            <m:e>
                              <m:r>
                                <a:rPr lang="en-US" b="0" i="1" dirty="0" smtClean="0">
                                  <a:latin typeface="Cambria Math"/>
                                  <a:ea typeface="Cambria Math"/>
                                </a:rPr>
                                <m:t>𝑉</m:t>
                              </m:r>
                            </m:e>
                            <m:sub>
                              <m:r>
                                <a:rPr lang="en-US" b="0" i="1" dirty="0" smtClean="0">
                                  <a:latin typeface="Cambria Math"/>
                                  <a:ea typeface="Cambria Math"/>
                                </a:rPr>
                                <m:t>𝑔𝑎𝑝</m:t>
                              </m:r>
                            </m:sub>
                          </m:sSub>
                        </m:den>
                      </m:f>
                      <m:f>
                        <m:fPr>
                          <m:type m:val="skw"/>
                          <m:ctrlPr>
                            <a:rPr lang="en-US" i="1" dirty="0" smtClean="0">
                              <a:latin typeface="Cambria Math"/>
                              <a:ea typeface="Cambria Math"/>
                            </a:rPr>
                          </m:ctrlPr>
                        </m:fPr>
                        <m:num>
                          <m:r>
                            <a:rPr lang="en-US" b="0" i="1" dirty="0" smtClean="0">
                              <a:latin typeface="Cambria Math"/>
                              <a:ea typeface="Cambria Math"/>
                            </a:rPr>
                            <m:t>𝑅</m:t>
                          </m:r>
                        </m:num>
                        <m:den>
                          <m:sSub>
                            <m:sSubPr>
                              <m:ctrlPr>
                                <a:rPr lang="en-US" i="1" dirty="0" smtClean="0">
                                  <a:latin typeface="Cambria Math"/>
                                  <a:ea typeface="Cambria Math"/>
                                </a:rPr>
                              </m:ctrlPr>
                            </m:sSubPr>
                            <m:e>
                              <m:r>
                                <a:rPr lang="en-US" b="0" i="1" dirty="0" smtClean="0">
                                  <a:latin typeface="Cambria Math"/>
                                  <a:ea typeface="Cambria Math"/>
                                </a:rPr>
                                <m:t>𝑄</m:t>
                              </m:r>
                            </m:e>
                            <m:sub>
                              <m:r>
                                <a:rPr lang="en-US" b="0" i="1" dirty="0" smtClean="0">
                                  <a:latin typeface="Cambria Math"/>
                                  <a:ea typeface="Cambria Math"/>
                                </a:rPr>
                                <m:t>0</m:t>
                              </m:r>
                            </m:sub>
                          </m:sSub>
                        </m:den>
                      </m:f>
                      <m:sSub>
                        <m:sSubPr>
                          <m:ctrlPr>
                            <a:rPr lang="en-US" i="1" dirty="0" smtClean="0">
                              <a:latin typeface="Cambria Math"/>
                              <a:ea typeface="Cambria Math"/>
                            </a:rPr>
                          </m:ctrlPr>
                        </m:sSubPr>
                        <m:e>
                          <m:r>
                            <a:rPr lang="en-US" b="0" i="1" dirty="0" smtClean="0">
                              <a:latin typeface="Cambria Math"/>
                              <a:ea typeface="Cambria Math"/>
                            </a:rPr>
                            <m:t>𝑄</m:t>
                          </m:r>
                        </m:e>
                        <m:sub>
                          <m:r>
                            <a:rPr lang="en-US" b="0" i="1" dirty="0" smtClean="0">
                              <a:latin typeface="Cambria Math"/>
                              <a:ea typeface="Cambria Math"/>
                            </a:rPr>
                            <m:t>𝑙𝑎𝑜𝑑</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0" y="1422870"/>
                <a:ext cx="3369704" cy="1513428"/>
              </a:xfrm>
              <a:prstGeom prst="rect">
                <a:avLst/>
              </a:prstGeom>
              <a:blipFill rotWithShape="1">
                <a:blip r:embed="rId4"/>
                <a:stretch>
                  <a:fillRect/>
                </a:stretch>
              </a:blipFill>
            </p:spPr>
            <p:txBody>
              <a:bodyPr/>
              <a:lstStyle/>
              <a:p>
                <a:r>
                  <a:rPr lang="en-US">
                    <a:noFill/>
                  </a:rPr>
                  <a:t> </a:t>
                </a:r>
              </a:p>
            </p:txBody>
          </p:sp>
        </mc:Fallback>
      </mc:AlternateContent>
      <p:sp>
        <p:nvSpPr>
          <p:cNvPr id="18" name="TextBox 17"/>
          <p:cNvSpPr txBox="1"/>
          <p:nvPr/>
        </p:nvSpPr>
        <p:spPr>
          <a:xfrm>
            <a:off x="4139791" y="6056790"/>
            <a:ext cx="1940659" cy="646331"/>
          </a:xfrm>
          <a:prstGeom prst="rect">
            <a:avLst/>
          </a:prstGeom>
          <a:noFill/>
        </p:spPr>
        <p:txBody>
          <a:bodyPr wrap="square" rtlCol="0">
            <a:spAutoFit/>
          </a:bodyPr>
          <a:lstStyle/>
          <a:p>
            <a:r>
              <a:rPr lang="en-US" dirty="0" smtClean="0">
                <a:solidFill>
                  <a:srgbClr val="FF0000"/>
                </a:solidFill>
              </a:rPr>
              <a:t>Robinson stability </a:t>
            </a:r>
            <a:endParaRPr lang="en-US" dirty="0" smtClean="0">
              <a:solidFill>
                <a:srgbClr val="FF0000"/>
              </a:solidFill>
            </a:endParaRPr>
          </a:p>
          <a:p>
            <a:r>
              <a:rPr lang="en-US" dirty="0" smtClean="0">
                <a:solidFill>
                  <a:srgbClr val="FF0000"/>
                </a:solidFill>
              </a:rPr>
              <a:t>(</a:t>
            </a:r>
            <a:r>
              <a:rPr lang="en-US" dirty="0">
                <a:solidFill>
                  <a:srgbClr val="FF0000"/>
                </a:solidFill>
                <a:latin typeface="Arial" panose="020B0604020202020204" pitchFamily="34" charset="0"/>
                <a:cs typeface="Arial" panose="020B0604020202020204" pitchFamily="34" charset="0"/>
                <a:sym typeface="Symbol"/>
              </a:rPr>
              <a:t></a:t>
            </a:r>
            <a:r>
              <a:rPr lang="en-US" dirty="0">
                <a:solidFill>
                  <a:srgbClr val="FF0000"/>
                </a:solidFill>
              </a:rPr>
              <a:t>&gt;0 </a:t>
            </a:r>
            <a:r>
              <a:rPr lang="en-US" dirty="0" smtClean="0">
                <a:solidFill>
                  <a:srgbClr val="FF0000"/>
                </a:solidFill>
              </a:rPr>
              <a:t>) </a:t>
            </a:r>
            <a:r>
              <a:rPr lang="en-US" dirty="0" smtClean="0">
                <a:solidFill>
                  <a:srgbClr val="FF0000"/>
                </a:solidFill>
              </a:rPr>
              <a:t>requires:</a:t>
            </a:r>
            <a:endParaRPr lang="en-US" dirty="0">
              <a:solidFill>
                <a:srgbClr val="FF0000"/>
              </a:solidFill>
            </a:endParaRPr>
          </a:p>
        </p:txBody>
      </p:sp>
      <mc:AlternateContent xmlns:mc="http://schemas.openxmlformats.org/markup-compatibility/2006">
        <mc:Choice xmlns:a14="http://schemas.microsoft.com/office/drawing/2010/main" Requires="a14">
          <p:sp>
            <p:nvSpPr>
              <p:cNvPr id="19" name="TextBox 18"/>
              <p:cNvSpPr txBox="1"/>
              <p:nvPr/>
            </p:nvSpPr>
            <p:spPr>
              <a:xfrm>
                <a:off x="6055311" y="6056790"/>
                <a:ext cx="2308709" cy="6294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m:rPr>
                              <m:nor/>
                            </m:rPr>
                            <a:rPr lang="en-US" dirty="0">
                              <a:solidFill>
                                <a:srgbClr val="FF0000"/>
                              </a:solidFill>
                            </a:rPr>
                            <m:t>2</m:t>
                          </m:r>
                          <m:r>
                            <m:rPr>
                              <m:nor/>
                            </m:rPr>
                            <a:rPr lang="en-US" dirty="0">
                              <a:solidFill>
                                <a:srgbClr val="FF0000"/>
                              </a:solidFill>
                            </a:rPr>
                            <m:t>cos</m:t>
                          </m:r>
                          <m:sSub>
                            <m:sSubPr>
                              <m:ctrlPr>
                                <a:rPr lang="en-US" i="1" dirty="0" smtClean="0">
                                  <a:solidFill>
                                    <a:srgbClr val="FF0000"/>
                                  </a:solidFill>
                                  <a:latin typeface="Cambria Math"/>
                                </a:rPr>
                              </m:ctrlPr>
                            </m:sSubPr>
                            <m:e>
                              <m:r>
                                <m:rPr>
                                  <m:nor/>
                                </m:rPr>
                                <a:rPr lang="en-US" dirty="0">
                                  <a:solidFill>
                                    <a:srgbClr val="FF0000"/>
                                  </a:solidFill>
                                  <a:sym typeface="Symbol"/>
                                </a:rPr>
                                <m:t></m:t>
                              </m:r>
                            </m:e>
                            <m:sub>
                              <m:r>
                                <a:rPr lang="en-US" b="0" i="1" dirty="0" smtClean="0">
                                  <a:solidFill>
                                    <a:srgbClr val="FF0000"/>
                                  </a:solidFill>
                                  <a:latin typeface="Cambria Math"/>
                                </a:rPr>
                                <m:t>𝐵</m:t>
                              </m:r>
                            </m:sub>
                          </m:sSub>
                        </m:num>
                        <m:den>
                          <m:r>
                            <a:rPr lang="en-US" b="0" i="1" smtClean="0">
                              <a:solidFill>
                                <a:srgbClr val="FF0000"/>
                              </a:solidFill>
                              <a:latin typeface="Cambria Math"/>
                            </a:rPr>
                            <m:t>𝑌</m:t>
                          </m:r>
                        </m:den>
                      </m:f>
                      <m:r>
                        <a:rPr lang="en-US" i="1">
                          <a:solidFill>
                            <a:srgbClr val="FF0000"/>
                          </a:solidFill>
                          <a:latin typeface="Cambria Math"/>
                          <a:ea typeface="Cambria Math"/>
                        </a:rPr>
                        <m:t>&lt;</m:t>
                      </m:r>
                      <m:r>
                        <a:rPr lang="en-US" b="0" i="1" smtClean="0">
                          <a:solidFill>
                            <a:srgbClr val="FF0000"/>
                          </a:solidFill>
                          <a:latin typeface="Cambria Math"/>
                        </a:rPr>
                        <m:t>𝑠𝑖𝑛</m:t>
                      </m:r>
                      <m:r>
                        <a:rPr lang="en-US" b="0" i="1" smtClean="0">
                          <a:solidFill>
                            <a:srgbClr val="FF0000"/>
                          </a:solidFill>
                          <a:latin typeface="Cambria Math"/>
                        </a:rPr>
                        <m:t>2</m:t>
                      </m:r>
                      <m:sSub>
                        <m:sSubPr>
                          <m:ctrlPr>
                            <a:rPr lang="en-US" b="0" i="1" smtClean="0">
                              <a:solidFill>
                                <a:srgbClr val="FF0000"/>
                              </a:solidFill>
                              <a:latin typeface="Cambria Math"/>
                            </a:rPr>
                          </m:ctrlPr>
                        </m:sSubPr>
                        <m:e>
                          <m:r>
                            <a:rPr lang="en-US" b="0" i="1" smtClean="0">
                              <a:solidFill>
                                <a:srgbClr val="FF0000"/>
                              </a:solidFill>
                              <a:latin typeface="Cambria Math"/>
                              <a:sym typeface="Symbol"/>
                            </a:rPr>
                            <m:t></m:t>
                          </m:r>
                        </m:e>
                        <m:sub>
                          <m:r>
                            <a:rPr lang="en-US" b="0" i="1" smtClean="0">
                              <a:solidFill>
                                <a:srgbClr val="FF0000"/>
                              </a:solidFill>
                              <a:latin typeface="Cambria Math"/>
                            </a:rPr>
                            <m:t>𝑧</m:t>
                          </m:r>
                        </m:sub>
                      </m:sSub>
                      <m:r>
                        <a:rPr lang="en-US" b="0" i="1" smtClean="0">
                          <a:solidFill>
                            <a:srgbClr val="FF0000"/>
                          </a:solidFill>
                          <a:latin typeface="Cambria Math"/>
                        </a:rPr>
                        <m:t>&lt;0</m:t>
                      </m:r>
                    </m:oMath>
                  </m:oMathPara>
                </a14:m>
                <a:endParaRPr lang="en-US" dirty="0">
                  <a:solidFill>
                    <a:srgbClr val="FF0000"/>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6055311" y="6056790"/>
                <a:ext cx="2308709" cy="629468"/>
              </a:xfrm>
              <a:prstGeom prst="rect">
                <a:avLst/>
              </a:prstGeom>
              <a:blipFill rotWithShape="1">
                <a:blip r:embed="rId5"/>
                <a:stretch>
                  <a:fillRect/>
                </a:stretch>
              </a:blipFill>
            </p:spPr>
            <p:txBody>
              <a:bodyPr/>
              <a:lstStyle/>
              <a:p>
                <a:r>
                  <a:rPr lang="en-US">
                    <a:noFill/>
                  </a:rPr>
                  <a:t> </a:t>
                </a:r>
              </a:p>
            </p:txBody>
          </p:sp>
        </mc:Fallback>
      </mc:AlternateContent>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3084"/>
          <a:stretch/>
        </p:blipFill>
        <p:spPr bwMode="auto">
          <a:xfrm>
            <a:off x="152400" y="3228975"/>
            <a:ext cx="3951894"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16456" y="3420862"/>
            <a:ext cx="1633781" cy="646331"/>
          </a:xfrm>
          <a:prstGeom prst="rect">
            <a:avLst/>
          </a:prstGeom>
          <a:noFill/>
        </p:spPr>
        <p:txBody>
          <a:bodyPr wrap="none" rtlCol="0">
            <a:spAutoFit/>
          </a:bodyPr>
          <a:lstStyle/>
          <a:p>
            <a:r>
              <a:rPr lang="en-US" dirty="0"/>
              <a:t>u</a:t>
            </a:r>
            <a:r>
              <a:rPr lang="en-US" dirty="0" smtClean="0"/>
              <a:t>nstable </a:t>
            </a:r>
          </a:p>
          <a:p>
            <a:r>
              <a:rPr lang="en-US" dirty="0"/>
              <a:t>a</a:t>
            </a:r>
            <a:r>
              <a:rPr lang="en-US" dirty="0" smtClean="0"/>
              <a:t>bove parabola</a:t>
            </a:r>
            <a:endParaRPr lang="en-US" dirty="0"/>
          </a:p>
        </p:txBody>
      </p:sp>
      <p:sp>
        <p:nvSpPr>
          <p:cNvPr id="11" name="TextBox 10"/>
          <p:cNvSpPr txBox="1"/>
          <p:nvPr/>
        </p:nvSpPr>
        <p:spPr>
          <a:xfrm rot="10800000">
            <a:off x="3432544" y="3753766"/>
            <a:ext cx="461665" cy="1749197"/>
          </a:xfrm>
          <a:prstGeom prst="rect">
            <a:avLst/>
          </a:prstGeom>
          <a:noFill/>
        </p:spPr>
        <p:txBody>
          <a:bodyPr vert="eaVert" wrap="none" rtlCol="0">
            <a:spAutoFit/>
          </a:bodyPr>
          <a:lstStyle/>
          <a:p>
            <a:r>
              <a:rPr lang="en-US" dirty="0" smtClean="0"/>
              <a:t>Unstable for </a:t>
            </a:r>
            <a:r>
              <a:rPr lang="en-US" dirty="0" smtClean="0">
                <a:sym typeface="Symbol"/>
              </a:rPr>
              <a:t></a:t>
            </a:r>
            <a:r>
              <a:rPr lang="en-US" baseline="-25000" dirty="0">
                <a:sym typeface="Symbol"/>
              </a:rPr>
              <a:t>z</a:t>
            </a:r>
            <a:r>
              <a:rPr lang="en-US" dirty="0" smtClean="0">
                <a:sym typeface="Symbol"/>
              </a:rPr>
              <a:t>&gt;0</a:t>
            </a:r>
            <a:endParaRPr lang="en-US" dirty="0"/>
          </a:p>
        </p:txBody>
      </p:sp>
      <p:sp>
        <p:nvSpPr>
          <p:cNvPr id="13" name="TextBox 12"/>
          <p:cNvSpPr txBox="1"/>
          <p:nvPr/>
        </p:nvSpPr>
        <p:spPr>
          <a:xfrm>
            <a:off x="1228863" y="5754601"/>
            <a:ext cx="1717586" cy="369332"/>
          </a:xfrm>
          <a:prstGeom prst="rect">
            <a:avLst/>
          </a:prstGeom>
          <a:noFill/>
        </p:spPr>
        <p:txBody>
          <a:bodyPr wrap="none" rtlCol="0">
            <a:spAutoFit/>
          </a:bodyPr>
          <a:lstStyle/>
          <a:p>
            <a:r>
              <a:rPr lang="en-US" dirty="0" smtClean="0">
                <a:solidFill>
                  <a:srgbClr val="0070C0"/>
                </a:solidFill>
                <a:sym typeface="Symbol"/>
              </a:rPr>
              <a:t></a:t>
            </a:r>
            <a:r>
              <a:rPr lang="en-US" baseline="-25000" dirty="0" smtClean="0">
                <a:solidFill>
                  <a:srgbClr val="0070C0"/>
                </a:solidFill>
                <a:sym typeface="Symbol"/>
              </a:rPr>
              <a:t>B</a:t>
            </a:r>
            <a:r>
              <a:rPr lang="en-US" dirty="0" smtClean="0">
                <a:solidFill>
                  <a:srgbClr val="0070C0"/>
                </a:solidFill>
                <a:sym typeface="Symbol"/>
              </a:rPr>
              <a:t>=122.4</a:t>
            </a:r>
            <a:r>
              <a:rPr lang="en-US" baseline="30000" dirty="0" smtClean="0">
                <a:solidFill>
                  <a:srgbClr val="0070C0"/>
                </a:solidFill>
                <a:sym typeface="Symbol"/>
              </a:rPr>
              <a:t>o</a:t>
            </a:r>
            <a:r>
              <a:rPr lang="en-US" dirty="0" smtClean="0">
                <a:solidFill>
                  <a:srgbClr val="0070C0"/>
                </a:solidFill>
                <a:sym typeface="Symbol"/>
              </a:rPr>
              <a:t>, </a:t>
            </a:r>
            <a:r>
              <a:rPr lang="en-US" baseline="-25000" dirty="0" smtClean="0">
                <a:solidFill>
                  <a:srgbClr val="0070C0"/>
                </a:solidFill>
                <a:sym typeface="Symbol"/>
              </a:rPr>
              <a:t>L</a:t>
            </a:r>
            <a:r>
              <a:rPr lang="en-US" dirty="0" smtClean="0">
                <a:solidFill>
                  <a:srgbClr val="0070C0"/>
                </a:solidFill>
                <a:sym typeface="Symbol"/>
              </a:rPr>
              <a:t>=0</a:t>
            </a:r>
            <a:r>
              <a:rPr lang="en-US" baseline="30000" dirty="0" smtClean="0">
                <a:solidFill>
                  <a:srgbClr val="0070C0"/>
                </a:solidFill>
                <a:sym typeface="Symbol"/>
              </a:rPr>
              <a:t>o</a:t>
            </a:r>
            <a:endParaRPr lang="en-US" baseline="30000" dirty="0">
              <a:solidFill>
                <a:srgbClr val="0070C0"/>
              </a:solidFill>
            </a:endParaRPr>
          </a:p>
        </p:txBody>
      </p:sp>
      <p:sp>
        <p:nvSpPr>
          <p:cNvPr id="22" name="TextBox 21"/>
          <p:cNvSpPr txBox="1"/>
          <p:nvPr/>
        </p:nvSpPr>
        <p:spPr>
          <a:xfrm>
            <a:off x="990600" y="4521113"/>
            <a:ext cx="1834605" cy="369332"/>
          </a:xfrm>
          <a:prstGeom prst="rect">
            <a:avLst/>
          </a:prstGeom>
          <a:noFill/>
        </p:spPr>
        <p:txBody>
          <a:bodyPr wrap="none" rtlCol="0">
            <a:spAutoFit/>
          </a:bodyPr>
          <a:lstStyle/>
          <a:p>
            <a:r>
              <a:rPr lang="en-US" dirty="0" smtClean="0">
                <a:solidFill>
                  <a:srgbClr val="FF0000"/>
                </a:solidFill>
                <a:sym typeface="Symbol"/>
              </a:rPr>
              <a:t></a:t>
            </a:r>
            <a:r>
              <a:rPr lang="en-US" baseline="-25000" dirty="0" smtClean="0">
                <a:solidFill>
                  <a:srgbClr val="FF0000"/>
                </a:solidFill>
                <a:sym typeface="Symbol"/>
              </a:rPr>
              <a:t>B</a:t>
            </a:r>
            <a:r>
              <a:rPr lang="en-US" dirty="0" smtClean="0">
                <a:solidFill>
                  <a:srgbClr val="FF0000"/>
                </a:solidFill>
                <a:sym typeface="Symbol"/>
              </a:rPr>
              <a:t>=163.5</a:t>
            </a:r>
            <a:r>
              <a:rPr lang="en-US" baseline="30000" dirty="0" smtClean="0">
                <a:solidFill>
                  <a:srgbClr val="FF0000"/>
                </a:solidFill>
                <a:sym typeface="Symbol"/>
              </a:rPr>
              <a:t>o</a:t>
            </a:r>
            <a:r>
              <a:rPr lang="en-US" dirty="0" smtClean="0">
                <a:solidFill>
                  <a:srgbClr val="FF0000"/>
                </a:solidFill>
                <a:sym typeface="Symbol"/>
              </a:rPr>
              <a:t>, </a:t>
            </a:r>
            <a:r>
              <a:rPr lang="en-US" baseline="-25000" dirty="0" smtClean="0">
                <a:solidFill>
                  <a:srgbClr val="FF0000"/>
                </a:solidFill>
                <a:sym typeface="Symbol"/>
              </a:rPr>
              <a:t>L</a:t>
            </a:r>
            <a:r>
              <a:rPr lang="en-US" dirty="0" smtClean="0">
                <a:solidFill>
                  <a:srgbClr val="FF0000"/>
                </a:solidFill>
                <a:sym typeface="Symbol"/>
              </a:rPr>
              <a:t>=20</a:t>
            </a:r>
            <a:r>
              <a:rPr lang="en-US" baseline="30000" dirty="0" smtClean="0">
                <a:solidFill>
                  <a:srgbClr val="FF0000"/>
                </a:solidFill>
                <a:sym typeface="Symbol"/>
              </a:rPr>
              <a:t>o</a:t>
            </a:r>
            <a:endParaRPr lang="en-US" baseline="30000" dirty="0">
              <a:solidFill>
                <a:srgbClr val="FF0000"/>
              </a:solidFill>
            </a:endParaRPr>
          </a:p>
        </p:txBody>
      </p:sp>
      <p:sp>
        <p:nvSpPr>
          <p:cNvPr id="16" name="TextBox 15"/>
          <p:cNvSpPr txBox="1"/>
          <p:nvPr/>
        </p:nvSpPr>
        <p:spPr>
          <a:xfrm>
            <a:off x="4607526" y="964435"/>
            <a:ext cx="2514600" cy="369332"/>
          </a:xfrm>
          <a:prstGeom prst="rect">
            <a:avLst/>
          </a:prstGeom>
          <a:noFill/>
        </p:spPr>
        <p:txBody>
          <a:bodyPr wrap="square" rtlCol="0">
            <a:spAutoFit/>
          </a:bodyPr>
          <a:lstStyle/>
          <a:p>
            <a:r>
              <a:rPr lang="en-US" dirty="0" smtClean="0"/>
              <a:t>Klystron </a:t>
            </a:r>
            <a:r>
              <a:rPr lang="en-US" dirty="0"/>
              <a:t>power P</a:t>
            </a:r>
            <a:r>
              <a:rPr lang="en-US" baseline="-25000" dirty="0"/>
              <a:t>f </a:t>
            </a:r>
            <a:r>
              <a:rPr lang="en-US" dirty="0" smtClean="0"/>
              <a:t>=I </a:t>
            </a:r>
            <a:r>
              <a:rPr lang="en-US" baseline="-25000" dirty="0" smtClean="0"/>
              <a:t>G </a:t>
            </a:r>
            <a:r>
              <a:rPr lang="en-US" dirty="0" smtClean="0"/>
              <a:t>V</a:t>
            </a:r>
            <a:endParaRPr lang="en-US" baseline="-25000" dirty="0"/>
          </a:p>
        </p:txBody>
      </p:sp>
      <p:sp>
        <p:nvSpPr>
          <p:cNvPr id="15" name="TextBox 14"/>
          <p:cNvSpPr txBox="1"/>
          <p:nvPr/>
        </p:nvSpPr>
        <p:spPr>
          <a:xfrm>
            <a:off x="112991" y="2956455"/>
            <a:ext cx="2948821" cy="369332"/>
          </a:xfrm>
          <a:prstGeom prst="rect">
            <a:avLst/>
          </a:prstGeom>
          <a:noFill/>
        </p:spPr>
        <p:txBody>
          <a:bodyPr wrap="none" rtlCol="0">
            <a:spAutoFit/>
          </a:bodyPr>
          <a:lstStyle/>
          <a:p>
            <a:r>
              <a:rPr lang="en-US" dirty="0" smtClean="0"/>
              <a:t>For MEIC e-ring </a:t>
            </a:r>
            <a:r>
              <a:rPr lang="en-US" dirty="0" smtClean="0"/>
              <a:t>12GeV, </a:t>
            </a:r>
            <a:r>
              <a:rPr lang="en-US" dirty="0" smtClean="0"/>
              <a:t>0.11A</a:t>
            </a:r>
            <a:endParaRPr lang="en-US" dirty="0"/>
          </a:p>
        </p:txBody>
      </p:sp>
      <p:sp>
        <p:nvSpPr>
          <p:cNvPr id="20" name="TextBox 19"/>
          <p:cNvSpPr txBox="1"/>
          <p:nvPr/>
        </p:nvSpPr>
        <p:spPr>
          <a:xfrm>
            <a:off x="2946449" y="5569935"/>
            <a:ext cx="1222194" cy="307777"/>
          </a:xfrm>
          <a:prstGeom prst="rect">
            <a:avLst/>
          </a:prstGeom>
          <a:noFill/>
        </p:spPr>
        <p:txBody>
          <a:bodyPr wrap="none" rtlCol="0">
            <a:spAutoFit/>
          </a:bodyPr>
          <a:lstStyle/>
          <a:p>
            <a:r>
              <a:rPr lang="en-US" sz="1400" dirty="0" smtClean="0"/>
              <a:t>Working point</a:t>
            </a:r>
            <a:endParaRPr lang="en-US" sz="1400" dirty="0"/>
          </a:p>
        </p:txBody>
      </p:sp>
      <p:cxnSp>
        <p:nvCxnSpPr>
          <p:cNvPr id="23" name="Straight Arrow Connector 22"/>
          <p:cNvCxnSpPr/>
          <p:nvPr/>
        </p:nvCxnSpPr>
        <p:spPr>
          <a:xfrm flipH="1">
            <a:off x="2549685" y="5723823"/>
            <a:ext cx="396764" cy="30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1150" y="4923604"/>
            <a:ext cx="4975196" cy="1200329"/>
          </a:xfrm>
          <a:prstGeom prst="rect">
            <a:avLst/>
          </a:prstGeom>
          <a:noFill/>
        </p:spPr>
        <p:txBody>
          <a:bodyPr wrap="square" rtlCol="0">
            <a:spAutoFit/>
          </a:bodyPr>
          <a:lstStyle/>
          <a:p>
            <a:r>
              <a:rPr lang="en-US" dirty="0" smtClean="0"/>
              <a:t>Both Robinson and Pederson models used sin(</a:t>
            </a:r>
            <a:r>
              <a:rPr lang="en-US" dirty="0" smtClean="0">
                <a:sym typeface="Symbol"/>
              </a:rPr>
              <a:t></a:t>
            </a:r>
            <a:r>
              <a:rPr lang="en-US" baseline="-25000" dirty="0" smtClean="0">
                <a:sym typeface="Symbol"/>
              </a:rPr>
              <a:t>B</a:t>
            </a:r>
            <a:r>
              <a:rPr lang="en-US" dirty="0" smtClean="0">
                <a:sym typeface="Symbol"/>
              </a:rPr>
              <a:t>)</a:t>
            </a:r>
            <a:r>
              <a:rPr lang="en-US" dirty="0" smtClean="0"/>
              <a:t> function for energy gain </a:t>
            </a:r>
            <a:r>
              <a:rPr lang="en-US" dirty="0" smtClean="0"/>
              <a:t>calculation, and </a:t>
            </a:r>
            <a:r>
              <a:rPr lang="en-US" dirty="0">
                <a:sym typeface="Symbol"/>
              </a:rPr>
              <a:t></a:t>
            </a:r>
            <a:r>
              <a:rPr lang="en-US" baseline="-25000" dirty="0">
                <a:sym typeface="Symbol"/>
              </a:rPr>
              <a:t>B </a:t>
            </a:r>
            <a:r>
              <a:rPr lang="en-US" dirty="0" smtClean="0"/>
              <a:t>&gt;90</a:t>
            </a:r>
            <a:r>
              <a:rPr lang="en-US" baseline="30000" dirty="0" smtClean="0"/>
              <a:t>o</a:t>
            </a:r>
            <a:r>
              <a:rPr lang="en-US" dirty="0">
                <a:solidFill>
                  <a:srgbClr val="FF0000"/>
                </a:solidFill>
              </a:rPr>
              <a:t> </a:t>
            </a:r>
            <a:r>
              <a:rPr lang="en-US" dirty="0" smtClean="0"/>
              <a:t>is on the stable side for </a:t>
            </a:r>
            <a:r>
              <a:rPr lang="en-US" dirty="0" err="1" smtClean="0"/>
              <a:t>sychrotron</a:t>
            </a:r>
            <a:r>
              <a:rPr lang="en-US" dirty="0" smtClean="0"/>
              <a:t> motion</a:t>
            </a:r>
            <a:r>
              <a:rPr lang="en-US" dirty="0" smtClean="0">
                <a:solidFill>
                  <a:srgbClr val="FF0000"/>
                </a:solidFill>
              </a:rPr>
              <a:t> (90</a:t>
            </a:r>
            <a:r>
              <a:rPr lang="en-US" baseline="30000" dirty="0" smtClean="0">
                <a:solidFill>
                  <a:srgbClr val="FF0000"/>
                </a:solidFill>
              </a:rPr>
              <a:t>o</a:t>
            </a:r>
            <a:r>
              <a:rPr lang="en-US" dirty="0" smtClean="0">
                <a:solidFill>
                  <a:srgbClr val="FF0000"/>
                </a:solidFill>
              </a:rPr>
              <a:t> </a:t>
            </a:r>
            <a:r>
              <a:rPr lang="en-US" dirty="0">
                <a:solidFill>
                  <a:srgbClr val="FF0000"/>
                </a:solidFill>
              </a:rPr>
              <a:t>is on crest):</a:t>
            </a:r>
            <a:r>
              <a:rPr lang="en-US" baseline="30000" dirty="0" smtClean="0"/>
              <a:t>. </a:t>
            </a:r>
            <a:endParaRPr lang="en-US" baseline="30000" dirty="0"/>
          </a:p>
        </p:txBody>
      </p:sp>
    </p:spTree>
    <p:extLst>
      <p:ext uri="{BB962C8B-B14F-4D97-AF65-F5344CB8AC3E}">
        <p14:creationId xmlns:p14="http://schemas.microsoft.com/office/powerpoint/2010/main" val="71770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877"/>
            <a:ext cx="8077200" cy="609600"/>
          </a:xfrm>
        </p:spPr>
        <p:txBody>
          <a:bodyPr>
            <a:normAutofit fontScale="90000"/>
          </a:bodyPr>
          <a:lstStyle/>
          <a:p>
            <a:r>
              <a:rPr lang="en-US" sz="2400" dirty="0" smtClean="0"/>
              <a:t>Pederson (1975-1985) Close Loop Models of RF Feedback Systems</a:t>
            </a:r>
            <a:endParaRPr lang="en-US" sz="2400" dirty="0"/>
          </a:p>
        </p:txBody>
      </p:sp>
      <p:sp>
        <p:nvSpPr>
          <p:cNvPr id="3" name="TextBox 2"/>
          <p:cNvSpPr txBox="1"/>
          <p:nvPr/>
        </p:nvSpPr>
        <p:spPr>
          <a:xfrm>
            <a:off x="304800" y="821323"/>
            <a:ext cx="2207977" cy="338554"/>
          </a:xfrm>
          <a:prstGeom prst="rect">
            <a:avLst/>
          </a:prstGeom>
          <a:noFill/>
          <a:ln>
            <a:solidFill>
              <a:schemeClr val="tx1"/>
            </a:solidFill>
          </a:ln>
        </p:spPr>
        <p:txBody>
          <a:bodyPr wrap="none" rtlCol="0">
            <a:spAutoFit/>
          </a:bodyPr>
          <a:lstStyle/>
          <a:p>
            <a:r>
              <a:rPr lang="en-US" sz="1600" b="1" dirty="0" smtClean="0">
                <a:solidFill>
                  <a:srgbClr val="FF0000"/>
                </a:solidFill>
              </a:rPr>
              <a:t>1. </a:t>
            </a:r>
            <a:r>
              <a:rPr lang="en-US" sz="1600" b="1" dirty="0" smtClean="0"/>
              <a:t>Tuning feedback loop</a:t>
            </a:r>
            <a:endParaRPr lang="en-US"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9600"/>
            <a:ext cx="4572000" cy="366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524000"/>
            <a:ext cx="30168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5" name="TextBox 4"/>
          <p:cNvSpPr txBox="1"/>
          <p:nvPr/>
        </p:nvSpPr>
        <p:spPr>
          <a:xfrm>
            <a:off x="304800" y="1247001"/>
            <a:ext cx="2939716" cy="923330"/>
          </a:xfrm>
          <a:prstGeom prst="rect">
            <a:avLst/>
          </a:prstGeom>
          <a:noFill/>
        </p:spPr>
        <p:txBody>
          <a:bodyPr wrap="none" rtlCol="0">
            <a:spAutoFit/>
          </a:bodyPr>
          <a:lstStyle/>
          <a:p>
            <a:pPr marL="285750" indent="-285750">
              <a:buFont typeface="Arial" panose="020B0604020202020204" pitchFamily="34" charset="0"/>
              <a:buChar char="•"/>
            </a:pPr>
            <a:r>
              <a:rPr lang="en-US" dirty="0"/>
              <a:t>M</a:t>
            </a:r>
            <a:r>
              <a:rPr lang="en-US" dirty="0" smtClean="0"/>
              <a:t>echanical</a:t>
            </a:r>
          </a:p>
          <a:p>
            <a:pPr marL="285750" indent="-285750">
              <a:buFont typeface="Arial" panose="020B0604020202020204" pitchFamily="34" charset="0"/>
              <a:buChar char="•"/>
            </a:pPr>
            <a:r>
              <a:rPr lang="en-US" dirty="0" smtClean="0"/>
              <a:t>Or magnetic to tune </a:t>
            </a:r>
            <a:r>
              <a:rPr lang="en-US" dirty="0" smtClean="0">
                <a:sym typeface="Symbol"/>
              </a:rPr>
              <a:t></a:t>
            </a:r>
            <a:r>
              <a:rPr lang="en-US" baseline="-25000" dirty="0" smtClean="0">
                <a:sym typeface="Symbol"/>
              </a:rPr>
              <a:t>z</a:t>
            </a:r>
            <a:endParaRPr lang="en-US" baseline="-25000" dirty="0" smtClean="0"/>
          </a:p>
          <a:p>
            <a:pPr marL="285750" indent="-285750">
              <a:buFont typeface="Arial" panose="020B0604020202020204" pitchFamily="34" charset="0"/>
              <a:buChar char="•"/>
            </a:pPr>
            <a:r>
              <a:rPr lang="en-US" dirty="0" smtClean="0"/>
              <a:t>Slow compare to transient</a:t>
            </a:r>
            <a:endParaRPr lang="en-US" dirty="0"/>
          </a:p>
        </p:txBody>
      </p:sp>
      <p:sp>
        <p:nvSpPr>
          <p:cNvPr id="6" name="TextBox 5"/>
          <p:cNvSpPr txBox="1"/>
          <p:nvPr/>
        </p:nvSpPr>
        <p:spPr>
          <a:xfrm>
            <a:off x="5867400" y="1698129"/>
            <a:ext cx="30168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7" name="TextBox 6"/>
          <p:cNvSpPr txBox="1"/>
          <p:nvPr/>
        </p:nvSpPr>
        <p:spPr>
          <a:xfrm>
            <a:off x="6656773" y="2971800"/>
            <a:ext cx="301686"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9" name="TextBox 8"/>
          <p:cNvSpPr txBox="1"/>
          <p:nvPr/>
        </p:nvSpPr>
        <p:spPr>
          <a:xfrm>
            <a:off x="245614" y="4024631"/>
            <a:ext cx="3740319" cy="338554"/>
          </a:xfrm>
          <a:prstGeom prst="rect">
            <a:avLst/>
          </a:prstGeom>
          <a:noFill/>
          <a:ln>
            <a:solidFill>
              <a:schemeClr val="tx1"/>
            </a:solidFill>
          </a:ln>
        </p:spPr>
        <p:txBody>
          <a:bodyPr wrap="none" rtlCol="0">
            <a:spAutoFit/>
          </a:bodyPr>
          <a:lstStyle/>
          <a:p>
            <a:r>
              <a:rPr lang="en-US" sz="1600" b="1" dirty="0">
                <a:solidFill>
                  <a:srgbClr val="FF0000"/>
                </a:solidFill>
              </a:rPr>
              <a:t>2</a:t>
            </a:r>
            <a:r>
              <a:rPr lang="en-US" sz="1600" b="1" dirty="0" smtClean="0">
                <a:solidFill>
                  <a:srgbClr val="FF0000"/>
                </a:solidFill>
              </a:rPr>
              <a:t>. 3. </a:t>
            </a:r>
            <a:r>
              <a:rPr lang="en-US" sz="1600" b="1" dirty="0" smtClean="0"/>
              <a:t>Phase and Amplitude feedback loops</a:t>
            </a:r>
            <a:endParaRPr lang="en-US" sz="16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9" y="2163689"/>
            <a:ext cx="3200400" cy="56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23" y="2808118"/>
            <a:ext cx="2962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599" y="3341132"/>
            <a:ext cx="4911922" cy="523220"/>
          </a:xfrm>
          <a:prstGeom prst="rect">
            <a:avLst/>
          </a:prstGeom>
          <a:noFill/>
        </p:spPr>
        <p:txBody>
          <a:bodyPr wrap="none" rtlCol="0">
            <a:spAutoFit/>
          </a:bodyPr>
          <a:lstStyle/>
          <a:p>
            <a:r>
              <a:rPr lang="en-US" sz="1400" dirty="0" err="1" smtClean="0">
                <a:latin typeface="Symbol" panose="05050102010706020507" pitchFamily="18" charset="2"/>
              </a:rPr>
              <a:t>w</a:t>
            </a:r>
            <a:r>
              <a:rPr lang="en-US" sz="1400" baseline="-25000" dirty="0" err="1" smtClean="0">
                <a:latin typeface="Symbol" panose="05050102010706020507" pitchFamily="18" charset="2"/>
              </a:rPr>
              <a:t>T</a:t>
            </a:r>
            <a:r>
              <a:rPr lang="en-US" sz="1400" baseline="-25000" dirty="0" smtClean="0">
                <a:latin typeface="Symbol" panose="05050102010706020507" pitchFamily="18" charset="2"/>
              </a:rPr>
              <a:t> </a:t>
            </a:r>
            <a:r>
              <a:rPr lang="en-US" sz="1400" dirty="0" smtClean="0">
                <a:latin typeface="Arial" panose="020B0604020202020204" pitchFamily="34" charset="0"/>
                <a:cs typeface="Arial" panose="020B0604020202020204" pitchFamily="34" charset="0"/>
              </a:rPr>
              <a:t>is tuning loop bandwidth, </a:t>
            </a:r>
            <a:r>
              <a:rPr lang="en-US" sz="1400" dirty="0" smtClean="0">
                <a:latin typeface="Arial" panose="020B0604020202020204" pitchFamily="34" charset="0"/>
                <a:cs typeface="Arial" panose="020B0604020202020204" pitchFamily="34" charset="0"/>
                <a:sym typeface="Symbol"/>
              </a:rPr>
              <a:t> (</a:t>
            </a:r>
            <a:r>
              <a:rPr lang="en-US" sz="1400" baseline="-25000" dirty="0" smtClean="0">
                <a:latin typeface="Arial" panose="020B0604020202020204" pitchFamily="34" charset="0"/>
                <a:cs typeface="Arial" panose="020B0604020202020204" pitchFamily="34" charset="0"/>
                <a:sym typeface="Symbol"/>
              </a:rPr>
              <a:t>E</a:t>
            </a:r>
            <a:r>
              <a:rPr lang="en-US" sz="1400" dirty="0" smtClean="0">
                <a:latin typeface="Arial" panose="020B0604020202020204" pitchFamily="34" charset="0"/>
                <a:cs typeface="Arial" panose="020B0604020202020204" pitchFamily="34" charset="0"/>
                <a:sym typeface="Symbol"/>
              </a:rPr>
              <a:t>) is radiation damping rate</a:t>
            </a:r>
          </a:p>
          <a:p>
            <a:r>
              <a:rPr lang="en-US" sz="1400" baseline="-25000" dirty="0" smtClean="0">
                <a:latin typeface="Symbol" panose="05050102010706020507" pitchFamily="18" charset="2"/>
              </a:rPr>
              <a:t> </a:t>
            </a:r>
            <a:r>
              <a:rPr lang="en-US" sz="1400" dirty="0" err="1" smtClean="0">
                <a:latin typeface="Symbol" panose="05050102010706020507" pitchFamily="18" charset="2"/>
              </a:rPr>
              <a:t>w</a:t>
            </a:r>
            <a:r>
              <a:rPr lang="en-US" sz="1400" baseline="-25000" dirty="0" err="1">
                <a:latin typeface="Arial" panose="020B0604020202020204" pitchFamily="34" charset="0"/>
                <a:cs typeface="Arial" panose="020B0604020202020204" pitchFamily="34" charset="0"/>
              </a:rPr>
              <a:t>s</a:t>
            </a:r>
            <a:r>
              <a:rPr lang="en-US" sz="1400" baseline="-25000" dirty="0" smtClean="0">
                <a:latin typeface="Symbol" panose="05050102010706020507" pitchFamily="18" charset="2"/>
              </a:rPr>
              <a:t> </a:t>
            </a:r>
            <a:r>
              <a:rPr lang="en-US"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sym typeface="Symbol"/>
              </a:rPr>
              <a:t></a:t>
            </a:r>
            <a:r>
              <a:rPr lang="en-US" sz="1400" baseline="-25000" dirty="0" smtClean="0">
                <a:latin typeface="Arial" panose="020B0604020202020204" pitchFamily="34" charset="0"/>
                <a:cs typeface="Arial" panose="020B0604020202020204" pitchFamily="34" charset="0"/>
                <a:sym typeface="Symbol"/>
              </a:rPr>
              <a:t>s</a:t>
            </a:r>
            <a:r>
              <a:rPr lang="en-US" sz="1400" dirty="0" smtClean="0">
                <a:latin typeface="Symbol" panose="05050102010706020507" pitchFamily="18" charset="2"/>
                <a:cs typeface="Arial" panose="020B0604020202020204" pitchFamily="34" charset="0"/>
                <a:sym typeface="Symbol"/>
              </a:rPr>
              <a:t>w</a:t>
            </a:r>
            <a:r>
              <a:rPr lang="en-US" sz="1400" baseline="-25000" dirty="0" smtClean="0">
                <a:latin typeface="Arial" panose="020B0604020202020204" pitchFamily="34" charset="0"/>
                <a:cs typeface="Arial" panose="020B0604020202020204" pitchFamily="34" charset="0"/>
                <a:sym typeface="Symbol"/>
              </a:rPr>
              <a:t>0</a:t>
            </a:r>
            <a:r>
              <a:rPr lang="en-US" sz="1400" dirty="0" smtClean="0">
                <a:latin typeface="Arial" panose="020B0604020202020204" pitchFamily="34" charset="0"/>
                <a:cs typeface="Arial" panose="020B0604020202020204" pitchFamily="34" charset="0"/>
                <a:sym typeface="Symbol"/>
              </a:rPr>
              <a:t> </a:t>
            </a:r>
            <a:r>
              <a:rPr lang="en-US" sz="1400" dirty="0" smtClean="0">
                <a:latin typeface="Arial" panose="020B0604020202020204" pitchFamily="34" charset="0"/>
                <a:cs typeface="Arial" panose="020B0604020202020204" pitchFamily="34" charset="0"/>
              </a:rPr>
              <a:t>is synchrotron frequency</a:t>
            </a:r>
            <a:endParaRPr lang="en-US" sz="1400" dirty="0">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185" y="4387861"/>
            <a:ext cx="4829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4800" y="4495800"/>
            <a:ext cx="3777894"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Maintain </a:t>
            </a:r>
            <a:r>
              <a:rPr lang="en-US" dirty="0" smtClean="0">
                <a:sym typeface="Symbol"/>
              </a:rPr>
              <a:t></a:t>
            </a:r>
            <a:r>
              <a:rPr lang="en-US" baseline="-25000" dirty="0" smtClean="0">
                <a:sym typeface="Symbol"/>
              </a:rPr>
              <a:t>L</a:t>
            </a:r>
            <a:r>
              <a:rPr lang="en-US" dirty="0" smtClean="0">
                <a:sym typeface="Symbol"/>
              </a:rPr>
              <a:t> by AVC regulation</a:t>
            </a:r>
            <a:endParaRPr lang="en-US" dirty="0" smtClean="0"/>
          </a:p>
          <a:p>
            <a:pPr marL="285750" indent="-285750">
              <a:buFont typeface="Arial" panose="020B0604020202020204" pitchFamily="34" charset="0"/>
              <a:buChar char="•"/>
            </a:pPr>
            <a:r>
              <a:rPr lang="en-US" dirty="0" smtClean="0"/>
              <a:t>P&amp;A cross-talk thru. detuned cavity</a:t>
            </a:r>
            <a:endParaRPr lang="en-US" baseline="-25000" dirty="0" smtClean="0"/>
          </a:p>
          <a:p>
            <a:pPr marL="285750" indent="-285750">
              <a:buFont typeface="Arial" panose="020B0604020202020204" pitchFamily="34" charset="0"/>
              <a:buChar char="•"/>
            </a:pPr>
            <a:r>
              <a:rPr lang="en-US" dirty="0" smtClean="0"/>
              <a:t>May lose Robinson stability</a:t>
            </a:r>
            <a:endParaRPr lang="en-US" dirty="0"/>
          </a:p>
        </p:txBody>
      </p:sp>
      <p:sp>
        <p:nvSpPr>
          <p:cNvPr id="17" name="TextBox 16"/>
          <p:cNvSpPr txBox="1"/>
          <p:nvPr/>
        </p:nvSpPr>
        <p:spPr>
          <a:xfrm>
            <a:off x="323587" y="5532108"/>
            <a:ext cx="3073534" cy="338554"/>
          </a:xfrm>
          <a:prstGeom prst="rect">
            <a:avLst/>
          </a:prstGeom>
          <a:noFill/>
          <a:ln>
            <a:solidFill>
              <a:schemeClr val="tx1"/>
            </a:solidFill>
          </a:ln>
        </p:spPr>
        <p:txBody>
          <a:bodyPr wrap="none" rtlCol="0">
            <a:spAutoFit/>
          </a:bodyPr>
          <a:lstStyle/>
          <a:p>
            <a:r>
              <a:rPr lang="en-US" sz="1600" b="1" dirty="0">
                <a:solidFill>
                  <a:srgbClr val="FF0000"/>
                </a:solidFill>
              </a:rPr>
              <a:t>4</a:t>
            </a:r>
            <a:r>
              <a:rPr lang="en-US" sz="1600" b="1" dirty="0" smtClean="0">
                <a:solidFill>
                  <a:srgbClr val="FF0000"/>
                </a:solidFill>
              </a:rPr>
              <a:t>. </a:t>
            </a:r>
            <a:r>
              <a:rPr lang="en-US" sz="1600" b="1" dirty="0" smtClean="0"/>
              <a:t>LL Feed Forward feedback loop</a:t>
            </a:r>
            <a:endParaRPr lang="en-US" sz="1600" b="1" dirty="0"/>
          </a:p>
        </p:txBody>
      </p:sp>
      <p:sp>
        <p:nvSpPr>
          <p:cNvPr id="18" name="TextBox 17"/>
          <p:cNvSpPr txBox="1"/>
          <p:nvPr/>
        </p:nvSpPr>
        <p:spPr>
          <a:xfrm>
            <a:off x="190454" y="5946393"/>
            <a:ext cx="3396699"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Same as P&amp;A control but in LL</a:t>
            </a:r>
          </a:p>
          <a:p>
            <a:pPr marL="285750" indent="-285750">
              <a:buFont typeface="Arial" panose="020B0604020202020204" pitchFamily="34" charset="0"/>
              <a:buChar char="•"/>
            </a:pPr>
            <a:r>
              <a:rPr lang="en-US" dirty="0" smtClean="0"/>
              <a:t>Let I</a:t>
            </a:r>
            <a:r>
              <a:rPr lang="en-US" baseline="-25000" dirty="0" smtClean="0"/>
              <a:t>G</a:t>
            </a:r>
            <a:r>
              <a:rPr lang="en-US" dirty="0" smtClean="0"/>
              <a:t>=-I</a:t>
            </a:r>
            <a:r>
              <a:rPr lang="en-US" baseline="-25000" dirty="0" smtClean="0"/>
              <a:t>B</a:t>
            </a:r>
          </a:p>
          <a:p>
            <a:pPr marL="285750" indent="-285750">
              <a:buFont typeface="Arial" panose="020B0604020202020204" pitchFamily="34" charset="0"/>
              <a:buChar char="•"/>
            </a:pPr>
            <a:r>
              <a:rPr lang="en-US" dirty="0" smtClean="0"/>
              <a:t>More stable  at fixed frequency</a:t>
            </a:r>
            <a:endParaRPr lang="en-US" baseline="-25000" dirty="0" smtClean="0"/>
          </a:p>
        </p:txBody>
      </p:sp>
    </p:spTree>
    <p:extLst>
      <p:ext uri="{BB962C8B-B14F-4D97-AF65-F5344CB8AC3E}">
        <p14:creationId xmlns:p14="http://schemas.microsoft.com/office/powerpoint/2010/main" val="128926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09600"/>
          </a:xfrm>
        </p:spPr>
        <p:txBody>
          <a:bodyPr>
            <a:normAutofit/>
          </a:bodyPr>
          <a:lstStyle/>
          <a:p>
            <a:r>
              <a:rPr lang="en-US" sz="2400" dirty="0" smtClean="0"/>
              <a:t>Pederson (1975-1985) Models of RF Feedback Systems</a:t>
            </a:r>
            <a:endParaRPr lang="en-US" sz="2400" dirty="0"/>
          </a:p>
        </p:txBody>
      </p:sp>
      <p:sp>
        <p:nvSpPr>
          <p:cNvPr id="3" name="TextBox 2"/>
          <p:cNvSpPr txBox="1"/>
          <p:nvPr/>
        </p:nvSpPr>
        <p:spPr>
          <a:xfrm>
            <a:off x="304800" y="821323"/>
            <a:ext cx="3082960" cy="338554"/>
          </a:xfrm>
          <a:prstGeom prst="rect">
            <a:avLst/>
          </a:prstGeom>
          <a:noFill/>
          <a:ln>
            <a:solidFill>
              <a:schemeClr val="tx1"/>
            </a:solidFill>
          </a:ln>
        </p:spPr>
        <p:txBody>
          <a:bodyPr wrap="none" rtlCol="0">
            <a:spAutoFit/>
          </a:bodyPr>
          <a:lstStyle/>
          <a:p>
            <a:r>
              <a:rPr lang="en-US" sz="1600" b="1" dirty="0">
                <a:solidFill>
                  <a:srgbClr val="FF0000"/>
                </a:solidFill>
              </a:rPr>
              <a:t>5</a:t>
            </a:r>
            <a:r>
              <a:rPr lang="en-US" sz="1600" b="1" dirty="0" smtClean="0">
                <a:solidFill>
                  <a:srgbClr val="FF0000"/>
                </a:solidFill>
              </a:rPr>
              <a:t>. </a:t>
            </a:r>
            <a:r>
              <a:rPr lang="en-US" sz="1600" b="1" dirty="0" smtClean="0"/>
              <a:t>HL amplifier feed forward loops</a:t>
            </a:r>
            <a:endParaRPr lang="en-US" sz="1600" b="1" dirty="0"/>
          </a:p>
        </p:txBody>
      </p:sp>
      <p:sp>
        <p:nvSpPr>
          <p:cNvPr id="5" name="TextBox 4"/>
          <p:cNvSpPr txBox="1"/>
          <p:nvPr/>
        </p:nvSpPr>
        <p:spPr>
          <a:xfrm>
            <a:off x="304800" y="1247001"/>
            <a:ext cx="3317703"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Effective </a:t>
            </a:r>
            <a:r>
              <a:rPr lang="en-US" dirty="0" err="1" smtClean="0"/>
              <a:t>R</a:t>
            </a:r>
            <a:r>
              <a:rPr lang="en-US" baseline="-25000" dirty="0" err="1" smtClean="0"/>
              <a:t>sh</a:t>
            </a:r>
            <a:r>
              <a:rPr lang="en-US" dirty="0" smtClean="0"/>
              <a:t> is reduced by 1+H</a:t>
            </a:r>
          </a:p>
          <a:p>
            <a:pPr marL="285750" indent="-285750">
              <a:buFont typeface="Arial" panose="020B0604020202020204" pitchFamily="34" charset="0"/>
              <a:buChar char="•"/>
            </a:pPr>
            <a:r>
              <a:rPr lang="en-US" dirty="0" smtClean="0"/>
              <a:t>Can be for variable frequency</a:t>
            </a:r>
          </a:p>
        </p:txBody>
      </p:sp>
      <p:sp>
        <p:nvSpPr>
          <p:cNvPr id="9" name="TextBox 8"/>
          <p:cNvSpPr txBox="1"/>
          <p:nvPr/>
        </p:nvSpPr>
        <p:spPr>
          <a:xfrm>
            <a:off x="285116" y="3873029"/>
            <a:ext cx="3801233" cy="338554"/>
          </a:xfrm>
          <a:prstGeom prst="rect">
            <a:avLst/>
          </a:prstGeom>
          <a:noFill/>
          <a:ln>
            <a:solidFill>
              <a:schemeClr val="tx1"/>
            </a:solidFill>
          </a:ln>
        </p:spPr>
        <p:txBody>
          <a:bodyPr wrap="none" rtlCol="0">
            <a:spAutoFit/>
          </a:bodyPr>
          <a:lstStyle/>
          <a:p>
            <a:r>
              <a:rPr lang="en-US" sz="1600" b="1" dirty="0" smtClean="0">
                <a:solidFill>
                  <a:srgbClr val="FF0000"/>
                </a:solidFill>
              </a:rPr>
              <a:t>7. </a:t>
            </a:r>
            <a:r>
              <a:rPr lang="en-US" sz="1600" b="1" dirty="0" smtClean="0"/>
              <a:t>HL amplifier feedback with tuning loops</a:t>
            </a:r>
            <a:endParaRPr lang="en-US" sz="1600" b="1" dirty="0"/>
          </a:p>
        </p:txBody>
      </p:sp>
      <p:sp>
        <p:nvSpPr>
          <p:cNvPr id="15" name="TextBox 14"/>
          <p:cNvSpPr txBox="1"/>
          <p:nvPr/>
        </p:nvSpPr>
        <p:spPr>
          <a:xfrm>
            <a:off x="304801" y="4419600"/>
            <a:ext cx="396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Higher limit on Y</a:t>
            </a:r>
            <a:r>
              <a:rPr lang="en-US" baseline="30000" dirty="0" smtClean="0"/>
              <a:t>*</a:t>
            </a:r>
            <a:r>
              <a:rPr lang="en-US" dirty="0" smtClean="0"/>
              <a:t>=Y/(1+H)</a:t>
            </a:r>
          </a:p>
          <a:p>
            <a:pPr marL="285750" indent="-285750">
              <a:buFont typeface="Arial" panose="020B0604020202020204" pitchFamily="34" charset="0"/>
              <a:buChar char="•"/>
            </a:pPr>
            <a:r>
              <a:rPr lang="en-US" dirty="0" smtClean="0"/>
              <a:t>Large error on </a:t>
            </a:r>
            <a:r>
              <a:rPr lang="en-US" dirty="0" smtClean="0">
                <a:sym typeface="Symbol"/>
              </a:rPr>
              <a:t></a:t>
            </a:r>
            <a:r>
              <a:rPr lang="en-US" baseline="-25000" dirty="0" smtClean="0">
                <a:sym typeface="Symbol"/>
              </a:rPr>
              <a:t>L</a:t>
            </a:r>
            <a:r>
              <a:rPr lang="en-US" baseline="30000" dirty="0" smtClean="0">
                <a:sym typeface="Symbol"/>
              </a:rPr>
              <a:t>  </a:t>
            </a:r>
            <a:r>
              <a:rPr lang="en-US" dirty="0" smtClean="0">
                <a:sym typeface="Symbol"/>
              </a:rPr>
              <a:t>due to small perturbation on</a:t>
            </a:r>
            <a:r>
              <a:rPr lang="en-US" dirty="0">
                <a:sym typeface="Symbol"/>
              </a:rPr>
              <a:t> </a:t>
            </a:r>
            <a:r>
              <a:rPr lang="en-US" dirty="0" smtClean="0">
                <a:sym typeface="Symbol"/>
              </a:rPr>
              <a:t></a:t>
            </a:r>
            <a:r>
              <a:rPr lang="en-US" baseline="-25000" dirty="0" smtClean="0">
                <a:sym typeface="Symbol"/>
              </a:rPr>
              <a:t>L</a:t>
            </a:r>
            <a:r>
              <a:rPr lang="en-US" baseline="30000" dirty="0" smtClean="0">
                <a:sym typeface="Symbol"/>
              </a:rPr>
              <a:t>*</a:t>
            </a:r>
          </a:p>
          <a:p>
            <a:pPr marL="285750" indent="-285750">
              <a:buFont typeface="Arial" panose="020B0604020202020204" pitchFamily="34" charset="0"/>
              <a:buChar char="•"/>
            </a:pPr>
            <a:r>
              <a:rPr lang="en-US" dirty="0" smtClean="0">
                <a:sym typeface="Symbol"/>
              </a:rPr>
              <a:t> Large error  could change sign of tuning loop gain</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98988"/>
            <a:ext cx="39782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53032" y="994955"/>
            <a:ext cx="876168" cy="523220"/>
          </a:xfrm>
          <a:prstGeom prst="rect">
            <a:avLst/>
          </a:prstGeom>
          <a:noFill/>
        </p:spPr>
        <p:txBody>
          <a:bodyPr wrap="square" rtlCol="0">
            <a:spAutoFit/>
          </a:bodyPr>
          <a:lstStyle/>
          <a:p>
            <a:r>
              <a:rPr lang="en-US" sz="1400" dirty="0" smtClean="0"/>
              <a:t>H is open loop gain</a:t>
            </a:r>
            <a:endParaRPr lang="en-US" sz="1400" dirty="0"/>
          </a:p>
        </p:txBody>
      </p:sp>
      <p:sp>
        <p:nvSpPr>
          <p:cNvPr id="11" name="TextBox 10"/>
          <p:cNvSpPr txBox="1"/>
          <p:nvPr/>
        </p:nvSpPr>
        <p:spPr>
          <a:xfrm>
            <a:off x="5524500" y="698988"/>
            <a:ext cx="2286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2" name="TextBox 11"/>
          <p:cNvSpPr txBox="1"/>
          <p:nvPr/>
        </p:nvSpPr>
        <p:spPr>
          <a:xfrm>
            <a:off x="7407428" y="698988"/>
            <a:ext cx="301686" cy="369332"/>
          </a:xfrm>
          <a:prstGeom prst="rect">
            <a:avLst/>
          </a:prstGeom>
          <a:noFill/>
        </p:spPr>
        <p:txBody>
          <a:bodyPr wrap="none" rtlCol="0">
            <a:spAutoFit/>
          </a:bodyPr>
          <a:lstStyle/>
          <a:p>
            <a:r>
              <a:rPr lang="en-US" dirty="0" smtClean="0">
                <a:solidFill>
                  <a:srgbClr val="FF0000"/>
                </a:solidFill>
              </a:rPr>
              <a:t>6</a:t>
            </a:r>
            <a:endParaRPr lang="en-US" dirty="0">
              <a:solidFill>
                <a:srgbClr val="FF0000"/>
              </a:solidFill>
            </a:endParaRPr>
          </a:p>
        </p:txBody>
      </p:sp>
      <p:sp>
        <p:nvSpPr>
          <p:cNvPr id="21" name="TextBox 20"/>
          <p:cNvSpPr txBox="1"/>
          <p:nvPr/>
        </p:nvSpPr>
        <p:spPr>
          <a:xfrm>
            <a:off x="322728" y="1893332"/>
            <a:ext cx="3666453" cy="338554"/>
          </a:xfrm>
          <a:prstGeom prst="rect">
            <a:avLst/>
          </a:prstGeom>
          <a:noFill/>
          <a:ln>
            <a:solidFill>
              <a:schemeClr val="tx1"/>
            </a:solidFill>
          </a:ln>
        </p:spPr>
        <p:txBody>
          <a:bodyPr wrap="none" rtlCol="0">
            <a:spAutoFit/>
          </a:bodyPr>
          <a:lstStyle/>
          <a:p>
            <a:r>
              <a:rPr lang="en-US" sz="1600" b="1" dirty="0" smtClean="0">
                <a:solidFill>
                  <a:srgbClr val="FF0000"/>
                </a:solidFill>
              </a:rPr>
              <a:t>6. </a:t>
            </a:r>
            <a:r>
              <a:rPr lang="en-US" sz="1600" b="1" dirty="0" smtClean="0"/>
              <a:t>Second HL amplifier feed forward loop</a:t>
            </a:r>
            <a:endParaRPr lang="en-US" sz="1600" b="1" dirty="0"/>
          </a:p>
        </p:txBody>
      </p:sp>
      <p:sp>
        <p:nvSpPr>
          <p:cNvPr id="22" name="TextBox 21"/>
          <p:cNvSpPr txBox="1"/>
          <p:nvPr/>
        </p:nvSpPr>
        <p:spPr>
          <a:xfrm>
            <a:off x="297810" y="2400438"/>
            <a:ext cx="4154663"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Separated I</a:t>
            </a:r>
            <a:r>
              <a:rPr lang="en-US" baseline="-25000" dirty="0" smtClean="0"/>
              <a:t>G</a:t>
            </a:r>
            <a:r>
              <a:rPr lang="en-US" baseline="30000" dirty="0" smtClean="0"/>
              <a:t>*</a:t>
            </a:r>
            <a:r>
              <a:rPr lang="en-US" dirty="0" smtClean="0"/>
              <a:t>=-I</a:t>
            </a:r>
            <a:r>
              <a:rPr lang="en-US" baseline="-25000" dirty="0" smtClean="0"/>
              <a:t>B</a:t>
            </a:r>
          </a:p>
          <a:p>
            <a:pPr marL="285750" indent="-285750">
              <a:buFont typeface="Arial" panose="020B0604020202020204" pitchFamily="34" charset="0"/>
              <a:buChar char="•"/>
            </a:pPr>
            <a:r>
              <a:rPr lang="en-US" dirty="0" smtClean="0"/>
              <a:t>No detune, </a:t>
            </a:r>
            <a:r>
              <a:rPr lang="en-US" dirty="0">
                <a:sym typeface="Symbol"/>
              </a:rPr>
              <a:t></a:t>
            </a:r>
            <a:r>
              <a:rPr lang="en-US" baseline="-25000" dirty="0" smtClean="0">
                <a:sym typeface="Symbol"/>
              </a:rPr>
              <a:t>z</a:t>
            </a:r>
            <a:r>
              <a:rPr lang="en-US" dirty="0" smtClean="0">
                <a:sym typeface="Symbol"/>
              </a:rPr>
              <a:t>=0</a:t>
            </a:r>
          </a:p>
          <a:p>
            <a:pPr marL="285750" indent="-285750">
              <a:buFont typeface="Arial" panose="020B0604020202020204" pitchFamily="34" charset="0"/>
              <a:buChar char="•"/>
            </a:pPr>
            <a:r>
              <a:rPr lang="en-US" dirty="0" smtClean="0">
                <a:sym typeface="Symbol"/>
              </a:rPr>
              <a:t>Could be power limit caused instability </a:t>
            </a:r>
            <a:endParaRPr lang="en-US"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5" y="3373454"/>
            <a:ext cx="28479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410294" y="2394852"/>
            <a:ext cx="301686" cy="369332"/>
          </a:xfrm>
          <a:prstGeom prst="rect">
            <a:avLst/>
          </a:prstGeom>
          <a:noFill/>
        </p:spPr>
        <p:txBody>
          <a:bodyPr wrap="none" rtlCol="0">
            <a:spAutoFit/>
          </a:bodyPr>
          <a:lstStyle/>
          <a:p>
            <a:r>
              <a:rPr lang="en-US" dirty="0" smtClean="0">
                <a:solidFill>
                  <a:srgbClr val="FF0000"/>
                </a:solidFill>
              </a:rPr>
              <a:t>7</a:t>
            </a:r>
            <a:endParaRPr lang="en-US" dirty="0">
              <a:solidFill>
                <a:srgbClr val="FF0000"/>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762" y="6053137"/>
            <a:ext cx="316706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274" y="5656628"/>
            <a:ext cx="31337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3300" y="4343400"/>
            <a:ext cx="2693987"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54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245"/>
            <a:ext cx="6858000" cy="487362"/>
          </a:xfrm>
        </p:spPr>
        <p:txBody>
          <a:bodyPr>
            <a:normAutofit fontScale="90000"/>
          </a:bodyPr>
          <a:lstStyle/>
          <a:p>
            <a:r>
              <a:rPr lang="en-US" sz="2400" dirty="0" smtClean="0"/>
              <a:t>Tracking Simulation Studies Based on Ref. 1 Open Loop</a:t>
            </a:r>
            <a:endParaRPr lang="en-US" sz="2400" dirty="0"/>
          </a:p>
        </p:txBody>
      </p:sp>
      <p:sp>
        <p:nvSpPr>
          <p:cNvPr id="4" name="TextBox 3"/>
          <p:cNvSpPr txBox="1"/>
          <p:nvPr/>
        </p:nvSpPr>
        <p:spPr>
          <a:xfrm>
            <a:off x="440266" y="518446"/>
            <a:ext cx="5323573" cy="369332"/>
          </a:xfrm>
          <a:prstGeom prst="rect">
            <a:avLst/>
          </a:prstGeom>
          <a:noFill/>
        </p:spPr>
        <p:txBody>
          <a:bodyPr wrap="none" rtlCol="0">
            <a:spAutoFit/>
          </a:bodyPr>
          <a:lstStyle/>
          <a:p>
            <a:r>
              <a:rPr lang="en-US" dirty="0" smtClean="0"/>
              <a:t>Case 1, ALS storage ring without 3</a:t>
            </a:r>
            <a:r>
              <a:rPr lang="en-US" baseline="30000" dirty="0" smtClean="0"/>
              <a:t>rd</a:t>
            </a:r>
            <a:r>
              <a:rPr lang="en-US" dirty="0" smtClean="0"/>
              <a:t> harmonic system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41168643"/>
              </p:ext>
            </p:extLst>
          </p:nvPr>
        </p:nvGraphicFramePr>
        <p:xfrm>
          <a:off x="428977" y="851089"/>
          <a:ext cx="7924800" cy="5933440"/>
        </p:xfrm>
        <a:graphic>
          <a:graphicData uri="http://schemas.openxmlformats.org/drawingml/2006/table">
            <a:tbl>
              <a:tblPr firstRow="1" bandRow="1">
                <a:tableStyleId>{5C22544A-7EE6-4342-B048-85BDC9FD1C3A}</a:tableStyleId>
              </a:tblPr>
              <a:tblGrid>
                <a:gridCol w="5041584"/>
                <a:gridCol w="1366598"/>
                <a:gridCol w="1516618"/>
              </a:tblGrid>
              <a:tr h="370840">
                <a:tc>
                  <a:txBody>
                    <a:bodyPr/>
                    <a:lstStyle/>
                    <a:p>
                      <a:r>
                        <a:rPr lang="en-US" dirty="0" smtClean="0"/>
                        <a:t>Input Parameters</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Unit</a:t>
                      </a:r>
                      <a:endParaRPr lang="en-US" dirty="0"/>
                    </a:p>
                  </a:txBody>
                  <a:tcPr/>
                </a:tc>
              </a:tr>
              <a:tr h="370840">
                <a:tc>
                  <a:txBody>
                    <a:bodyPr/>
                    <a:lstStyle/>
                    <a:p>
                      <a:r>
                        <a:rPr lang="en-US" dirty="0" smtClean="0"/>
                        <a:t>main RF total peak voltage</a:t>
                      </a:r>
                      <a:endParaRPr lang="en-US" dirty="0"/>
                    </a:p>
                  </a:txBody>
                  <a:tcPr/>
                </a:tc>
                <a:tc>
                  <a:txBody>
                    <a:bodyPr/>
                    <a:lstStyle/>
                    <a:p>
                      <a:pPr algn="ctr"/>
                      <a:r>
                        <a:rPr lang="en-US" dirty="0" smtClean="0"/>
                        <a:t>1.1</a:t>
                      </a:r>
                      <a:endParaRPr lang="en-US" dirty="0"/>
                    </a:p>
                  </a:txBody>
                  <a:tcPr/>
                </a:tc>
                <a:tc>
                  <a:txBody>
                    <a:bodyPr/>
                    <a:lstStyle/>
                    <a:p>
                      <a:pPr algn="ctr"/>
                      <a:r>
                        <a:rPr lang="en-US" dirty="0" smtClean="0"/>
                        <a:t>MV</a:t>
                      </a:r>
                      <a:endParaRPr lang="en-US" dirty="0"/>
                    </a:p>
                  </a:txBody>
                  <a:tcPr/>
                </a:tc>
              </a:tr>
              <a:tr h="370840">
                <a:tc>
                  <a:txBody>
                    <a:bodyPr/>
                    <a:lstStyle/>
                    <a:p>
                      <a:r>
                        <a:rPr lang="en-US" dirty="0" smtClean="0"/>
                        <a:t>harmonic number</a:t>
                      </a:r>
                      <a:endParaRPr lang="en-US" dirty="0"/>
                    </a:p>
                  </a:txBody>
                  <a:tcPr/>
                </a:tc>
                <a:tc>
                  <a:txBody>
                    <a:bodyPr/>
                    <a:lstStyle/>
                    <a:p>
                      <a:pPr algn="ctr"/>
                      <a:r>
                        <a:rPr lang="en-US" dirty="0" smtClean="0"/>
                        <a:t>328</a:t>
                      </a:r>
                      <a:endParaRPr lang="en-US" dirty="0"/>
                    </a:p>
                  </a:txBody>
                  <a:tcPr/>
                </a:tc>
                <a:tc>
                  <a:txBody>
                    <a:bodyPr/>
                    <a:lstStyle/>
                    <a:p>
                      <a:pPr algn="ctr"/>
                      <a:endParaRPr lang="en-US" dirty="0"/>
                    </a:p>
                  </a:txBody>
                  <a:tcPr/>
                </a:tc>
              </a:tr>
              <a:tr h="370840">
                <a:tc>
                  <a:txBody>
                    <a:bodyPr/>
                    <a:lstStyle/>
                    <a:p>
                      <a:r>
                        <a:rPr lang="en-US" dirty="0" smtClean="0"/>
                        <a:t>main </a:t>
                      </a:r>
                      <a:r>
                        <a:rPr lang="en-US" dirty="0" err="1" smtClean="0"/>
                        <a:t>rf</a:t>
                      </a:r>
                      <a:r>
                        <a:rPr lang="en-US" dirty="0" smtClean="0"/>
                        <a:t> frequency</a:t>
                      </a:r>
                      <a:endParaRPr lang="en-US" dirty="0"/>
                    </a:p>
                  </a:txBody>
                  <a:tcPr/>
                </a:tc>
                <a:tc>
                  <a:txBody>
                    <a:bodyPr/>
                    <a:lstStyle/>
                    <a:p>
                      <a:pPr algn="ctr"/>
                      <a:r>
                        <a:rPr lang="en-US" dirty="0" smtClean="0"/>
                        <a:t>499.66</a:t>
                      </a:r>
                      <a:endParaRPr lang="en-US" dirty="0"/>
                    </a:p>
                  </a:txBody>
                  <a:tcPr/>
                </a:tc>
                <a:tc>
                  <a:txBody>
                    <a:bodyPr/>
                    <a:lstStyle/>
                    <a:p>
                      <a:pPr algn="ctr"/>
                      <a:r>
                        <a:rPr lang="en-US" dirty="0" smtClean="0"/>
                        <a:t>MHz</a:t>
                      </a:r>
                      <a:endParaRPr lang="en-US" dirty="0"/>
                    </a:p>
                  </a:txBody>
                  <a:tcPr/>
                </a:tc>
              </a:tr>
              <a:tr h="370840">
                <a:tc>
                  <a:txBody>
                    <a:bodyPr/>
                    <a:lstStyle/>
                    <a:p>
                      <a:r>
                        <a:rPr lang="en-US" dirty="0" smtClean="0"/>
                        <a:t>beam energy</a:t>
                      </a:r>
                      <a:endParaRPr lang="en-US" dirty="0"/>
                    </a:p>
                  </a:txBody>
                  <a:tcPr/>
                </a:tc>
                <a:tc>
                  <a:txBody>
                    <a:bodyPr/>
                    <a:lstStyle/>
                    <a:p>
                      <a:pPr algn="ctr"/>
                      <a:r>
                        <a:rPr lang="en-US" dirty="0" smtClean="0"/>
                        <a:t>1.9</a:t>
                      </a:r>
                      <a:endParaRPr lang="en-US" dirty="0"/>
                    </a:p>
                  </a:txBody>
                  <a:tcPr/>
                </a:tc>
                <a:tc>
                  <a:txBody>
                    <a:bodyPr/>
                    <a:lstStyle/>
                    <a:p>
                      <a:pPr algn="ctr"/>
                      <a:r>
                        <a:rPr lang="en-US" dirty="0" err="1" smtClean="0"/>
                        <a:t>GeV</a:t>
                      </a:r>
                      <a:endParaRPr lang="en-US" dirty="0"/>
                    </a:p>
                  </a:txBody>
                  <a:tcPr/>
                </a:tc>
              </a:tr>
              <a:tr h="370840">
                <a:tc>
                  <a:txBody>
                    <a:bodyPr/>
                    <a:lstStyle/>
                    <a:p>
                      <a:r>
                        <a:rPr lang="en-US" dirty="0" smtClean="0"/>
                        <a:t>momentum</a:t>
                      </a:r>
                      <a:r>
                        <a:rPr lang="en-US" baseline="0" dirty="0" smtClean="0"/>
                        <a:t> compaction factor</a:t>
                      </a:r>
                      <a:endParaRPr lang="en-US" dirty="0"/>
                    </a:p>
                  </a:txBody>
                  <a:tcPr/>
                </a:tc>
                <a:tc>
                  <a:txBody>
                    <a:bodyPr/>
                    <a:lstStyle/>
                    <a:p>
                      <a:pPr algn="ctr"/>
                      <a:r>
                        <a:rPr lang="en-US" dirty="0" smtClean="0"/>
                        <a:t>1.62e-3</a:t>
                      </a:r>
                      <a:endParaRPr lang="en-US" dirty="0"/>
                    </a:p>
                  </a:txBody>
                  <a:tcPr/>
                </a:tc>
                <a:tc>
                  <a:txBody>
                    <a:bodyPr/>
                    <a:lstStyle/>
                    <a:p>
                      <a:pPr algn="ctr"/>
                      <a:endParaRPr lang="en-US" dirty="0"/>
                    </a:p>
                  </a:txBody>
                  <a:tcPr/>
                </a:tc>
              </a:tr>
              <a:tr h="370840">
                <a:tc>
                  <a:txBody>
                    <a:bodyPr/>
                    <a:lstStyle/>
                    <a:p>
                      <a:r>
                        <a:rPr lang="en-US" dirty="0" smtClean="0"/>
                        <a:t>Injection phase relative synchronous </a:t>
                      </a:r>
                      <a:endParaRPr lang="en-US" dirty="0"/>
                    </a:p>
                  </a:txBody>
                  <a:tcPr/>
                </a:tc>
                <a:tc>
                  <a:txBody>
                    <a:bodyPr/>
                    <a:lstStyle/>
                    <a:p>
                      <a:pPr algn="ctr"/>
                      <a:r>
                        <a:rPr lang="en-US" dirty="0" smtClean="0"/>
                        <a:t>1.0</a:t>
                      </a:r>
                      <a:endParaRPr lang="en-US" dirty="0"/>
                    </a:p>
                  </a:txBody>
                  <a:tcPr/>
                </a:tc>
                <a:tc>
                  <a:txBody>
                    <a:bodyPr/>
                    <a:lstStyle/>
                    <a:p>
                      <a:pPr algn="ctr"/>
                      <a:r>
                        <a:rPr lang="en-US" dirty="0" smtClean="0"/>
                        <a:t>rad</a:t>
                      </a:r>
                      <a:endParaRPr lang="en-US" dirty="0"/>
                    </a:p>
                  </a:txBody>
                  <a:tcPr/>
                </a:tc>
              </a:tr>
              <a:tr h="370840">
                <a:tc>
                  <a:txBody>
                    <a:bodyPr/>
                    <a:lstStyle/>
                    <a:p>
                      <a:r>
                        <a:rPr lang="en-US" dirty="0" smtClean="0"/>
                        <a:t>synchrotron radiation static loss per turn</a:t>
                      </a:r>
                      <a:endParaRPr lang="en-US" dirty="0"/>
                    </a:p>
                  </a:txBody>
                  <a:tcPr/>
                </a:tc>
                <a:tc>
                  <a:txBody>
                    <a:bodyPr/>
                    <a:lstStyle/>
                    <a:p>
                      <a:pPr algn="ctr"/>
                      <a:r>
                        <a:rPr lang="en-US" dirty="0" smtClean="0"/>
                        <a:t>245</a:t>
                      </a:r>
                      <a:endParaRPr lang="en-US" dirty="0"/>
                    </a:p>
                  </a:txBody>
                  <a:tcPr/>
                </a:tc>
                <a:tc>
                  <a:txBody>
                    <a:bodyPr/>
                    <a:lstStyle/>
                    <a:p>
                      <a:pPr algn="ctr"/>
                      <a:r>
                        <a:rPr lang="en-US" dirty="0" err="1" smtClean="0"/>
                        <a:t>keV</a:t>
                      </a:r>
                      <a:endParaRPr lang="en-US" dirty="0"/>
                    </a:p>
                  </a:txBody>
                  <a:tcPr/>
                </a:tc>
              </a:tr>
              <a:tr h="370840">
                <a:tc>
                  <a:txBody>
                    <a:bodyPr/>
                    <a:lstStyle/>
                    <a:p>
                      <a:r>
                        <a:rPr lang="en-US" dirty="0" smtClean="0"/>
                        <a:t>dc beam current</a:t>
                      </a:r>
                      <a:endParaRPr lang="en-US" dirty="0"/>
                    </a:p>
                  </a:txBody>
                  <a:tcPr/>
                </a:tc>
                <a:tc>
                  <a:txBody>
                    <a:bodyPr/>
                    <a:lstStyle/>
                    <a:p>
                      <a:pPr algn="ctr"/>
                      <a:r>
                        <a:rPr lang="en-US" dirty="0" smtClean="0"/>
                        <a:t>0.335</a:t>
                      </a:r>
                      <a:endParaRPr lang="en-US" dirty="0"/>
                    </a:p>
                  </a:txBody>
                  <a:tcPr/>
                </a:tc>
                <a:tc>
                  <a:txBody>
                    <a:bodyPr/>
                    <a:lstStyle/>
                    <a:p>
                      <a:pPr algn="ctr"/>
                      <a:r>
                        <a:rPr lang="en-US" dirty="0" smtClean="0"/>
                        <a:t>A</a:t>
                      </a:r>
                      <a:endParaRPr lang="en-US" dirty="0"/>
                    </a:p>
                  </a:txBody>
                  <a:tcPr/>
                </a:tc>
              </a:tr>
              <a:tr h="370840">
                <a:tc>
                  <a:txBody>
                    <a:bodyPr/>
                    <a:lstStyle/>
                    <a:p>
                      <a:r>
                        <a:rPr lang="en-US" dirty="0" smtClean="0"/>
                        <a:t>main </a:t>
                      </a:r>
                      <a:r>
                        <a:rPr lang="en-US" dirty="0" err="1" smtClean="0"/>
                        <a:t>rf</a:t>
                      </a:r>
                      <a:r>
                        <a:rPr lang="en-US" dirty="0" smtClean="0"/>
                        <a:t> cavity number</a:t>
                      </a:r>
                      <a:endParaRPr lang="en-US" dirty="0"/>
                    </a:p>
                  </a:txBody>
                  <a:tcPr/>
                </a:tc>
                <a:tc>
                  <a:txBody>
                    <a:bodyPr/>
                    <a:lstStyle/>
                    <a:p>
                      <a:pPr algn="ctr"/>
                      <a:r>
                        <a:rPr lang="en-US" dirty="0" smtClean="0"/>
                        <a:t>2</a:t>
                      </a:r>
                      <a:endParaRPr lang="en-US" dirty="0"/>
                    </a:p>
                  </a:txBody>
                  <a:tcPr/>
                </a:tc>
                <a:tc>
                  <a:txBody>
                    <a:bodyPr/>
                    <a:lstStyle/>
                    <a:p>
                      <a:pPr algn="ctr"/>
                      <a:endParaRPr lang="en-US" dirty="0"/>
                    </a:p>
                  </a:txBody>
                  <a:tcPr/>
                </a:tc>
              </a:tr>
              <a:tr h="370840">
                <a:tc>
                  <a:txBody>
                    <a:bodyPr/>
                    <a:lstStyle/>
                    <a:p>
                      <a:r>
                        <a:rPr lang="en-US" dirty="0" smtClean="0"/>
                        <a:t>main </a:t>
                      </a:r>
                      <a:r>
                        <a:rPr lang="en-US" dirty="0" err="1" smtClean="0"/>
                        <a:t>rf</a:t>
                      </a:r>
                      <a:r>
                        <a:rPr lang="en-US" dirty="0" smtClean="0"/>
                        <a:t> cavity R/Q (V</a:t>
                      </a:r>
                      <a:r>
                        <a:rPr lang="en-US" baseline="30000" dirty="0" smtClean="0"/>
                        <a:t>2</a:t>
                      </a:r>
                      <a:r>
                        <a:rPr lang="en-US" dirty="0" smtClean="0"/>
                        <a:t>/(</a:t>
                      </a:r>
                      <a:r>
                        <a:rPr lang="en-US" dirty="0" err="1" smtClean="0">
                          <a:latin typeface="Symbol" panose="05050102010706020507" pitchFamily="18" charset="2"/>
                        </a:rPr>
                        <a:t>w</a:t>
                      </a:r>
                      <a:r>
                        <a:rPr lang="en-US" dirty="0" err="1" smtClean="0"/>
                        <a:t>U</a:t>
                      </a:r>
                      <a:r>
                        <a:rPr lang="en-US" dirty="0" smtClean="0"/>
                        <a:t>)</a:t>
                      </a:r>
                      <a:endParaRPr lang="en-US" dirty="0"/>
                    </a:p>
                  </a:txBody>
                  <a:tcPr/>
                </a:tc>
                <a:tc>
                  <a:txBody>
                    <a:bodyPr/>
                    <a:lstStyle/>
                    <a:p>
                      <a:pPr algn="ctr"/>
                      <a:r>
                        <a:rPr lang="en-US" dirty="0" smtClean="0"/>
                        <a:t>250</a:t>
                      </a:r>
                      <a:endParaRPr lang="en-US" dirty="0"/>
                    </a:p>
                  </a:txBody>
                  <a:tcPr/>
                </a:tc>
                <a:tc>
                  <a:txBody>
                    <a:bodyPr/>
                    <a:lstStyle/>
                    <a:p>
                      <a:pPr algn="ctr"/>
                      <a:r>
                        <a:rPr lang="en-US" dirty="0" smtClean="0">
                          <a:latin typeface="Symbol" panose="05050102010706020507" pitchFamily="18" charset="2"/>
                        </a:rPr>
                        <a:t>W</a:t>
                      </a:r>
                      <a:endParaRPr lang="en-US" dirty="0">
                        <a:latin typeface="Symbol" panose="05050102010706020507" pitchFamily="18" charset="2"/>
                      </a:endParaRPr>
                    </a:p>
                  </a:txBody>
                  <a:tcPr/>
                </a:tc>
              </a:tr>
              <a:tr h="370840">
                <a:tc>
                  <a:txBody>
                    <a:bodyPr/>
                    <a:lstStyle/>
                    <a:p>
                      <a:r>
                        <a:rPr lang="en-US" dirty="0" smtClean="0"/>
                        <a:t>unloaded Q of main </a:t>
                      </a:r>
                      <a:r>
                        <a:rPr lang="en-US" dirty="0" err="1" smtClean="0"/>
                        <a:t>rf</a:t>
                      </a:r>
                      <a:r>
                        <a:rPr lang="en-US" dirty="0" smtClean="0"/>
                        <a:t> cavities</a:t>
                      </a:r>
                      <a:endParaRPr lang="en-US" dirty="0"/>
                    </a:p>
                  </a:txBody>
                  <a:tcPr/>
                </a:tc>
                <a:tc>
                  <a:txBody>
                    <a:bodyPr/>
                    <a:lstStyle/>
                    <a:p>
                      <a:pPr algn="ctr"/>
                      <a:r>
                        <a:rPr lang="en-US" dirty="0" smtClean="0"/>
                        <a:t>4.0e4</a:t>
                      </a:r>
                      <a:endParaRPr lang="en-US" dirty="0"/>
                    </a:p>
                  </a:txBody>
                  <a:tcPr/>
                </a:tc>
                <a:tc>
                  <a:txBody>
                    <a:bodyPr/>
                    <a:lstStyle/>
                    <a:p>
                      <a:pPr algn="ctr"/>
                      <a:endParaRPr lang="en-US" dirty="0"/>
                    </a:p>
                  </a:txBody>
                  <a:tcPr/>
                </a:tc>
              </a:tr>
              <a:tr h="370840">
                <a:tc>
                  <a:txBody>
                    <a:bodyPr/>
                    <a:lstStyle/>
                    <a:p>
                      <a:r>
                        <a:rPr lang="en-US" dirty="0" smtClean="0"/>
                        <a:t>loaded Q of main </a:t>
                      </a:r>
                      <a:r>
                        <a:rPr lang="en-US" dirty="0" err="1" smtClean="0"/>
                        <a:t>rf</a:t>
                      </a:r>
                      <a:r>
                        <a:rPr lang="en-US" dirty="0" smtClean="0"/>
                        <a:t> cavities</a:t>
                      </a:r>
                      <a:endParaRPr lang="en-US" dirty="0"/>
                    </a:p>
                  </a:txBody>
                  <a:tcPr/>
                </a:tc>
                <a:tc>
                  <a:txBody>
                    <a:bodyPr/>
                    <a:lstStyle/>
                    <a:p>
                      <a:pPr algn="ctr"/>
                      <a:r>
                        <a:rPr lang="en-US" dirty="0" smtClean="0"/>
                        <a:t>2.0e4</a:t>
                      </a:r>
                      <a:endParaRPr lang="en-US" dirty="0"/>
                    </a:p>
                  </a:txBody>
                  <a:tcPr/>
                </a:tc>
                <a:tc>
                  <a:txBody>
                    <a:bodyPr/>
                    <a:lstStyle/>
                    <a:p>
                      <a:pPr algn="ctr"/>
                      <a:endParaRPr lang="en-US" dirty="0"/>
                    </a:p>
                  </a:txBody>
                  <a:tcPr/>
                </a:tc>
              </a:tr>
              <a:tr h="370840">
                <a:tc>
                  <a:txBody>
                    <a:bodyPr/>
                    <a:lstStyle/>
                    <a:p>
                      <a:r>
                        <a:rPr lang="en-US" dirty="0" smtClean="0"/>
                        <a:t>cavity</a:t>
                      </a:r>
                      <a:r>
                        <a:rPr lang="en-US" baseline="0" dirty="0" smtClean="0"/>
                        <a:t> to klystron loading angle</a:t>
                      </a:r>
                      <a:endParaRPr lang="en-US" dirty="0"/>
                    </a:p>
                  </a:txBody>
                  <a:tcPr/>
                </a:tc>
                <a:tc>
                  <a:txBody>
                    <a:bodyPr/>
                    <a:lstStyle/>
                    <a:p>
                      <a:pPr algn="ctr"/>
                      <a:r>
                        <a:rPr lang="en-US" dirty="0" smtClean="0"/>
                        <a:t>0</a:t>
                      </a:r>
                      <a:endParaRPr lang="en-US" dirty="0"/>
                    </a:p>
                  </a:txBody>
                  <a:tcPr/>
                </a:tc>
                <a:tc>
                  <a:txBody>
                    <a:bodyPr/>
                    <a:lstStyle/>
                    <a:p>
                      <a:pPr algn="ctr"/>
                      <a:r>
                        <a:rPr lang="en-US" dirty="0" err="1" smtClean="0"/>
                        <a:t>deg</a:t>
                      </a:r>
                      <a:endParaRPr lang="en-US" dirty="0"/>
                    </a:p>
                  </a:txBody>
                  <a:tcPr/>
                </a:tc>
              </a:tr>
              <a:tr h="370840">
                <a:tc>
                  <a:txBody>
                    <a:bodyPr/>
                    <a:lstStyle/>
                    <a:p>
                      <a:r>
                        <a:rPr lang="en-US" dirty="0" smtClean="0"/>
                        <a:t>empty bucket/harmonic</a:t>
                      </a:r>
                      <a:r>
                        <a:rPr lang="en-US" baseline="0" dirty="0" smtClean="0"/>
                        <a:t> #  (gap percentage)</a:t>
                      </a:r>
                      <a:endParaRPr lang="en-US" dirty="0"/>
                    </a:p>
                  </a:txBody>
                  <a:tcPr/>
                </a:tc>
                <a:tc>
                  <a:txBody>
                    <a:bodyPr/>
                    <a:lstStyle/>
                    <a:p>
                      <a:pPr algn="ctr"/>
                      <a:r>
                        <a:rPr lang="en-US" dirty="0" smtClean="0">
                          <a:solidFill>
                            <a:srgbClr val="FF0000"/>
                          </a:solidFill>
                        </a:rPr>
                        <a:t>17</a:t>
                      </a:r>
                      <a:endParaRPr lang="en-US" dirty="0">
                        <a:solidFill>
                          <a:srgbClr val="FF0000"/>
                        </a:solidFill>
                      </a:endParaRPr>
                    </a:p>
                  </a:txBody>
                  <a:tcPr/>
                </a:tc>
                <a:tc>
                  <a:txBody>
                    <a:bodyPr/>
                    <a:lstStyle/>
                    <a:p>
                      <a:pPr algn="ctr"/>
                      <a:r>
                        <a:rPr lang="en-US" dirty="0" smtClean="0"/>
                        <a:t>%</a:t>
                      </a:r>
                      <a:endParaRPr lang="en-US" dirty="0"/>
                    </a:p>
                  </a:txBody>
                  <a:tcPr/>
                </a:tc>
              </a:tr>
              <a:tr h="370840">
                <a:tc>
                  <a:txBody>
                    <a:bodyPr/>
                    <a:lstStyle/>
                    <a:p>
                      <a:r>
                        <a:rPr lang="en-US" dirty="0" smtClean="0"/>
                        <a:t>radiation damping rate per turn</a:t>
                      </a:r>
                      <a:endParaRPr lang="en-US" dirty="0"/>
                    </a:p>
                  </a:txBody>
                  <a:tcPr/>
                </a:tc>
                <a:tc>
                  <a:txBody>
                    <a:bodyPr/>
                    <a:lstStyle/>
                    <a:p>
                      <a:pPr algn="ctr"/>
                      <a:r>
                        <a:rPr lang="en-US" dirty="0" smtClean="0"/>
                        <a:t>4.9e-5</a:t>
                      </a: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57287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487362"/>
          </a:xfrm>
        </p:spPr>
        <p:txBody>
          <a:bodyPr>
            <a:normAutofit fontScale="90000"/>
          </a:bodyPr>
          <a:lstStyle/>
          <a:p>
            <a:r>
              <a:rPr lang="en-US" sz="2400" dirty="0" smtClean="0"/>
              <a:t>Tracking Simulation Studies Based on Ref. 1, Open Loop</a:t>
            </a:r>
            <a:endParaRPr lang="en-US" sz="2400" dirty="0"/>
          </a:p>
        </p:txBody>
      </p:sp>
      <p:sp>
        <p:nvSpPr>
          <p:cNvPr id="4" name="TextBox 3"/>
          <p:cNvSpPr txBox="1"/>
          <p:nvPr/>
        </p:nvSpPr>
        <p:spPr>
          <a:xfrm>
            <a:off x="428978" y="729734"/>
            <a:ext cx="4915385" cy="369332"/>
          </a:xfrm>
          <a:prstGeom prst="rect">
            <a:avLst/>
          </a:prstGeom>
          <a:noFill/>
        </p:spPr>
        <p:txBody>
          <a:bodyPr wrap="none" rtlCol="0">
            <a:spAutoFit/>
          </a:bodyPr>
          <a:lstStyle/>
          <a:p>
            <a:r>
              <a:rPr lang="en-US" dirty="0" smtClean="0"/>
              <a:t>Case 1, ALS storage ring without feedback system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06961552"/>
              </p:ext>
            </p:extLst>
          </p:nvPr>
        </p:nvGraphicFramePr>
        <p:xfrm>
          <a:off x="762000" y="1107533"/>
          <a:ext cx="7848600" cy="4820920"/>
        </p:xfrm>
        <a:graphic>
          <a:graphicData uri="http://schemas.openxmlformats.org/drawingml/2006/table">
            <a:tbl>
              <a:tblPr firstRow="1" bandRow="1">
                <a:tableStyleId>{5C22544A-7EE6-4342-B048-85BDC9FD1C3A}</a:tableStyleId>
              </a:tblPr>
              <a:tblGrid>
                <a:gridCol w="5105400"/>
                <a:gridCol w="1241165"/>
                <a:gridCol w="1502035"/>
              </a:tblGrid>
              <a:tr h="370840">
                <a:tc>
                  <a:txBody>
                    <a:bodyPr/>
                    <a:lstStyle/>
                    <a:p>
                      <a:r>
                        <a:rPr lang="en-US" dirty="0" smtClean="0"/>
                        <a:t>Calculated Parameters and Tracking Result</a:t>
                      </a:r>
                      <a:endParaRPr lang="en-US" dirty="0"/>
                    </a:p>
                  </a:txBody>
                  <a:tcPr/>
                </a:tc>
                <a:tc>
                  <a:txBody>
                    <a:bodyPr/>
                    <a:lstStyle/>
                    <a:p>
                      <a:pPr algn="ctr"/>
                      <a:r>
                        <a:rPr lang="en-US" dirty="0" smtClean="0"/>
                        <a:t>Value</a:t>
                      </a:r>
                      <a:endParaRPr lang="en-US" dirty="0"/>
                    </a:p>
                  </a:txBody>
                  <a:tcPr/>
                </a:tc>
                <a:tc>
                  <a:txBody>
                    <a:bodyPr/>
                    <a:lstStyle/>
                    <a:p>
                      <a:pPr algn="ctr"/>
                      <a:r>
                        <a:rPr lang="en-US" dirty="0" smtClean="0"/>
                        <a:t>Unit</a:t>
                      </a:r>
                      <a:endParaRPr lang="en-US" dirty="0"/>
                    </a:p>
                  </a:txBody>
                  <a:tcPr/>
                </a:tc>
              </a:tr>
              <a:tr h="370840">
                <a:tc>
                  <a:txBody>
                    <a:bodyPr/>
                    <a:lstStyle/>
                    <a:p>
                      <a:r>
                        <a:rPr lang="en-US" dirty="0" smtClean="0"/>
                        <a:t>main </a:t>
                      </a:r>
                      <a:r>
                        <a:rPr lang="en-US" dirty="0" err="1" smtClean="0"/>
                        <a:t>rf</a:t>
                      </a:r>
                      <a:r>
                        <a:rPr lang="en-US" dirty="0" smtClean="0"/>
                        <a:t> peak voltage per</a:t>
                      </a:r>
                      <a:r>
                        <a:rPr lang="en-US" baseline="0" dirty="0" smtClean="0"/>
                        <a:t> cavity (cell)</a:t>
                      </a:r>
                      <a:endParaRPr lang="en-US" dirty="0"/>
                    </a:p>
                  </a:txBody>
                  <a:tcPr/>
                </a:tc>
                <a:tc>
                  <a:txBody>
                    <a:bodyPr/>
                    <a:lstStyle/>
                    <a:p>
                      <a:pPr algn="ctr"/>
                      <a:r>
                        <a:rPr lang="en-US" dirty="0" smtClean="0"/>
                        <a:t>0.55</a:t>
                      </a:r>
                      <a:endParaRPr lang="en-US" dirty="0"/>
                    </a:p>
                  </a:txBody>
                  <a:tcPr/>
                </a:tc>
                <a:tc>
                  <a:txBody>
                    <a:bodyPr/>
                    <a:lstStyle/>
                    <a:p>
                      <a:pPr algn="ctr"/>
                      <a:r>
                        <a:rPr lang="en-US" dirty="0" smtClean="0"/>
                        <a:t>MV</a:t>
                      </a:r>
                      <a:endParaRPr lang="en-US" dirty="0"/>
                    </a:p>
                  </a:txBody>
                  <a:tcPr/>
                </a:tc>
              </a:tr>
              <a:tr h="370840">
                <a:tc>
                  <a:txBody>
                    <a:bodyPr/>
                    <a:lstStyle/>
                    <a:p>
                      <a:r>
                        <a:rPr lang="en-US" dirty="0" smtClean="0"/>
                        <a:t>main cavity detune needed</a:t>
                      </a:r>
                      <a:r>
                        <a:rPr lang="en-US" baseline="0" dirty="0" smtClean="0"/>
                        <a:t> for beam loading </a:t>
                      </a:r>
                      <a:endParaRPr lang="en-US" dirty="0"/>
                    </a:p>
                  </a:txBody>
                  <a:tcPr/>
                </a:tc>
                <a:tc>
                  <a:txBody>
                    <a:bodyPr/>
                    <a:lstStyle/>
                    <a:p>
                      <a:pPr algn="ctr"/>
                      <a:r>
                        <a:rPr lang="en-US" dirty="0" smtClean="0"/>
                        <a:t>-88.17</a:t>
                      </a:r>
                      <a:endParaRPr lang="en-US" dirty="0"/>
                    </a:p>
                  </a:txBody>
                  <a:tcPr/>
                </a:tc>
                <a:tc>
                  <a:txBody>
                    <a:bodyPr/>
                    <a:lstStyle/>
                    <a:p>
                      <a:pPr algn="ctr"/>
                      <a:r>
                        <a:rPr lang="en-US" dirty="0" smtClean="0"/>
                        <a:t>kHz</a:t>
                      </a:r>
                      <a:endParaRPr lang="en-US" dirty="0"/>
                    </a:p>
                  </a:txBody>
                  <a:tcPr/>
                </a:tc>
              </a:tr>
              <a:tr h="370840">
                <a:tc>
                  <a:txBody>
                    <a:bodyPr/>
                    <a:lstStyle/>
                    <a:p>
                      <a:r>
                        <a:rPr lang="en-US" dirty="0" smtClean="0"/>
                        <a:t>main </a:t>
                      </a:r>
                      <a:r>
                        <a:rPr lang="en-US" dirty="0" err="1" smtClean="0"/>
                        <a:t>rf</a:t>
                      </a:r>
                      <a:r>
                        <a:rPr lang="en-US" dirty="0" smtClean="0"/>
                        <a:t> operation frequency</a:t>
                      </a:r>
                      <a:endParaRPr lang="en-US" dirty="0"/>
                    </a:p>
                  </a:txBody>
                  <a:tcPr/>
                </a:tc>
                <a:tc>
                  <a:txBody>
                    <a:bodyPr/>
                    <a:lstStyle/>
                    <a:p>
                      <a:pPr algn="ctr"/>
                      <a:r>
                        <a:rPr lang="en-US" dirty="0" smtClean="0"/>
                        <a:t>499.572</a:t>
                      </a:r>
                      <a:endParaRPr lang="en-US" dirty="0"/>
                    </a:p>
                  </a:txBody>
                  <a:tcPr/>
                </a:tc>
                <a:tc>
                  <a:txBody>
                    <a:bodyPr/>
                    <a:lstStyle/>
                    <a:p>
                      <a:pPr algn="ctr"/>
                      <a:r>
                        <a:rPr lang="en-US" dirty="0" smtClean="0"/>
                        <a:t>MHz</a:t>
                      </a:r>
                      <a:endParaRPr lang="en-US" dirty="0"/>
                    </a:p>
                  </a:txBody>
                  <a:tcPr/>
                </a:tc>
              </a:tr>
              <a:tr h="370840">
                <a:tc>
                  <a:txBody>
                    <a:bodyPr/>
                    <a:lstStyle/>
                    <a:p>
                      <a:r>
                        <a:rPr lang="en-US" dirty="0" smtClean="0"/>
                        <a:t>main </a:t>
                      </a:r>
                      <a:r>
                        <a:rPr lang="en-US" dirty="0" err="1" smtClean="0"/>
                        <a:t>rf</a:t>
                      </a:r>
                      <a:r>
                        <a:rPr lang="en-US" dirty="0" smtClean="0"/>
                        <a:t> cavities</a:t>
                      </a:r>
                      <a:r>
                        <a:rPr lang="en-US" baseline="0" dirty="0" smtClean="0"/>
                        <a:t> detuning angle</a:t>
                      </a:r>
                      <a:endParaRPr lang="en-US" dirty="0"/>
                    </a:p>
                  </a:txBody>
                  <a:tcPr/>
                </a:tc>
                <a:tc>
                  <a:txBody>
                    <a:bodyPr/>
                    <a:lstStyle/>
                    <a:p>
                      <a:pPr algn="ctr"/>
                      <a:r>
                        <a:rPr lang="en-US" dirty="0" smtClean="0"/>
                        <a:t>-80.4</a:t>
                      </a:r>
                      <a:endParaRPr lang="en-US" dirty="0"/>
                    </a:p>
                  </a:txBody>
                  <a:tcPr/>
                </a:tc>
                <a:tc>
                  <a:txBody>
                    <a:bodyPr/>
                    <a:lstStyle/>
                    <a:p>
                      <a:pPr algn="ctr"/>
                      <a:r>
                        <a:rPr lang="en-US" dirty="0" err="1" smtClean="0"/>
                        <a:t>deg</a:t>
                      </a:r>
                      <a:endParaRPr lang="en-US" dirty="0"/>
                    </a:p>
                  </a:txBody>
                  <a:tcPr/>
                </a:tc>
              </a:tr>
              <a:tr h="370840">
                <a:tc>
                  <a:txBody>
                    <a:bodyPr/>
                    <a:lstStyle/>
                    <a:p>
                      <a:r>
                        <a:rPr lang="en-US" dirty="0" smtClean="0"/>
                        <a:t>synchronous phase by Pederson</a:t>
                      </a:r>
                      <a:endParaRPr lang="en-US" dirty="0"/>
                    </a:p>
                  </a:txBody>
                  <a:tcPr/>
                </a:tc>
                <a:tc>
                  <a:txBody>
                    <a:bodyPr/>
                    <a:lstStyle/>
                    <a:p>
                      <a:pPr algn="ctr"/>
                      <a:r>
                        <a:rPr lang="en-US" dirty="0" smtClean="0"/>
                        <a:t>166.09</a:t>
                      </a:r>
                      <a:endParaRPr lang="en-US" dirty="0"/>
                    </a:p>
                  </a:txBody>
                  <a:tcPr/>
                </a:tc>
                <a:tc>
                  <a:txBody>
                    <a:bodyPr/>
                    <a:lstStyle/>
                    <a:p>
                      <a:pPr algn="ctr"/>
                      <a:r>
                        <a:rPr lang="en-US" dirty="0" err="1" smtClean="0"/>
                        <a:t>deg</a:t>
                      </a:r>
                      <a:endParaRPr lang="en-US" dirty="0"/>
                    </a:p>
                  </a:txBody>
                  <a:tcPr/>
                </a:tc>
              </a:tr>
              <a:tr h="370840">
                <a:tc>
                  <a:txBody>
                    <a:bodyPr/>
                    <a:lstStyle/>
                    <a:p>
                      <a:r>
                        <a:rPr lang="en-US" dirty="0" smtClean="0"/>
                        <a:t>Beam loading factor Y=2I</a:t>
                      </a:r>
                      <a:r>
                        <a:rPr lang="en-US" baseline="-25000" dirty="0" smtClean="0"/>
                        <a:t>b</a:t>
                      </a:r>
                      <a:r>
                        <a:rPr lang="en-US" dirty="0" smtClean="0"/>
                        <a:t>/I</a:t>
                      </a:r>
                      <a:r>
                        <a:rPr lang="en-US" baseline="-25000" dirty="0" smtClean="0"/>
                        <a:t>01</a:t>
                      </a:r>
                      <a:endParaRPr lang="en-US" baseline="-25000" dirty="0"/>
                    </a:p>
                  </a:txBody>
                  <a:tcPr/>
                </a:tc>
                <a:tc>
                  <a:txBody>
                    <a:bodyPr/>
                    <a:lstStyle/>
                    <a:p>
                      <a:pPr algn="ctr"/>
                      <a:r>
                        <a:rPr lang="en-US" dirty="0" smtClean="0"/>
                        <a:t>7.273</a:t>
                      </a:r>
                      <a:endParaRPr lang="en-US" dirty="0"/>
                    </a:p>
                  </a:txBody>
                  <a:tcPr/>
                </a:tc>
                <a:tc>
                  <a:txBody>
                    <a:bodyPr/>
                    <a:lstStyle/>
                    <a:p>
                      <a:pPr algn="ctr"/>
                      <a:endParaRPr lang="en-US" dirty="0"/>
                    </a:p>
                  </a:txBody>
                  <a:tcPr/>
                </a:tc>
              </a:tr>
              <a:tr h="370840">
                <a:tc>
                  <a:txBody>
                    <a:bodyPr/>
                    <a:lstStyle/>
                    <a:p>
                      <a:r>
                        <a:rPr lang="en-US" dirty="0" smtClean="0"/>
                        <a:t>single bunch charge</a:t>
                      </a:r>
                      <a:endParaRPr lang="en-US" dirty="0"/>
                    </a:p>
                  </a:txBody>
                  <a:tcPr/>
                </a:tc>
                <a:tc>
                  <a:txBody>
                    <a:bodyPr/>
                    <a:lstStyle/>
                    <a:p>
                      <a:pPr algn="ctr"/>
                      <a:r>
                        <a:rPr lang="en-US" dirty="0" smtClean="0"/>
                        <a:t>80.85</a:t>
                      </a:r>
                      <a:endParaRPr lang="en-US" dirty="0"/>
                    </a:p>
                  </a:txBody>
                  <a:tcPr/>
                </a:tc>
                <a:tc>
                  <a:txBody>
                    <a:bodyPr/>
                    <a:lstStyle/>
                    <a:p>
                      <a:pPr algn="ctr"/>
                      <a:r>
                        <a:rPr lang="en-US" dirty="0" err="1" smtClean="0"/>
                        <a:t>nC</a:t>
                      </a:r>
                      <a:endParaRPr lang="en-US" dirty="0"/>
                    </a:p>
                  </a:txBody>
                  <a:tcPr/>
                </a:tc>
              </a:tr>
              <a:tr h="370840">
                <a:tc>
                  <a:txBody>
                    <a:bodyPr/>
                    <a:lstStyle/>
                    <a:p>
                      <a:r>
                        <a:rPr lang="en-US" dirty="0" smtClean="0"/>
                        <a:t>single bunch loss factor to fundamental mode</a:t>
                      </a:r>
                      <a:endParaRPr lang="en-US" dirty="0"/>
                    </a:p>
                  </a:txBody>
                  <a:tcPr/>
                </a:tc>
                <a:tc>
                  <a:txBody>
                    <a:bodyPr/>
                    <a:lstStyle/>
                    <a:p>
                      <a:pPr algn="ctr"/>
                      <a:r>
                        <a:rPr lang="en-US" dirty="0" smtClean="0"/>
                        <a:t>19.62</a:t>
                      </a:r>
                      <a:endParaRPr lang="en-US" dirty="0"/>
                    </a:p>
                  </a:txBody>
                  <a:tcPr/>
                </a:tc>
                <a:tc>
                  <a:txBody>
                    <a:bodyPr/>
                    <a:lstStyle/>
                    <a:p>
                      <a:pPr algn="ctr"/>
                      <a:r>
                        <a:rPr lang="en-US" dirty="0" smtClean="0"/>
                        <a:t>V/</a:t>
                      </a:r>
                      <a:r>
                        <a:rPr lang="en-US" dirty="0" err="1" smtClean="0"/>
                        <a:t>pC</a:t>
                      </a:r>
                      <a:endParaRPr lang="en-US" dirty="0"/>
                    </a:p>
                  </a:txBody>
                  <a:tcPr/>
                </a:tc>
              </a:tr>
              <a:tr h="370840">
                <a:tc>
                  <a:txBody>
                    <a:bodyPr/>
                    <a:lstStyle/>
                    <a:p>
                      <a:r>
                        <a:rPr lang="en-US" dirty="0" smtClean="0"/>
                        <a:t>main </a:t>
                      </a:r>
                      <a:r>
                        <a:rPr lang="en-US" dirty="0" err="1" smtClean="0"/>
                        <a:t>rf</a:t>
                      </a:r>
                      <a:r>
                        <a:rPr lang="en-US" dirty="0" smtClean="0"/>
                        <a:t> generator on cavity gap voltage</a:t>
                      </a:r>
                      <a:endParaRPr lang="en-US" dirty="0"/>
                    </a:p>
                  </a:txBody>
                  <a:tcPr/>
                </a:tc>
                <a:tc>
                  <a:txBody>
                    <a:bodyPr/>
                    <a:lstStyle/>
                    <a:p>
                      <a:pPr algn="ctr"/>
                      <a:r>
                        <a:rPr lang="en-US" dirty="0" smtClean="0"/>
                        <a:t>0.253</a:t>
                      </a:r>
                      <a:endParaRPr lang="en-US" dirty="0"/>
                    </a:p>
                  </a:txBody>
                  <a:tcPr/>
                </a:tc>
                <a:tc>
                  <a:txBody>
                    <a:bodyPr/>
                    <a:lstStyle/>
                    <a:p>
                      <a:pPr algn="ctr"/>
                      <a:r>
                        <a:rPr lang="en-US" dirty="0" smtClean="0"/>
                        <a:t>MV</a:t>
                      </a:r>
                      <a:endParaRPr lang="en-US" dirty="0"/>
                    </a:p>
                  </a:txBody>
                  <a:tcPr/>
                </a:tc>
              </a:tr>
              <a:tr h="370840">
                <a:tc>
                  <a:txBody>
                    <a:bodyPr/>
                    <a:lstStyle/>
                    <a:p>
                      <a:r>
                        <a:rPr lang="en-US" dirty="0" smtClean="0"/>
                        <a:t>turn-by-turn phase span after 25000 turns since inj.</a:t>
                      </a:r>
                      <a:endParaRPr lang="en-US" dirty="0"/>
                    </a:p>
                  </a:txBody>
                  <a:tcPr/>
                </a:tc>
                <a:tc>
                  <a:txBody>
                    <a:bodyPr/>
                    <a:lstStyle/>
                    <a:p>
                      <a:pPr algn="ctr"/>
                      <a:r>
                        <a:rPr lang="en-US" dirty="0" smtClean="0">
                          <a:solidFill>
                            <a:srgbClr val="FF0000"/>
                          </a:solidFill>
                        </a:rPr>
                        <a:t>11.2</a:t>
                      </a:r>
                      <a:endParaRPr lang="en-US" dirty="0">
                        <a:solidFill>
                          <a:srgbClr val="FF0000"/>
                        </a:solidFill>
                      </a:endParaRPr>
                    </a:p>
                  </a:txBody>
                  <a:tcPr/>
                </a:tc>
                <a:tc>
                  <a:txBody>
                    <a:bodyPr/>
                    <a:lstStyle/>
                    <a:p>
                      <a:pPr algn="ctr"/>
                      <a:r>
                        <a:rPr lang="en-US" dirty="0" err="1" smtClean="0"/>
                        <a:t>deg</a:t>
                      </a:r>
                      <a:endParaRPr lang="en-US" dirty="0"/>
                    </a:p>
                  </a:txBody>
                  <a:tcPr/>
                </a:tc>
              </a:tr>
              <a:tr h="370840">
                <a:tc>
                  <a:txBody>
                    <a:bodyPr/>
                    <a:lstStyle/>
                    <a:p>
                      <a:r>
                        <a:rPr lang="en-US" dirty="0" smtClean="0"/>
                        <a:t>max. energy deviation</a:t>
                      </a:r>
                      <a:r>
                        <a:rPr lang="en-US" baseline="0" dirty="0" smtClean="0"/>
                        <a:t> after 25000 turns after inj.</a:t>
                      </a:r>
                    </a:p>
                  </a:txBody>
                  <a:tcPr/>
                </a:tc>
                <a:tc>
                  <a:txBody>
                    <a:bodyPr/>
                    <a:lstStyle/>
                    <a:p>
                      <a:pPr algn="ctr"/>
                      <a:r>
                        <a:rPr lang="en-US" dirty="0" smtClean="0">
                          <a:solidFill>
                            <a:srgbClr val="FF0000"/>
                          </a:solidFill>
                        </a:rPr>
                        <a:t>1.5e-3</a:t>
                      </a:r>
                      <a:endParaRPr lang="en-US" dirty="0">
                        <a:solidFill>
                          <a:srgbClr val="FF0000"/>
                        </a:solidFill>
                      </a:endParaRPr>
                    </a:p>
                  </a:txBody>
                  <a:tcPr/>
                </a:tc>
                <a:tc>
                  <a:txBody>
                    <a:bodyPr/>
                    <a:lstStyle/>
                    <a:p>
                      <a:pPr algn="ctr"/>
                      <a:endParaRPr lang="en-US" dirty="0">
                        <a:latin typeface="Symbol" panose="05050102010706020507" pitchFamily="18" charset="2"/>
                      </a:endParaRPr>
                    </a:p>
                  </a:txBody>
                  <a:tcPr/>
                </a:tc>
              </a:tr>
              <a:tr h="370840">
                <a:tc>
                  <a:txBody>
                    <a:bodyPr/>
                    <a:lstStyle/>
                    <a:p>
                      <a:r>
                        <a:rPr lang="en-US" dirty="0" smtClean="0"/>
                        <a:t>DC</a:t>
                      </a:r>
                      <a:r>
                        <a:rPr lang="en-US" baseline="0" dirty="0" smtClean="0"/>
                        <a:t> Robinson stable for non-uniform filling?</a:t>
                      </a:r>
                      <a:endParaRPr lang="en-US" dirty="0"/>
                    </a:p>
                  </a:txBody>
                  <a:tcPr/>
                </a:tc>
                <a:tc>
                  <a:txBody>
                    <a:bodyPr/>
                    <a:lstStyle/>
                    <a:p>
                      <a:pPr algn="ctr"/>
                      <a:r>
                        <a:rPr lang="en-US" dirty="0" smtClean="0">
                          <a:solidFill>
                            <a:srgbClr val="FF0000"/>
                          </a:solidFill>
                        </a:rPr>
                        <a:t>No</a:t>
                      </a:r>
                      <a:endParaRPr lang="en-US" dirty="0">
                        <a:solidFill>
                          <a:srgbClr val="FF0000"/>
                        </a:solidFill>
                      </a:endParaRPr>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61312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5127"/>
            <a:ext cx="5867400" cy="487362"/>
          </a:xfrm>
        </p:spPr>
        <p:txBody>
          <a:bodyPr>
            <a:normAutofit fontScale="90000"/>
          </a:bodyPr>
          <a:lstStyle/>
          <a:p>
            <a:r>
              <a:rPr lang="en-US" sz="2800" dirty="0" smtClean="0"/>
              <a:t>Tracking Result Graphs from </a:t>
            </a:r>
            <a:r>
              <a:rPr lang="en-US" sz="2800" dirty="0" err="1" smtClean="0"/>
              <a:t>MathCAD</a:t>
            </a:r>
            <a:endParaRPr lang="en-US" sz="2800" dirty="0"/>
          </a:p>
        </p:txBody>
      </p:sp>
      <p:sp>
        <p:nvSpPr>
          <p:cNvPr id="4" name="TextBox 3"/>
          <p:cNvSpPr txBox="1"/>
          <p:nvPr/>
        </p:nvSpPr>
        <p:spPr>
          <a:xfrm>
            <a:off x="403578" y="722489"/>
            <a:ext cx="4915385" cy="369332"/>
          </a:xfrm>
          <a:prstGeom prst="rect">
            <a:avLst/>
          </a:prstGeom>
          <a:noFill/>
        </p:spPr>
        <p:txBody>
          <a:bodyPr wrap="none" rtlCol="0">
            <a:spAutoFit/>
          </a:bodyPr>
          <a:lstStyle/>
          <a:p>
            <a:r>
              <a:rPr lang="en-US" dirty="0" smtClean="0"/>
              <a:t>Case 1, ALS storage ring without feedback system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86"/>
          <a:stretch/>
        </p:blipFill>
        <p:spPr bwMode="auto">
          <a:xfrm>
            <a:off x="228600" y="1219199"/>
            <a:ext cx="3291840" cy="285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67200"/>
            <a:ext cx="3291840" cy="254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8400"/>
            <a:ext cx="5486400" cy="393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799" y="1840931"/>
            <a:ext cx="2320443" cy="369332"/>
          </a:xfrm>
          <a:prstGeom prst="rect">
            <a:avLst/>
          </a:prstGeom>
          <a:noFill/>
        </p:spPr>
        <p:txBody>
          <a:bodyPr wrap="none" rtlCol="0">
            <a:spAutoFit/>
          </a:bodyPr>
          <a:lstStyle/>
          <a:p>
            <a:r>
              <a:rPr lang="en-US" dirty="0" smtClean="0"/>
              <a:t>335mA, </a:t>
            </a:r>
            <a:r>
              <a:rPr lang="en-US" dirty="0" smtClean="0">
                <a:solidFill>
                  <a:srgbClr val="FF0000"/>
                </a:solidFill>
              </a:rPr>
              <a:t>17%</a:t>
            </a:r>
            <a:r>
              <a:rPr lang="en-US" dirty="0" smtClean="0"/>
              <a:t> gap filling</a:t>
            </a:r>
            <a:endParaRPr lang="en-US" dirty="0"/>
          </a:p>
        </p:txBody>
      </p:sp>
      <p:sp>
        <p:nvSpPr>
          <p:cNvPr id="3" name="TextBox 2"/>
          <p:cNvSpPr txBox="1"/>
          <p:nvPr/>
        </p:nvSpPr>
        <p:spPr>
          <a:xfrm>
            <a:off x="4038600" y="1101438"/>
            <a:ext cx="4572000" cy="646331"/>
          </a:xfrm>
          <a:prstGeom prst="rect">
            <a:avLst/>
          </a:prstGeom>
          <a:noFill/>
        </p:spPr>
        <p:txBody>
          <a:bodyPr wrap="square" rtlCol="0">
            <a:spAutoFit/>
          </a:bodyPr>
          <a:lstStyle/>
          <a:p>
            <a:r>
              <a:rPr lang="en-US" dirty="0" smtClean="0">
                <a:solidFill>
                  <a:srgbClr val="00B050"/>
                </a:solidFill>
              </a:rPr>
              <a:t>This simulation result agrees with experimental observation, i.e. Ref (8).</a:t>
            </a:r>
            <a:endParaRPr lang="en-US" dirty="0">
              <a:solidFill>
                <a:srgbClr val="00B050"/>
              </a:solidFill>
            </a:endParaRPr>
          </a:p>
        </p:txBody>
      </p:sp>
    </p:spTree>
    <p:extLst>
      <p:ext uri="{BB962C8B-B14F-4D97-AF65-F5344CB8AC3E}">
        <p14:creationId xmlns:p14="http://schemas.microsoft.com/office/powerpoint/2010/main" val="1370896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12518</TotalTime>
  <Words>3175</Words>
  <Application>Microsoft Office PowerPoint</Application>
  <PresentationFormat>On-screen Show (4:3)</PresentationFormat>
  <Paragraphs>569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Transient Beam Loading Effects in RF System for the Electron Storage Rings and its Control Strategies to the MEIC Injection, Storage and Synchronization (Part I) </vt:lpstr>
      <vt:lpstr>References</vt:lpstr>
      <vt:lpstr>References</vt:lpstr>
      <vt:lpstr>Robinson (1964) Open Loop Model of Phase Stability with Beam Loading</vt:lpstr>
      <vt:lpstr>Pederson (1975-1985) Close Loop Models of RF Feedback Systems</vt:lpstr>
      <vt:lpstr>Pederson (1975-1985) Models of RF Feedback Systems</vt:lpstr>
      <vt:lpstr>Tracking Simulation Studies Based on Ref. 1 Open Loop</vt:lpstr>
      <vt:lpstr>Tracking Simulation Studies Based on Ref. 1, Open Loop</vt:lpstr>
      <vt:lpstr>Tracking Result Graphs from MathCAD</vt:lpstr>
      <vt:lpstr>Tracking Result Graphs from MathCAD</vt:lpstr>
      <vt:lpstr>Robinson Stability Working Points with Main RF only without Feedback System and with Uniform Beam Filling Pattern</vt:lpstr>
      <vt:lpstr>Concept of Beam Injection at both fixed CEBAF and E-Ring Frequencies</vt:lpstr>
      <vt:lpstr>Momentum Acceptance with Main RF only without Feedback System at Zero Loading Angle and with Pulsed Beam Filling Pattern</vt:lpstr>
      <vt:lpstr>PowerPoint Presentation</vt:lpstr>
      <vt:lpstr>Tracking Simulation Studies for MEIC E-ring</vt:lpstr>
      <vt:lpstr>Tracking Simulation Studies for MEIC E-ring</vt:lpstr>
      <vt:lpstr>Tracking Result Graphs from MathCAD</vt:lpstr>
      <vt:lpstr>PowerPoint Presentation</vt:lpstr>
      <vt:lpstr>12GeV Injection Bunch Pattern from CEBAF (after F. Lin and S. Wang)</vt:lpstr>
      <vt:lpstr>PowerPoint Presentation</vt:lpstr>
      <vt:lpstr>Pederson Model with HL Amplifier Feedback for 5GeV MEIC e-Ring</vt:lpstr>
      <vt:lpstr>Tracking simulation result highlights</vt:lpstr>
      <vt:lpstr>PowerPoint Presentation</vt:lpstr>
      <vt:lpstr>5GeV Injection Bunch Pattern from CEBAF (after F. Lin and S. Wang)</vt:lpstr>
      <vt:lpstr>Preliminary tracking simulation result summary</vt:lpstr>
      <vt:lpstr>Feasibility, Technical Challenges and R&amp;D Items </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Transient Beam Loading Effects in RF Systems for Electron Storage Rings</dc:title>
  <dc:creator>haipeng</dc:creator>
  <cp:lastModifiedBy>haipeng</cp:lastModifiedBy>
  <cp:revision>167</cp:revision>
  <dcterms:created xsi:type="dcterms:W3CDTF">2014-06-10T19:21:58Z</dcterms:created>
  <dcterms:modified xsi:type="dcterms:W3CDTF">2014-06-26T20:37:32Z</dcterms:modified>
</cp:coreProperties>
</file>