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79" r:id="rId3"/>
    <p:sldId id="256" r:id="rId4"/>
    <p:sldId id="281" r:id="rId5"/>
    <p:sldId id="282" r:id="rId6"/>
    <p:sldId id="283" r:id="rId7"/>
    <p:sldId id="284" r:id="rId8"/>
    <p:sldId id="285" r:id="rId9"/>
    <p:sldId id="290" r:id="rId10"/>
    <p:sldId id="257" r:id="rId11"/>
    <p:sldId id="275" r:id="rId12"/>
    <p:sldId id="258" r:id="rId13"/>
    <p:sldId id="277" r:id="rId14"/>
    <p:sldId id="278" r:id="rId15"/>
    <p:sldId id="276" r:id="rId16"/>
    <p:sldId id="259" r:id="rId17"/>
    <p:sldId id="260" r:id="rId18"/>
    <p:sldId id="261" r:id="rId19"/>
    <p:sldId id="262" r:id="rId20"/>
    <p:sldId id="263" r:id="rId21"/>
    <p:sldId id="286" r:id="rId22"/>
    <p:sldId id="264" r:id="rId23"/>
    <p:sldId id="287" r:id="rId24"/>
    <p:sldId id="299" r:id="rId25"/>
    <p:sldId id="295" r:id="rId26"/>
    <p:sldId id="296" r:id="rId27"/>
    <p:sldId id="298"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98" y="-258"/>
      </p:cViewPr>
      <p:guideLst>
        <p:guide orient="horz" pos="2160"/>
        <p:guide pos="2880"/>
      </p:guideLst>
    </p:cSldViewPr>
  </p:slideViewPr>
  <p:notesTextViewPr>
    <p:cViewPr>
      <p:scale>
        <a:sx n="1" d="1"/>
        <a:sy n="1" d="1"/>
      </p:scale>
      <p:origin x="0" y="0"/>
    </p:cViewPr>
  </p:notesText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4F3AF4-E8CA-4555-A234-376BCEA2565C}"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270174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AF4-E8CA-4555-A234-376BCEA2565C}"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389567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AF4-E8CA-4555-A234-376BCEA2565C}"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352237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AF4-E8CA-4555-A234-376BCEA2565C}"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33211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F3AF4-E8CA-4555-A234-376BCEA2565C}"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44083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4F3AF4-E8CA-4555-A234-376BCEA2565C}"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354599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4F3AF4-E8CA-4555-A234-376BCEA2565C}"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54700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F3AF4-E8CA-4555-A234-376BCEA2565C}"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05917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F3AF4-E8CA-4555-A234-376BCEA2565C}"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01804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F3AF4-E8CA-4555-A234-376BCEA2565C}"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117398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F3AF4-E8CA-4555-A234-376BCEA2565C}"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2C30B-A9DE-450F-9CBB-485878839035}" type="slidenum">
              <a:rPr lang="en-US" smtClean="0"/>
              <a:t>‹#›</a:t>
            </a:fld>
            <a:endParaRPr lang="en-US"/>
          </a:p>
        </p:txBody>
      </p:sp>
    </p:spTree>
    <p:extLst>
      <p:ext uri="{BB962C8B-B14F-4D97-AF65-F5344CB8AC3E}">
        <p14:creationId xmlns:p14="http://schemas.microsoft.com/office/powerpoint/2010/main" val="414084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F3AF4-E8CA-4555-A234-376BCEA2565C}" type="datetimeFigureOut">
              <a:rPr lang="en-US" smtClean="0"/>
              <a:t>6/26/2014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2C30B-A9DE-450F-9CBB-485878839035}" type="slidenum">
              <a:rPr lang="en-US" smtClean="0"/>
              <a:t>‹#›</a:t>
            </a:fld>
            <a:endParaRPr lang="en-US"/>
          </a:p>
        </p:txBody>
      </p:sp>
    </p:spTree>
    <p:extLst>
      <p:ext uri="{BB962C8B-B14F-4D97-AF65-F5344CB8AC3E}">
        <p14:creationId xmlns:p14="http://schemas.microsoft.com/office/powerpoint/2010/main" val="3229926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1.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8.png"/><Relationship Id="rId7" Type="http://schemas.openxmlformats.org/officeDocument/2006/relationships/image" Target="../media/image51.png"/><Relationship Id="rId2" Type="http://schemas.openxmlformats.org/officeDocument/2006/relationships/image" Target="../media/image47.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0.png"/><Relationship Id="rId10" Type="http://schemas.openxmlformats.org/officeDocument/2006/relationships/image" Target="../media/image53.png"/><Relationship Id="rId4" Type="http://schemas.openxmlformats.org/officeDocument/2006/relationships/image" Target="../media/image49.png"/><Relationship Id="rId9" Type="http://schemas.openxmlformats.org/officeDocument/2006/relationships/image" Target="../media/image3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dirty="0"/>
              <a:t>Robinson Instability Criteria for MEIC e Ring</a:t>
            </a:r>
            <a:endParaRPr lang="en-US" dirty="0"/>
          </a:p>
        </p:txBody>
      </p:sp>
      <p:sp>
        <p:nvSpPr>
          <p:cNvPr id="3" name="Subtitle 2"/>
          <p:cNvSpPr>
            <a:spLocks noGrp="1"/>
          </p:cNvSpPr>
          <p:nvPr>
            <p:ph type="subTitle" idx="1"/>
          </p:nvPr>
        </p:nvSpPr>
        <p:spPr/>
        <p:txBody>
          <a:bodyPr/>
          <a:lstStyle/>
          <a:p>
            <a:r>
              <a:rPr lang="en-US" dirty="0" smtClean="0"/>
              <a:t>Shaoheng Wang, Haipeng Wang, Robert Rimmer</a:t>
            </a:r>
            <a:endParaRPr lang="en-US" dirty="0"/>
          </a:p>
        </p:txBody>
      </p:sp>
    </p:spTree>
    <p:extLst>
      <p:ext uri="{BB962C8B-B14F-4D97-AF65-F5344CB8AC3E}">
        <p14:creationId xmlns:p14="http://schemas.microsoft.com/office/powerpoint/2010/main" val="523948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Phasor Diagram Parameters</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Box 1"/>
              <p:cNvSpPr txBox="1"/>
              <p:nvPr/>
            </p:nvSpPr>
            <p:spPr>
              <a:xfrm>
                <a:off x="1215402" y="660996"/>
                <a:ext cx="6705600" cy="4795800"/>
              </a:xfrm>
              <a:prstGeom prst="rect">
                <a:avLst/>
              </a:prstGeom>
              <a:noFill/>
            </p:spPr>
            <p:txBody>
              <a:bodyPr wrap="square" rtlCol="0">
                <a:spAutoFit/>
              </a:bodyPr>
              <a:lstStyle/>
              <a:p>
                <a:r>
                  <a:rPr lang="en-US" dirty="0" smtClean="0">
                    <a:latin typeface="Symbol" panose="05050102010706020507" pitchFamily="18" charset="2"/>
                    <a:cs typeface="Times New Roman" panose="02020603050405020304" pitchFamily="18" charset="0"/>
                  </a:rPr>
                  <a:t>y</a:t>
                </a:r>
                <a:r>
                  <a:rPr lang="en-US" baseline="-25000"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 Tuning angle of impedance</a:t>
                </a:r>
              </a:p>
              <a:p>
                <a:r>
                  <a:rPr lang="en-US" dirty="0">
                    <a:latin typeface="Times New Roman" panose="02020603050405020304" pitchFamily="18" charset="0"/>
                    <a:cs typeface="Times New Roman" panose="02020603050405020304" pitchFamily="18" charset="0"/>
                  </a:rPr>
                  <a:t>	</a:t>
                </a:r>
                <a:r>
                  <a:rPr lang="en-US" dirty="0">
                    <a:latin typeface="Symbol" panose="05050102010706020507" pitchFamily="18" charset="2"/>
                    <a:cs typeface="Times New Roman" panose="02020603050405020304" pitchFamily="18" charset="0"/>
                  </a:rPr>
                  <a:t> </a:t>
                </a:r>
                <a:r>
                  <a:rPr lang="en-US" dirty="0" smtClean="0">
                    <a:latin typeface="Symbol" panose="05050102010706020507" pitchFamily="18" charset="2"/>
                    <a:cs typeface="Times New Roman" panose="02020603050405020304" pitchFamily="18" charset="0"/>
                  </a:rPr>
                  <a:t>y</a:t>
                </a:r>
                <a:r>
                  <a:rPr lang="en-US" baseline="-25000"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 &lt; 0 for above transition</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loaded impedance: </a:t>
                </a:r>
                <a14:m>
                  <m:oMath xmlns:m="http://schemas.openxmlformats.org/officeDocument/2006/math">
                    <m:f>
                      <m:fPr>
                        <m:ctrlPr>
                          <a:rPr lang="en-US" b="0" i="1" smtClean="0">
                            <a:latin typeface="Cambria Math"/>
                            <a:cs typeface="Times New Roman" panose="02020603050405020304" pitchFamily="18" charset="0"/>
                          </a:rPr>
                        </m:ctrlPr>
                      </m:fPr>
                      <m:num>
                        <m:r>
                          <a:rPr lang="en-US" b="0" i="1" smtClean="0">
                            <a:latin typeface="Cambria Math"/>
                            <a:cs typeface="Times New Roman" panose="02020603050405020304" pitchFamily="18" charset="0"/>
                          </a:rPr>
                          <m:t>1</m:t>
                        </m:r>
                      </m:num>
                      <m:den>
                        <m:r>
                          <a:rPr lang="en-US" b="0" i="1" smtClean="0">
                            <a:latin typeface="Cambria Math"/>
                            <a:cs typeface="Times New Roman" panose="02020603050405020304" pitchFamily="18" charset="0"/>
                          </a:rPr>
                          <m:t>𝑍</m:t>
                        </m:r>
                      </m:den>
                    </m:f>
                    <m:r>
                      <a:rPr lang="en-US" b="0" i="1" smtClean="0">
                        <a:latin typeface="Cambria Math"/>
                        <a:cs typeface="Times New Roman" panose="02020603050405020304" pitchFamily="18" charset="0"/>
                      </a:rPr>
                      <m:t>=</m:t>
                    </m:r>
                    <m:f>
                      <m:fPr>
                        <m:ctrlPr>
                          <a:rPr lang="en-US" b="0" i="1" smtClean="0">
                            <a:latin typeface="Cambria Math"/>
                            <a:cs typeface="Times New Roman" panose="02020603050405020304" pitchFamily="18" charset="0"/>
                          </a:rPr>
                        </m:ctrlPr>
                      </m:fPr>
                      <m:num>
                        <m:r>
                          <a:rPr lang="en-US" b="0" i="1" smtClean="0">
                            <a:latin typeface="Cambria Math"/>
                            <a:cs typeface="Times New Roman" panose="02020603050405020304" pitchFamily="18" charset="0"/>
                          </a:rPr>
                          <m:t>1</m:t>
                        </m:r>
                      </m:num>
                      <m:den>
                        <m:sSub>
                          <m:sSubPr>
                            <m:ctrlPr>
                              <a:rPr lang="en-US" b="0" i="1" smtClean="0">
                                <a:latin typeface="Cambria Math"/>
                                <a:cs typeface="Times New Roman" panose="02020603050405020304" pitchFamily="18" charset="0"/>
                              </a:rPr>
                            </m:ctrlPr>
                          </m:sSubPr>
                          <m:e>
                            <m:r>
                              <a:rPr lang="en-US" b="0" i="1" smtClean="0">
                                <a:latin typeface="Cambria Math"/>
                                <a:cs typeface="Times New Roman" panose="02020603050405020304" pitchFamily="18" charset="0"/>
                              </a:rPr>
                              <m:t>𝑅</m:t>
                            </m:r>
                          </m:e>
                          <m:sub>
                            <m:r>
                              <a:rPr lang="en-US" b="0" i="1" smtClean="0">
                                <a:latin typeface="Cambria Math"/>
                                <a:cs typeface="Times New Roman" panose="02020603050405020304" pitchFamily="18" charset="0"/>
                              </a:rPr>
                              <m:t>𝐿</m:t>
                            </m:r>
                          </m:sub>
                        </m:sSub>
                      </m:den>
                    </m:f>
                    <m:d>
                      <m:dPr>
                        <m:ctrlPr>
                          <a:rPr lang="en-US" b="0" i="1" smtClean="0">
                            <a:latin typeface="Cambria Math"/>
                            <a:cs typeface="Times New Roman" panose="02020603050405020304" pitchFamily="18" charset="0"/>
                          </a:rPr>
                        </m:ctrlPr>
                      </m:dPr>
                      <m:e>
                        <m:r>
                          <a:rPr lang="en-US" b="0" i="1" smtClean="0">
                            <a:latin typeface="Cambria Math"/>
                            <a:cs typeface="Times New Roman" panose="02020603050405020304" pitchFamily="18" charset="0"/>
                          </a:rPr>
                          <m:t>1+</m:t>
                        </m:r>
                        <m:r>
                          <a:rPr lang="en-US" b="0" i="1" smtClean="0">
                            <a:latin typeface="Cambria Math"/>
                            <a:cs typeface="Times New Roman" panose="02020603050405020304" pitchFamily="18" charset="0"/>
                          </a:rPr>
                          <m:t>𝑖</m:t>
                        </m:r>
                        <m:sSub>
                          <m:sSubPr>
                            <m:ctrlPr>
                              <a:rPr lang="en-US" i="1">
                                <a:latin typeface="Cambria Math"/>
                                <a:cs typeface="Times New Roman" panose="02020603050405020304" pitchFamily="18" charset="0"/>
                              </a:rPr>
                            </m:ctrlPr>
                          </m:sSubPr>
                          <m:e>
                            <m:r>
                              <a:rPr lang="en-US" i="1">
                                <a:latin typeface="Cambria Math"/>
                                <a:cs typeface="Times New Roman" panose="02020603050405020304" pitchFamily="18" charset="0"/>
                              </a:rPr>
                              <m:t>𝑄</m:t>
                            </m:r>
                          </m:e>
                          <m:sub>
                            <m:r>
                              <a:rPr lang="en-US" i="1">
                                <a:latin typeface="Cambria Math"/>
                                <a:cs typeface="Times New Roman" panose="02020603050405020304" pitchFamily="18" charset="0"/>
                              </a:rPr>
                              <m:t>𝐿</m:t>
                            </m:r>
                          </m:sub>
                        </m:sSub>
                        <m:f>
                          <m:fPr>
                            <m:ctrlPr>
                              <a:rPr lang="en-US" i="1">
                                <a:latin typeface="Cambria Math"/>
                                <a:cs typeface="Times New Roman" panose="02020603050405020304" pitchFamily="18" charset="0"/>
                              </a:rPr>
                            </m:ctrlPr>
                          </m:fPr>
                          <m:num>
                            <m:sSubSup>
                              <m:sSubSupPr>
                                <m:ctrlPr>
                                  <a:rPr lang="en-US" i="1">
                                    <a:latin typeface="Cambria Math"/>
                                    <a:ea typeface="Cambria Math"/>
                                    <a:cs typeface="Times New Roman" panose="02020603050405020304" pitchFamily="18" charset="0"/>
                                  </a:rPr>
                                </m:ctrlPr>
                              </m:sSubSupPr>
                              <m:e>
                                <m:r>
                                  <a:rPr lang="en-US" i="1">
                                    <a:latin typeface="Cambria Math"/>
                                    <a:ea typeface="Cambria Math"/>
                                    <a:cs typeface="Times New Roman" panose="02020603050405020304" pitchFamily="18" charset="0"/>
                                  </a:rPr>
                                  <m:t>𝜔</m:t>
                                </m:r>
                              </m:e>
                              <m:sub>
                                <m:r>
                                  <a:rPr lang="en-US" i="1">
                                    <a:latin typeface="Cambria Math"/>
                                    <a:ea typeface="Cambria Math"/>
                                    <a:cs typeface="Times New Roman" panose="02020603050405020304" pitchFamily="18" charset="0"/>
                                  </a:rPr>
                                  <m:t>𝑅𝐹</m:t>
                                </m:r>
                              </m:sub>
                              <m:sup>
                                <m:r>
                                  <a:rPr lang="en-US" i="1">
                                    <a:latin typeface="Cambria Math"/>
                                    <a:cs typeface="Times New Roman" panose="02020603050405020304" pitchFamily="18" charset="0"/>
                                  </a:rPr>
                                  <m:t>2</m:t>
                                </m:r>
                              </m:sup>
                            </m:sSubSup>
                            <m:r>
                              <a:rPr lang="en-US" i="1">
                                <a:latin typeface="Cambria Math"/>
                                <a:ea typeface="Cambria Math"/>
                                <a:cs typeface="Times New Roman" panose="02020603050405020304" pitchFamily="18" charset="0"/>
                              </a:rPr>
                              <m:t>−</m:t>
                            </m:r>
                            <m:sSubSup>
                              <m:sSubSupPr>
                                <m:ctrlPr>
                                  <a:rPr lang="en-US" i="1">
                                    <a:latin typeface="Cambria Math"/>
                                    <a:ea typeface="Cambria Math"/>
                                    <a:cs typeface="Times New Roman" panose="02020603050405020304" pitchFamily="18" charset="0"/>
                                  </a:rPr>
                                </m:ctrlPr>
                              </m:sSubSupPr>
                              <m:e>
                                <m:r>
                                  <a:rPr lang="en-US" i="1">
                                    <a:latin typeface="Cambria Math"/>
                                    <a:ea typeface="Cambria Math"/>
                                    <a:cs typeface="Times New Roman" panose="02020603050405020304" pitchFamily="18" charset="0"/>
                                  </a:rPr>
                                  <m:t>𝜔</m:t>
                                </m:r>
                              </m:e>
                              <m:sub>
                                <m:r>
                                  <a:rPr lang="en-US" i="1">
                                    <a:latin typeface="Cambria Math"/>
                                    <a:ea typeface="Cambria Math"/>
                                    <a:cs typeface="Times New Roman" panose="02020603050405020304" pitchFamily="18" charset="0"/>
                                  </a:rPr>
                                  <m:t>0</m:t>
                                </m:r>
                              </m:sub>
                              <m:sup>
                                <m:r>
                                  <a:rPr lang="en-US" i="1">
                                    <a:latin typeface="Cambria Math"/>
                                    <a:cs typeface="Times New Roman" panose="02020603050405020304" pitchFamily="18" charset="0"/>
                                  </a:rPr>
                                  <m:t>2</m:t>
                                </m:r>
                              </m:sup>
                            </m:sSubSup>
                          </m:num>
                          <m:den>
                            <m:sSub>
                              <m:sSubPr>
                                <m:ctrlPr>
                                  <a:rPr lang="en-US" i="1">
                                    <a:latin typeface="Cambria Math"/>
                                    <a:cs typeface="Times New Roman" panose="02020603050405020304" pitchFamily="18" charset="0"/>
                                  </a:rPr>
                                </m:ctrlPr>
                              </m:sSubPr>
                              <m:e>
                                <m:r>
                                  <a:rPr lang="en-US" i="1">
                                    <a:latin typeface="Cambria Math"/>
                                    <a:ea typeface="Cambria Math"/>
                                    <a:cs typeface="Times New Roman" panose="02020603050405020304" pitchFamily="18" charset="0"/>
                                  </a:rPr>
                                  <m:t>𝜔</m:t>
                                </m:r>
                              </m:e>
                              <m:sub>
                                <m:r>
                                  <a:rPr lang="en-US" i="1">
                                    <a:latin typeface="Cambria Math"/>
                                    <a:cs typeface="Times New Roman" panose="02020603050405020304" pitchFamily="18" charset="0"/>
                                  </a:rPr>
                                  <m:t>𝑅𝐹</m:t>
                                </m:r>
                              </m:sub>
                            </m:sSub>
                            <m:sSub>
                              <m:sSubPr>
                                <m:ctrlPr>
                                  <a:rPr lang="en-US" i="1">
                                    <a:latin typeface="Cambria Math"/>
                                    <a:cs typeface="Times New Roman" panose="02020603050405020304" pitchFamily="18" charset="0"/>
                                  </a:rPr>
                                </m:ctrlPr>
                              </m:sSubPr>
                              <m:e>
                                <m:r>
                                  <a:rPr lang="en-US" i="1">
                                    <a:latin typeface="Cambria Math"/>
                                    <a:ea typeface="Cambria Math"/>
                                    <a:cs typeface="Times New Roman" panose="02020603050405020304" pitchFamily="18" charset="0"/>
                                  </a:rPr>
                                  <m:t>𝜔</m:t>
                                </m:r>
                              </m:e>
                              <m:sub>
                                <m:r>
                                  <a:rPr lang="en-US" i="1">
                                    <a:latin typeface="Cambria Math"/>
                                    <a:cs typeface="Times New Roman" panose="02020603050405020304" pitchFamily="18" charset="0"/>
                                  </a:rPr>
                                  <m:t>0</m:t>
                                </m:r>
                              </m:sub>
                            </m:sSub>
                          </m:den>
                        </m:f>
                      </m:e>
                    </m:d>
                  </m:oMath>
                </a14:m>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en-US" b="0" i="1" smtClean="0">
                        <a:latin typeface="Cambria Math"/>
                        <a:cs typeface="Times New Roman" panose="02020603050405020304" pitchFamily="18" charset="0"/>
                      </a:rPr>
                      <m:t>tan</m:t>
                    </m:r>
                    <m:sSub>
                      <m:sSubPr>
                        <m:ctrlPr>
                          <a:rPr lang="en-US" b="0" i="1" smtClean="0">
                            <a:latin typeface="Cambria Math"/>
                            <a:cs typeface="Times New Roman" panose="02020603050405020304" pitchFamily="18" charset="0"/>
                          </a:rPr>
                        </m:ctrlPr>
                      </m:sSubPr>
                      <m:e>
                        <m:r>
                          <a:rPr lang="en-US" b="0" i="1" smtClean="0">
                            <a:latin typeface="Cambria Math"/>
                            <a:ea typeface="Cambria Math"/>
                            <a:cs typeface="Times New Roman" panose="02020603050405020304" pitchFamily="18" charset="0"/>
                          </a:rPr>
                          <m:t>𝜓</m:t>
                        </m:r>
                      </m:e>
                      <m:sub>
                        <m:r>
                          <a:rPr lang="en-US" b="0" i="1" smtClean="0">
                            <a:latin typeface="Cambria Math"/>
                            <a:cs typeface="Times New Roman" panose="02020603050405020304" pitchFamily="18" charset="0"/>
                          </a:rPr>
                          <m:t>𝑇</m:t>
                        </m:r>
                      </m:sub>
                    </m:sSub>
                    <m:r>
                      <a:rPr lang="en-US" b="0" i="1" smtClean="0">
                        <a:latin typeface="Cambria Math"/>
                        <a:cs typeface="Times New Roman" panose="02020603050405020304" pitchFamily="18" charset="0"/>
                      </a:rPr>
                      <m:t>=−</m:t>
                    </m:r>
                    <m:sSub>
                      <m:sSubPr>
                        <m:ctrlPr>
                          <a:rPr lang="en-US" b="0" i="1" smtClean="0">
                            <a:latin typeface="Cambria Math"/>
                            <a:cs typeface="Times New Roman" panose="02020603050405020304" pitchFamily="18" charset="0"/>
                          </a:rPr>
                        </m:ctrlPr>
                      </m:sSubPr>
                      <m:e>
                        <m:r>
                          <a:rPr lang="en-US" b="0" i="1" smtClean="0">
                            <a:latin typeface="Cambria Math"/>
                            <a:cs typeface="Times New Roman" panose="02020603050405020304" pitchFamily="18" charset="0"/>
                          </a:rPr>
                          <m:t>𝑄</m:t>
                        </m:r>
                      </m:e>
                      <m:sub>
                        <m:r>
                          <a:rPr lang="en-US" b="0" i="1" smtClean="0">
                            <a:latin typeface="Cambria Math"/>
                            <a:cs typeface="Times New Roman" panose="02020603050405020304" pitchFamily="18" charset="0"/>
                          </a:rPr>
                          <m:t>𝐿</m:t>
                        </m:r>
                      </m:sub>
                    </m:sSub>
                    <m:f>
                      <m:fPr>
                        <m:ctrlPr>
                          <a:rPr lang="en-US" b="0" i="1" smtClean="0">
                            <a:latin typeface="Cambria Math"/>
                            <a:cs typeface="Times New Roman" panose="02020603050405020304" pitchFamily="18" charset="0"/>
                          </a:rPr>
                        </m:ctrlPr>
                      </m:fPr>
                      <m:num>
                        <m:sSubSup>
                          <m:sSubSupPr>
                            <m:ctrlPr>
                              <a:rPr lang="en-US" b="0" i="1" smtClean="0">
                                <a:latin typeface="Cambria Math"/>
                                <a:ea typeface="Cambria Math"/>
                                <a:cs typeface="Times New Roman" panose="02020603050405020304" pitchFamily="18" charset="0"/>
                              </a:rPr>
                            </m:ctrlPr>
                          </m:sSubSupPr>
                          <m:e>
                            <m:r>
                              <a:rPr lang="en-US" b="0" i="1" smtClean="0">
                                <a:latin typeface="Cambria Math"/>
                                <a:ea typeface="Cambria Math"/>
                                <a:cs typeface="Times New Roman" panose="02020603050405020304" pitchFamily="18" charset="0"/>
                              </a:rPr>
                              <m:t>𝜔</m:t>
                            </m:r>
                          </m:e>
                          <m:sub>
                            <m:r>
                              <a:rPr lang="en-US" b="0" i="1" smtClean="0">
                                <a:latin typeface="Cambria Math"/>
                                <a:ea typeface="Cambria Math"/>
                                <a:cs typeface="Times New Roman" panose="02020603050405020304" pitchFamily="18" charset="0"/>
                              </a:rPr>
                              <m:t>𝑅𝐹</m:t>
                            </m:r>
                          </m:sub>
                          <m:sup>
                            <m:r>
                              <a:rPr lang="en-US" b="0" i="1" smtClean="0">
                                <a:latin typeface="Cambria Math"/>
                                <a:cs typeface="Times New Roman" panose="02020603050405020304" pitchFamily="18" charset="0"/>
                              </a:rPr>
                              <m:t>2</m:t>
                            </m:r>
                          </m:sup>
                        </m:sSubSup>
                        <m:r>
                          <a:rPr lang="en-US" b="0" i="1" smtClean="0">
                            <a:latin typeface="Cambria Math"/>
                            <a:ea typeface="Cambria Math"/>
                            <a:cs typeface="Times New Roman" panose="02020603050405020304" pitchFamily="18" charset="0"/>
                          </a:rPr>
                          <m:t>−</m:t>
                        </m:r>
                        <m:sSubSup>
                          <m:sSubSupPr>
                            <m:ctrlPr>
                              <a:rPr lang="en-US" i="1">
                                <a:latin typeface="Cambria Math"/>
                                <a:ea typeface="Cambria Math"/>
                                <a:cs typeface="Times New Roman" panose="02020603050405020304" pitchFamily="18" charset="0"/>
                              </a:rPr>
                            </m:ctrlPr>
                          </m:sSubSupPr>
                          <m:e>
                            <m:r>
                              <a:rPr lang="en-US" i="1">
                                <a:latin typeface="Cambria Math"/>
                                <a:ea typeface="Cambria Math"/>
                                <a:cs typeface="Times New Roman" panose="02020603050405020304" pitchFamily="18" charset="0"/>
                              </a:rPr>
                              <m:t>𝜔</m:t>
                            </m:r>
                          </m:e>
                          <m:sub>
                            <m:r>
                              <a:rPr lang="en-US" b="0" i="1" smtClean="0">
                                <a:latin typeface="Cambria Math"/>
                                <a:ea typeface="Cambria Math"/>
                                <a:cs typeface="Times New Roman" panose="02020603050405020304" pitchFamily="18" charset="0"/>
                              </a:rPr>
                              <m:t>0</m:t>
                            </m:r>
                          </m:sub>
                          <m:sup>
                            <m:r>
                              <a:rPr lang="en-US" i="1">
                                <a:latin typeface="Cambria Math"/>
                                <a:cs typeface="Times New Roman" panose="02020603050405020304" pitchFamily="18" charset="0"/>
                              </a:rPr>
                              <m:t>2</m:t>
                            </m:r>
                          </m:sup>
                        </m:sSubSup>
                      </m:num>
                      <m:den>
                        <m:sSub>
                          <m:sSubPr>
                            <m:ctrlPr>
                              <a:rPr lang="en-US" b="0" i="1" smtClean="0">
                                <a:latin typeface="Cambria Math"/>
                                <a:cs typeface="Times New Roman" panose="02020603050405020304" pitchFamily="18" charset="0"/>
                              </a:rPr>
                            </m:ctrlPr>
                          </m:sSubPr>
                          <m:e>
                            <m:r>
                              <a:rPr lang="en-US" b="0" i="1" smtClean="0">
                                <a:latin typeface="Cambria Math"/>
                                <a:ea typeface="Cambria Math"/>
                                <a:cs typeface="Times New Roman" panose="02020603050405020304" pitchFamily="18" charset="0"/>
                              </a:rPr>
                              <m:t>𝜔</m:t>
                            </m:r>
                          </m:e>
                          <m:sub>
                            <m:r>
                              <a:rPr lang="en-US" b="0" i="1" smtClean="0">
                                <a:latin typeface="Cambria Math"/>
                                <a:cs typeface="Times New Roman" panose="02020603050405020304" pitchFamily="18" charset="0"/>
                              </a:rPr>
                              <m:t>𝑅𝐹</m:t>
                            </m:r>
                          </m:sub>
                        </m:sSub>
                        <m:sSub>
                          <m:sSubPr>
                            <m:ctrlPr>
                              <a:rPr lang="en-US" i="1">
                                <a:latin typeface="Cambria Math"/>
                                <a:cs typeface="Times New Roman" panose="02020603050405020304" pitchFamily="18" charset="0"/>
                              </a:rPr>
                            </m:ctrlPr>
                          </m:sSubPr>
                          <m:e>
                            <m:r>
                              <a:rPr lang="en-US" i="1">
                                <a:latin typeface="Cambria Math"/>
                                <a:ea typeface="Cambria Math"/>
                                <a:cs typeface="Times New Roman" panose="02020603050405020304" pitchFamily="18" charset="0"/>
                              </a:rPr>
                              <m:t>𝜔</m:t>
                            </m:r>
                          </m:e>
                          <m:sub>
                            <m:r>
                              <a:rPr lang="en-US" i="1">
                                <a:latin typeface="Cambria Math"/>
                                <a:cs typeface="Times New Roman" panose="02020603050405020304" pitchFamily="18" charset="0"/>
                              </a:rPr>
                              <m:t>0</m:t>
                            </m:r>
                          </m:sub>
                        </m:sSub>
                      </m:den>
                    </m:f>
                  </m:oMath>
                </a14:m>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smtClean="0">
                            <a:latin typeface="Cambria Math"/>
                            <a:cs typeface="Times New Roman" panose="02020603050405020304" pitchFamily="18" charset="0"/>
                          </a:rPr>
                        </m:ctrlPr>
                      </m:fPr>
                      <m:num>
                        <m:r>
                          <a:rPr lang="en-US" b="0" i="1" smtClean="0">
                            <a:latin typeface="Cambria Math"/>
                            <a:cs typeface="Times New Roman" panose="02020603050405020304" pitchFamily="18" charset="0"/>
                          </a:rPr>
                          <m:t>𝑉</m:t>
                        </m:r>
                      </m:num>
                      <m:den>
                        <m:r>
                          <a:rPr lang="en-US" b="0" i="1" smtClean="0">
                            <a:latin typeface="Cambria Math"/>
                            <a:cs typeface="Times New Roman" panose="02020603050405020304" pitchFamily="18" charset="0"/>
                          </a:rPr>
                          <m:t>𝐼</m:t>
                        </m:r>
                      </m:den>
                    </m:f>
                    <m:r>
                      <a:rPr lang="en-US" b="0" i="1" smtClean="0">
                        <a:latin typeface="Cambria Math"/>
                        <a:cs typeface="Times New Roman" panose="02020603050405020304" pitchFamily="18" charset="0"/>
                      </a:rPr>
                      <m:t>=</m:t>
                    </m:r>
                    <m:f>
                      <m:fPr>
                        <m:ctrlPr>
                          <a:rPr lang="en-US" b="0" i="1" smtClean="0">
                            <a:latin typeface="Cambria Math"/>
                            <a:cs typeface="Times New Roman" panose="02020603050405020304" pitchFamily="18" charset="0"/>
                          </a:rPr>
                        </m:ctrlPr>
                      </m:fPr>
                      <m:num>
                        <m:sSub>
                          <m:sSubPr>
                            <m:ctrlPr>
                              <a:rPr lang="en-US" i="1">
                                <a:latin typeface="Cambria Math"/>
                                <a:cs typeface="Times New Roman" panose="02020603050405020304" pitchFamily="18" charset="0"/>
                              </a:rPr>
                            </m:ctrlPr>
                          </m:sSubPr>
                          <m:e>
                            <m:r>
                              <a:rPr lang="en-US" i="1">
                                <a:latin typeface="Cambria Math"/>
                                <a:cs typeface="Times New Roman" panose="02020603050405020304" pitchFamily="18" charset="0"/>
                              </a:rPr>
                              <m:t>𝑅</m:t>
                            </m:r>
                          </m:e>
                          <m:sub>
                            <m:r>
                              <a:rPr lang="en-US" i="1">
                                <a:latin typeface="Cambria Math"/>
                                <a:cs typeface="Times New Roman" panose="02020603050405020304" pitchFamily="18" charset="0"/>
                              </a:rPr>
                              <m:t>𝐿</m:t>
                            </m:r>
                          </m:sub>
                        </m:sSub>
                      </m:num>
                      <m:den>
                        <m:r>
                          <a:rPr lang="en-US" b="0" i="1" smtClean="0">
                            <a:latin typeface="Cambria Math"/>
                            <a:cs typeface="Times New Roman" panose="02020603050405020304" pitchFamily="18" charset="0"/>
                          </a:rPr>
                          <m:t>1−</m:t>
                        </m:r>
                        <m:r>
                          <a:rPr lang="en-US" b="0" i="1" smtClean="0">
                            <a:latin typeface="Cambria Math"/>
                            <a:cs typeface="Times New Roman" panose="02020603050405020304" pitchFamily="18" charset="0"/>
                          </a:rPr>
                          <m:t>𝑖</m:t>
                        </m:r>
                        <m:r>
                          <m:rPr>
                            <m:sty m:val="p"/>
                          </m:rPr>
                          <a:rPr lang="en-US" i="1">
                            <a:latin typeface="Cambria Math"/>
                            <a:cs typeface="Times New Roman" panose="02020603050405020304" pitchFamily="18" charset="0"/>
                          </a:rPr>
                          <m:t>tan</m:t>
                        </m:r>
                        <m:sSub>
                          <m:sSubPr>
                            <m:ctrlPr>
                              <a:rPr lang="en-US" i="1">
                                <a:latin typeface="Cambria Math"/>
                                <a:cs typeface="Times New Roman" panose="02020603050405020304" pitchFamily="18" charset="0"/>
                              </a:rPr>
                            </m:ctrlPr>
                          </m:sSubPr>
                          <m:e>
                            <m:r>
                              <a:rPr lang="en-US" i="1">
                                <a:latin typeface="Cambria Math"/>
                                <a:ea typeface="Cambria Math"/>
                                <a:cs typeface="Times New Roman" panose="02020603050405020304" pitchFamily="18" charset="0"/>
                              </a:rPr>
                              <m:t>𝜓</m:t>
                            </m:r>
                          </m:e>
                          <m:sub>
                            <m:r>
                              <a:rPr lang="en-US" i="1">
                                <a:latin typeface="Cambria Math"/>
                                <a:cs typeface="Times New Roman" panose="02020603050405020304" pitchFamily="18" charset="0"/>
                              </a:rPr>
                              <m:t>𝑇</m:t>
                            </m:r>
                          </m:sub>
                        </m:sSub>
                      </m:den>
                    </m:f>
                    <m:r>
                      <a:rPr lang="en-US" b="0" i="1" smtClean="0">
                        <a:latin typeface="Cambria Math"/>
                        <a:cs typeface="Times New Roman" panose="02020603050405020304" pitchFamily="18" charset="0"/>
                      </a:rPr>
                      <m:t>=</m:t>
                    </m:r>
                    <m:sSub>
                      <m:sSubPr>
                        <m:ctrlPr>
                          <a:rPr lang="en-US" b="0" i="1" smtClean="0">
                            <a:latin typeface="Cambria Math"/>
                            <a:cs typeface="Times New Roman" panose="02020603050405020304" pitchFamily="18" charset="0"/>
                          </a:rPr>
                        </m:ctrlPr>
                      </m:sSubPr>
                      <m:e>
                        <m:r>
                          <a:rPr lang="en-US" b="0" i="1" smtClean="0">
                            <a:latin typeface="Cambria Math"/>
                            <a:cs typeface="Times New Roman" panose="02020603050405020304" pitchFamily="18" charset="0"/>
                          </a:rPr>
                          <m:t>𝑅</m:t>
                        </m:r>
                      </m:e>
                      <m:sub>
                        <m:r>
                          <a:rPr lang="en-US" b="0" i="1" smtClean="0">
                            <a:latin typeface="Cambria Math"/>
                            <a:cs typeface="Times New Roman" panose="02020603050405020304" pitchFamily="18" charset="0"/>
                          </a:rPr>
                          <m:t>𝐿</m:t>
                        </m:r>
                      </m:sub>
                    </m:sSub>
                    <m:r>
                      <m:rPr>
                        <m:nor/>
                      </m:rPr>
                      <a:rPr lang="en-US" b="0" i="0" smtClean="0">
                        <a:latin typeface="Cambria Math"/>
                        <a:cs typeface="Times New Roman" panose="02020603050405020304" pitchFamily="18" charset="0"/>
                      </a:rPr>
                      <m:t>cos</m:t>
                    </m:r>
                    <m:sSub>
                      <m:sSubPr>
                        <m:ctrlPr>
                          <a:rPr lang="en-US" b="0" i="1" smtClean="0">
                            <a:latin typeface="Cambria Math"/>
                            <a:cs typeface="Times New Roman" panose="02020603050405020304" pitchFamily="18" charset="0"/>
                          </a:rPr>
                        </m:ctrlPr>
                      </m:sSubPr>
                      <m:e>
                        <m:r>
                          <a:rPr lang="en-US" b="0" i="1" smtClean="0">
                            <a:latin typeface="Cambria Math"/>
                            <a:ea typeface="Cambria Math"/>
                            <a:cs typeface="Times New Roman" panose="02020603050405020304" pitchFamily="18" charset="0"/>
                          </a:rPr>
                          <m:t>𝜓</m:t>
                        </m:r>
                      </m:e>
                      <m:sub>
                        <m:r>
                          <a:rPr lang="en-US" b="0" i="1" smtClean="0">
                            <a:latin typeface="Cambria Math"/>
                            <a:cs typeface="Times New Roman" panose="02020603050405020304" pitchFamily="18" charset="0"/>
                          </a:rPr>
                          <m:t>𝑇</m:t>
                        </m:r>
                      </m:sub>
                    </m:sSub>
                    <m:sSup>
                      <m:sSupPr>
                        <m:ctrlPr>
                          <a:rPr lang="en-US" b="0" i="1" smtClean="0">
                            <a:latin typeface="Cambria Math"/>
                            <a:cs typeface="Times New Roman" panose="02020603050405020304" pitchFamily="18" charset="0"/>
                          </a:rPr>
                        </m:ctrlPr>
                      </m:sSupPr>
                      <m:e>
                        <m:r>
                          <a:rPr lang="en-US" b="0" i="1" smtClean="0">
                            <a:latin typeface="Cambria Math"/>
                            <a:cs typeface="Times New Roman" panose="02020603050405020304" pitchFamily="18" charset="0"/>
                          </a:rPr>
                          <m:t>𝑒</m:t>
                        </m:r>
                      </m:e>
                      <m:sup>
                        <m:r>
                          <a:rPr lang="en-US" b="0" i="1" smtClean="0">
                            <a:latin typeface="Cambria Math"/>
                            <a:cs typeface="Times New Roman" panose="02020603050405020304" pitchFamily="18" charset="0"/>
                          </a:rPr>
                          <m:t>𝑖</m:t>
                        </m:r>
                        <m:r>
                          <a:rPr lang="en-US" b="0" i="1" smtClean="0">
                            <a:latin typeface="Cambria Math"/>
                            <a:ea typeface="Cambria Math"/>
                            <a:cs typeface="Times New Roman" panose="02020603050405020304" pitchFamily="18" charset="0"/>
                          </a:rPr>
                          <m:t>𝜓</m:t>
                        </m:r>
                      </m:sup>
                    </m:sSup>
                  </m:oMath>
                </a14:m>
                <a:r>
                  <a:rPr lang="en-US" dirty="0" smtClean="0">
                    <a:latin typeface="Times New Roman" panose="02020603050405020304" pitchFamily="18" charset="0"/>
                    <a:cs typeface="Times New Roman" panose="02020603050405020304" pitchFamily="18" charset="0"/>
                  </a:rPr>
                  <a:t>;</a:t>
                </a:r>
              </a:p>
              <a:p>
                <a:r>
                  <a:rPr lang="en-US" dirty="0" smtClean="0">
                    <a:latin typeface="Symbol" panose="05050102010706020507" pitchFamily="18" charset="2"/>
                    <a:cs typeface="Times New Roman" panose="02020603050405020304" pitchFamily="18" charset="0"/>
                  </a:rPr>
                  <a:t>y</a:t>
                </a:r>
                <a:r>
                  <a:rPr lang="en-US" baseline="-250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Synchronous phase angle</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see definition in earlier slice;</a:t>
                </a:r>
              </a:p>
              <a:p>
                <a:r>
                  <a:rPr lang="en-US" dirty="0" smtClean="0">
                    <a:latin typeface="Symbol" panose="05050102010706020507" pitchFamily="18" charset="2"/>
                    <a:cs typeface="Times New Roman" panose="02020603050405020304" pitchFamily="18" charset="0"/>
                  </a:rPr>
                  <a:t>y</a:t>
                </a:r>
                <a:r>
                  <a:rPr lang="en-US" baseline="-25000" dirty="0" smtClean="0">
                    <a:latin typeface="Times New Roman" panose="02020603050405020304" pitchFamily="18" charset="0"/>
                    <a:cs typeface="Times New Roman" panose="02020603050405020304" pitchFamily="18" charset="0"/>
                  </a:rPr>
                  <a:t>L</a:t>
                </a:r>
                <a:r>
                  <a:rPr lang="en-US" dirty="0" smtClean="0">
                    <a:latin typeface="Times New Roman" panose="02020603050405020304" pitchFamily="18" charset="0"/>
                    <a:cs typeface="Times New Roman" panose="02020603050405020304" pitchFamily="18" charset="0"/>
                  </a:rPr>
                  <a:t>: Loading angle</a:t>
                </a:r>
              </a:p>
              <a:p>
                <a:r>
                  <a:rPr lang="en-US" dirty="0">
                    <a:latin typeface="Times New Roman" panose="02020603050405020304" pitchFamily="18" charset="0"/>
                    <a:cs typeface="Times New Roman" panose="02020603050405020304" pitchFamily="18" charset="0"/>
                  </a:rPr>
                  <a:t>	angle </a:t>
                </a:r>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generator current and </a:t>
                </a:r>
                <a:r>
                  <a:rPr lang="en-US" dirty="0">
                    <a:latin typeface="Times New Roman" panose="02020603050405020304" pitchFamily="18" charset="0"/>
                    <a:cs typeface="Times New Roman" panose="02020603050405020304" pitchFamily="18" charset="0"/>
                  </a:rPr>
                  <a:t>the cavity voltage </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I</a:t>
                </a:r>
                <a:r>
                  <a:rPr lang="en-US" baseline="-25000" dirty="0" smtClean="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 fundamental harmonic component of beam current</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a:t>
                </a:r>
                <a:r>
                  <a:rPr lang="en-US" baseline="-25000" dirty="0" smtClean="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 = 2 I</a:t>
                </a:r>
                <a:r>
                  <a:rPr lang="en-US" baseline="-25000" dirty="0" smtClean="0">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 where I</a:t>
                </a:r>
                <a:r>
                  <a:rPr lang="en-US" baseline="-25000" dirty="0" smtClean="0">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 is the average beam current;</a:t>
                </a:r>
              </a:p>
              <a:p>
                <a:r>
                  <a:rPr lang="en-US" dirty="0" smtClean="0">
                    <a:latin typeface="Symbol" panose="05050102010706020507" pitchFamily="18" charset="2"/>
                    <a:cs typeface="Times New Roman" panose="02020603050405020304" pitchFamily="18" charset="0"/>
                  </a:rPr>
                  <a:t>w</a:t>
                </a:r>
                <a:r>
                  <a:rPr lang="en-US" baseline="-25000" dirty="0" smtClean="0">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 cavity resonance frequency, </a:t>
                </a:r>
                <a14:m>
                  <m:oMath xmlns:m="http://schemas.openxmlformats.org/officeDocument/2006/math">
                    <m:sSub>
                      <m:sSubPr>
                        <m:ctrlPr>
                          <a:rPr lang="en-US" b="0" i="1" smtClean="0">
                            <a:latin typeface="Cambria Math"/>
                            <a:cs typeface="Times New Roman" panose="02020603050405020304" pitchFamily="18" charset="0"/>
                          </a:rPr>
                        </m:ctrlPr>
                      </m:sSubPr>
                      <m:e>
                        <m:r>
                          <a:rPr lang="en-US" b="0" i="1" smtClean="0">
                            <a:latin typeface="Cambria Math"/>
                            <a:ea typeface="Cambria Math"/>
                            <a:cs typeface="Times New Roman" panose="02020603050405020304" pitchFamily="18" charset="0"/>
                          </a:rPr>
                          <m:t>𝜔</m:t>
                        </m:r>
                      </m:e>
                      <m:sub>
                        <m:r>
                          <a:rPr lang="en-US" b="0" i="1" smtClean="0">
                            <a:latin typeface="Cambria Math"/>
                            <a:cs typeface="Times New Roman" panose="02020603050405020304" pitchFamily="18" charset="0"/>
                          </a:rPr>
                          <m:t>0</m:t>
                        </m:r>
                      </m:sub>
                    </m:sSub>
                    <m:r>
                      <a:rPr lang="en-US" b="0" i="1" smtClean="0">
                        <a:latin typeface="Cambria Math"/>
                        <a:cs typeface="Times New Roman" panose="02020603050405020304" pitchFamily="18" charset="0"/>
                      </a:rPr>
                      <m:t>=</m:t>
                    </m:r>
                    <m:rad>
                      <m:radPr>
                        <m:degHide m:val="on"/>
                        <m:ctrlPr>
                          <a:rPr lang="en-US" b="0" i="1" smtClean="0">
                            <a:latin typeface="Cambria Math"/>
                            <a:cs typeface="Times New Roman" panose="02020603050405020304" pitchFamily="18" charset="0"/>
                          </a:rPr>
                        </m:ctrlPr>
                      </m:radPr>
                      <m:deg/>
                      <m:e>
                        <m:f>
                          <m:fPr>
                            <m:ctrlPr>
                              <a:rPr lang="en-US" b="0" i="1" smtClean="0">
                                <a:latin typeface="Cambria Math"/>
                                <a:cs typeface="Times New Roman" panose="02020603050405020304" pitchFamily="18" charset="0"/>
                              </a:rPr>
                            </m:ctrlPr>
                          </m:fPr>
                          <m:num>
                            <m:r>
                              <a:rPr lang="en-US" b="0" i="1" smtClean="0">
                                <a:latin typeface="Cambria Math"/>
                                <a:cs typeface="Times New Roman" panose="02020603050405020304" pitchFamily="18" charset="0"/>
                              </a:rPr>
                              <m:t>1</m:t>
                            </m:r>
                          </m:num>
                          <m:den>
                            <m:r>
                              <a:rPr lang="en-US" b="0" i="1" smtClean="0">
                                <a:latin typeface="Cambria Math"/>
                                <a:cs typeface="Times New Roman" panose="02020603050405020304" pitchFamily="18" charset="0"/>
                              </a:rPr>
                              <m:t>𝐿𝐶</m:t>
                            </m:r>
                          </m:den>
                        </m:f>
                      </m:e>
                    </m:rad>
                  </m:oMath>
                </a14:m>
                <a:endParaRPr lang="en-US" dirty="0">
                  <a:latin typeface="Times New Roman" panose="02020603050405020304" pitchFamily="18" charset="0"/>
                  <a:cs typeface="Times New Roman" panose="02020603050405020304" pitchFamily="18" charset="0"/>
                </a:endParaRPr>
              </a:p>
              <a:p>
                <a:r>
                  <a:rPr lang="en-US" dirty="0" smtClean="0">
                    <a:latin typeface="Symbol" panose="05050102010706020507" pitchFamily="18" charset="2"/>
                    <a:cs typeface="Times New Roman" panose="02020603050405020304" pitchFamily="18" charset="0"/>
                  </a:rPr>
                  <a:t>w</a:t>
                </a:r>
                <a:r>
                  <a:rPr lang="en-US" baseline="-25000" dirty="0" smtClean="0">
                    <a:latin typeface="Times New Roman" panose="02020603050405020304" pitchFamily="18" charset="0"/>
                    <a:cs typeface="Times New Roman" panose="02020603050405020304" pitchFamily="18" charset="0"/>
                  </a:rPr>
                  <a:t>RF</a:t>
                </a:r>
                <a:r>
                  <a:rPr lang="en-US" dirty="0" smtClean="0">
                    <a:latin typeface="Times New Roman" panose="02020603050405020304" pitchFamily="18" charset="0"/>
                    <a:cs typeface="Times New Roman" panose="02020603050405020304" pitchFamily="18" charset="0"/>
                  </a:rPr>
                  <a:t>: generator RF frequency, Synchronous beam revolution frequency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times harmonic number</a:t>
                </a:r>
                <a:endParaRPr lang="en-US"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215402" y="660996"/>
                <a:ext cx="6705600" cy="4795800"/>
              </a:xfrm>
              <a:prstGeom prst="rect">
                <a:avLst/>
              </a:prstGeom>
              <a:blipFill rotWithShape="1">
                <a:blip r:embed="rId2"/>
                <a:stretch>
                  <a:fillRect l="-727" t="-762" r="-545" b="-1271"/>
                </a:stretch>
              </a:blipFill>
            </p:spPr>
            <p:txBody>
              <a:bodyPr/>
              <a:lstStyle/>
              <a:p>
                <a:r>
                  <a:rPr lang="en-US">
                    <a:noFill/>
                  </a:rPr>
                  <a:t> </a:t>
                </a:r>
              </a:p>
            </p:txBody>
          </p:sp>
        </mc:Fallback>
      </mc:AlternateContent>
    </p:spTree>
    <p:extLst>
      <p:ext uri="{BB962C8B-B14F-4D97-AF65-F5344CB8AC3E}">
        <p14:creationId xmlns:p14="http://schemas.microsoft.com/office/powerpoint/2010/main" val="3824399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Loaded </a:t>
            </a:r>
            <a:r>
              <a:rPr lang="en-US" sz="2800" b="1" dirty="0" smtClean="0">
                <a:latin typeface="Times New Roman" panose="02020603050405020304" pitchFamily="18" charset="0"/>
                <a:cs typeface="Times New Roman" panose="02020603050405020304" pitchFamily="18" charset="0"/>
              </a:rPr>
              <a:t>Generator-Cavity-Beam System</a:t>
            </a:r>
            <a:endParaRPr lang="en-US" sz="28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021" y="1600200"/>
            <a:ext cx="4424362" cy="2113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215402" y="523220"/>
            <a:ext cx="6705600"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Both generator and beam are considered as current source,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generator feed energy in to cavity;</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beam extracts energy from cavity.</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70739" y="2050339"/>
                <a:ext cx="2627305" cy="4120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𝑉</m:t>
                          </m:r>
                        </m:e>
                        <m:sub>
                          <m:r>
                            <a:rPr lang="en-US" sz="2000" b="0" i="1" smtClean="0">
                              <a:latin typeface="Cambria Math"/>
                            </a:rPr>
                            <m:t>𝐺</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𝑅</m:t>
                          </m:r>
                        </m:e>
                        <m:sub>
                          <m:r>
                            <a:rPr lang="en-US" sz="2000" b="0" i="1" smtClean="0">
                              <a:latin typeface="Cambria Math"/>
                            </a:rPr>
                            <m:t>𝐿</m:t>
                          </m:r>
                        </m:sub>
                      </m:sSub>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𝐺</m:t>
                          </m:r>
                        </m:sub>
                      </m:sSub>
                      <m:r>
                        <m:rPr>
                          <m:nor/>
                        </m:rPr>
                        <a:rPr lang="en-US" sz="2000" b="0" i="0" smtClean="0">
                          <a:latin typeface="Cambria Math"/>
                        </a:rPr>
                        <m:t>cos</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Sup>
                        <m:sSupPr>
                          <m:ctrlPr>
                            <a:rPr lang="en-US" sz="2000" b="0" i="1" smtClean="0">
                              <a:latin typeface="Cambria Math"/>
                            </a:rPr>
                          </m:ctrlPr>
                        </m:sSupPr>
                        <m:e>
                          <m:r>
                            <a:rPr lang="en-US" sz="2000" b="0" i="1" smtClean="0">
                              <a:latin typeface="Cambria Math"/>
                            </a:rPr>
                            <m:t>𝑒</m:t>
                          </m:r>
                        </m:e>
                        <m:sup>
                          <m:r>
                            <a:rPr lang="en-US" sz="2000" b="0" i="1" smtClean="0">
                              <a:latin typeface="Cambria Math"/>
                            </a:rPr>
                            <m:t>𝑖</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up>
                      </m:sSup>
                    </m:oMath>
                  </m:oMathPara>
                </a14:m>
                <a:endParaRPr lang="en-US" sz="2000" dirty="0"/>
              </a:p>
            </p:txBody>
          </p:sp>
        </mc:Choice>
        <mc:Fallback xmlns="">
          <p:sp>
            <p:nvSpPr>
              <p:cNvPr id="3" name="TextBox 2"/>
              <p:cNvSpPr txBox="1">
                <a:spLocks noRot="1" noChangeAspect="1" noMove="1" noResize="1" noEditPoints="1" noAdjustHandles="1" noChangeArrowheads="1" noChangeShapeType="1" noTextEdit="1"/>
              </p:cNvSpPr>
              <p:nvPr/>
            </p:nvSpPr>
            <p:spPr>
              <a:xfrm>
                <a:off x="70739" y="2050339"/>
                <a:ext cx="2627305" cy="412036"/>
              </a:xfrm>
              <a:prstGeom prst="rect">
                <a:avLst/>
              </a:prstGeom>
              <a:blipFill rotWithShape="1">
                <a:blip r:embed="rId3"/>
                <a:stretch>
                  <a:fillRect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495444" y="2895600"/>
                <a:ext cx="2627305" cy="4120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𝑉</m:t>
                          </m:r>
                        </m:e>
                        <m:sub>
                          <m:r>
                            <a:rPr lang="en-US" sz="2000" b="0" i="1" smtClean="0">
                              <a:latin typeface="Cambria Math"/>
                            </a:rPr>
                            <m:t>𝐵</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𝑅</m:t>
                          </m:r>
                        </m:e>
                        <m:sub>
                          <m:r>
                            <a:rPr lang="en-US" sz="2000" b="0" i="1" smtClean="0">
                              <a:latin typeface="Cambria Math"/>
                            </a:rPr>
                            <m:t>𝐿</m:t>
                          </m:r>
                        </m:sub>
                      </m:sSub>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𝐵</m:t>
                          </m:r>
                        </m:sub>
                      </m:sSub>
                      <m:r>
                        <m:rPr>
                          <m:nor/>
                        </m:rPr>
                        <a:rPr lang="en-US" sz="2000" b="0" i="0" smtClean="0">
                          <a:latin typeface="Cambria Math"/>
                        </a:rPr>
                        <m:t>cos</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Sup>
                        <m:sSupPr>
                          <m:ctrlPr>
                            <a:rPr lang="en-US" sz="2000" b="0" i="1" smtClean="0">
                              <a:latin typeface="Cambria Math"/>
                            </a:rPr>
                          </m:ctrlPr>
                        </m:sSupPr>
                        <m:e>
                          <m:r>
                            <a:rPr lang="en-US" sz="2000" b="0" i="1" smtClean="0">
                              <a:latin typeface="Cambria Math"/>
                            </a:rPr>
                            <m:t>𝑒</m:t>
                          </m:r>
                        </m:e>
                        <m:sup>
                          <m:r>
                            <a:rPr lang="en-US" sz="2000" b="0" i="1" smtClean="0">
                              <a:latin typeface="Cambria Math"/>
                            </a:rPr>
                            <m:t>𝑖</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up>
                      </m:sSup>
                    </m:oMath>
                  </m:oMathPara>
                </a14:m>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6495444" y="2895600"/>
                <a:ext cx="2627305" cy="412036"/>
              </a:xfrm>
              <a:prstGeom prst="rect">
                <a:avLst/>
              </a:prstGeom>
              <a:blipFill rotWithShape="1">
                <a:blip r:embed="rId4"/>
                <a:stretch>
                  <a:fillRect b="-14706"/>
                </a:stretch>
              </a:blipFill>
            </p:spPr>
            <p:txBody>
              <a:bodyPr/>
              <a:lstStyle/>
              <a:p>
                <a:r>
                  <a:rPr lang="en-US">
                    <a:noFill/>
                  </a:rPr>
                  <a:t> </a:t>
                </a:r>
              </a:p>
            </p:txBody>
          </p:sp>
        </mc:Fallback>
      </mc:AlternateContent>
      <p:sp>
        <p:nvSpPr>
          <p:cNvPr id="7" name="TextBox 6"/>
          <p:cNvSpPr txBox="1"/>
          <p:nvPr/>
        </p:nvSpPr>
        <p:spPr>
          <a:xfrm>
            <a:off x="4568202" y="2637384"/>
            <a:ext cx="762000" cy="369332"/>
          </a:xfrm>
          <a:prstGeom prst="rect">
            <a:avLst/>
          </a:prstGeom>
          <a:noFill/>
        </p:spPr>
        <p:txBody>
          <a:bodyPr wrap="square" rtlCol="0">
            <a:spAutoFit/>
          </a:bodyPr>
          <a:lstStyle/>
          <a:p>
            <a:r>
              <a:rPr lang="en-US" b="1" dirty="0" smtClean="0">
                <a:cs typeface="Times New Roman" panose="02020603050405020304" pitchFamily="18" charset="0"/>
              </a:rPr>
              <a:t>R</a:t>
            </a:r>
            <a:r>
              <a:rPr lang="en-US" b="1" baseline="-25000" dirty="0" smtClean="0">
                <a:cs typeface="Times New Roman" panose="02020603050405020304" pitchFamily="18" charset="0"/>
              </a:rPr>
              <a:t>L</a:t>
            </a:r>
            <a:endParaRPr lang="en-US" b="1" baseline="-25000" dirty="0">
              <a:cs typeface="Times New Roman" panose="02020603050405020304" pitchFamily="18" charset="0"/>
            </a:endParaRPr>
          </a:p>
        </p:txBody>
      </p:sp>
      <p:sp>
        <p:nvSpPr>
          <p:cNvPr id="9" name="Rectangle 8"/>
          <p:cNvSpPr/>
          <p:nvPr/>
        </p:nvSpPr>
        <p:spPr>
          <a:xfrm>
            <a:off x="4398628" y="2656764"/>
            <a:ext cx="122812" cy="349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19200" y="4105870"/>
            <a:ext cx="6705600" cy="2585323"/>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When above transition, particles with higher energy have larger revolution time. Beam current needs to lags cavity voltage to satisfy the phase stability criteria, which means the beam effective impedance is inductive.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 for the generator to see a resistive impedance, the cavity needs to be capacitive-detuned, it means </a:t>
            </a:r>
            <a:r>
              <a:rPr lang="en-US" dirty="0">
                <a:solidFill>
                  <a:prstClr val="black"/>
                </a:solidFill>
                <a:latin typeface="Symbol" panose="05050102010706020507" pitchFamily="18" charset="2"/>
                <a:cs typeface="Times New Roman" panose="02020603050405020304" pitchFamily="18" charset="0"/>
              </a:rPr>
              <a:t>y</a:t>
            </a:r>
            <a:r>
              <a:rPr lang="en-US" baseline="-25000" dirty="0">
                <a:solidFill>
                  <a:prstClr val="black"/>
                </a:solidFill>
                <a:latin typeface="Times New Roman" panose="02020603050405020304" pitchFamily="18" charset="0"/>
                <a:cs typeface="Times New Roman" panose="02020603050405020304" pitchFamily="18" charset="0"/>
              </a:rPr>
              <a:t>T</a:t>
            </a:r>
            <a:r>
              <a:rPr lang="en-US" dirty="0">
                <a:solidFill>
                  <a:prstClr val="black"/>
                </a:solidFill>
                <a:latin typeface="Times New Roman" panose="02020603050405020304" pitchFamily="18" charset="0"/>
                <a:cs typeface="Times New Roman" panose="02020603050405020304" pitchFamily="18" charset="0"/>
              </a:rPr>
              <a:t> &lt; 0 </a:t>
            </a:r>
            <a:r>
              <a:rPr lang="en-US" dirty="0" smtClean="0">
                <a:solidFill>
                  <a:prstClr val="black"/>
                </a:solidFill>
                <a:latin typeface="Times New Roman" panose="02020603050405020304" pitchFamily="18" charset="0"/>
                <a:cs typeface="Times New Roman" panose="02020603050405020304" pitchFamily="18" charset="0"/>
              </a:rPr>
              <a:t>and </a:t>
            </a:r>
            <a:r>
              <a:rPr lang="en-US" dirty="0" smtClean="0">
                <a:solidFill>
                  <a:prstClr val="black"/>
                </a:solidFill>
                <a:latin typeface="Symbol" panose="05050102010706020507" pitchFamily="18" charset="2"/>
                <a:cs typeface="Times New Roman" panose="02020603050405020304" pitchFamily="18" charset="0"/>
              </a:rPr>
              <a:t>w</a:t>
            </a:r>
            <a:r>
              <a:rPr lang="en-US" baseline="-25000" dirty="0" smtClean="0">
                <a:solidFill>
                  <a:prstClr val="black"/>
                </a:solidFill>
                <a:latin typeface="Times New Roman" panose="02020603050405020304" pitchFamily="18" charset="0"/>
                <a:cs typeface="Times New Roman" panose="02020603050405020304" pitchFamily="18" charset="0"/>
              </a:rPr>
              <a:t>0 </a:t>
            </a:r>
            <a:r>
              <a:rPr lang="en-US" dirty="0" smtClean="0">
                <a:solidFill>
                  <a:prstClr val="black"/>
                </a:solidFill>
                <a:latin typeface="Times New Roman" panose="02020603050405020304" pitchFamily="18" charset="0"/>
                <a:cs typeface="Times New Roman" panose="02020603050405020304" pitchFamily="18" charset="0"/>
              </a:rPr>
              <a:t>&lt;</a:t>
            </a:r>
            <a:r>
              <a:rPr lang="en-US" dirty="0" smtClean="0">
                <a:solidFill>
                  <a:prstClr val="black"/>
                </a:solidFill>
                <a:latin typeface="Symbol" panose="05050102010706020507" pitchFamily="18" charset="2"/>
                <a:cs typeface="Times New Roman" panose="02020603050405020304" pitchFamily="18" charset="0"/>
              </a:rPr>
              <a:t> w</a:t>
            </a:r>
            <a:r>
              <a:rPr lang="en-US" baseline="-25000" dirty="0" smtClean="0">
                <a:solidFill>
                  <a:prstClr val="black"/>
                </a:solidFill>
                <a:latin typeface="Times New Roman" panose="02020603050405020304" pitchFamily="18" charset="0"/>
                <a:cs typeface="Times New Roman" panose="02020603050405020304" pitchFamily="18" charset="0"/>
              </a:rPr>
              <a:t>RF</a:t>
            </a:r>
            <a:r>
              <a:rPr lang="en-US" dirty="0" smtClean="0">
                <a:solidFill>
                  <a:prstClr val="black"/>
                </a:solidFill>
                <a:latin typeface="Times New Roman" panose="02020603050405020304" pitchFamily="18" charset="0"/>
                <a:cs typeface="Times New Roman" panose="02020603050405020304" pitchFamily="18" charset="0"/>
              </a:rPr>
              <a:t>, and voltage lags beam current by the phase |</a:t>
            </a:r>
            <a:r>
              <a:rPr lang="en-US" dirty="0" smtClean="0">
                <a:solidFill>
                  <a:prstClr val="black"/>
                </a:solidFill>
                <a:latin typeface="Symbol" panose="05050102010706020507" pitchFamily="18" charset="2"/>
                <a:cs typeface="Times New Roman" panose="02020603050405020304" pitchFamily="18" charset="0"/>
              </a:rPr>
              <a:t>y</a:t>
            </a:r>
            <a:r>
              <a:rPr lang="en-US" baseline="-25000" dirty="0" smtClean="0">
                <a:solidFill>
                  <a:prstClr val="black"/>
                </a:solidFill>
                <a:latin typeface="Times New Roman" panose="02020603050405020304" pitchFamily="18" charset="0"/>
                <a:cs typeface="Times New Roman" panose="02020603050405020304" pitchFamily="18" charset="0"/>
              </a:rPr>
              <a:t>T</a:t>
            </a:r>
            <a:r>
              <a:rPr lang="en-US" dirty="0" smtClean="0">
                <a:solidFill>
                  <a:prstClr val="black"/>
                </a:solidFill>
                <a:latin typeface="Times New Roman" panose="02020603050405020304" pitchFamily="18" charset="0"/>
                <a:cs typeface="Times New Roman" panose="02020603050405020304" pitchFamily="18" charset="0"/>
              </a:rPr>
              <a:t>|, because then cavity impedance looks capacitive.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865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4681092" y="982133"/>
            <a:ext cx="0" cy="4052711"/>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6400" y="3886200"/>
            <a:ext cx="6745111"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Symbol" panose="05050102010706020507" pitchFamily="18" charset="2"/>
                <a:cs typeface="Times New Roman" panose="02020603050405020304" pitchFamily="18" charset="0"/>
              </a:rPr>
              <a:t>Y</a:t>
            </a:r>
            <a:r>
              <a:rPr lang="en-US" sz="2800" b="1" baseline="-25000"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 in Phasor Diagram</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3124200" y="3886200"/>
            <a:ext cx="1557859"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52044" y="3516868"/>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4682059" y="1425222"/>
            <a:ext cx="1349030" cy="2463800"/>
          </a:xfrm>
          <a:prstGeom prst="straightConnector1">
            <a:avLst/>
          </a:prstGeom>
          <a:ln w="19050">
            <a:solidFill>
              <a:srgbClr val="00B0F0"/>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57800" y="1240556"/>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5142083" y="3805956"/>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48" name="Straight Arrow Connector 47"/>
          <p:cNvCxnSpPr/>
          <p:nvPr/>
        </p:nvCxnSpPr>
        <p:spPr>
          <a:xfrm flipH="1" flipV="1">
            <a:off x="5136445" y="3872660"/>
            <a:ext cx="5638" cy="217705"/>
          </a:xfrm>
          <a:prstGeom prst="straightConnector1">
            <a:avLst/>
          </a:prstGeom>
          <a:ln w="15875">
            <a:solidFill>
              <a:srgbClr val="00B0F0"/>
            </a:solidFill>
            <a:headEnd type="non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56"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15568"/>
          <a:stretch/>
        </p:blipFill>
        <p:spPr bwMode="auto">
          <a:xfrm>
            <a:off x="1842325" y="999063"/>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8" name="Oval 57"/>
          <p:cNvSpPr/>
          <p:nvPr/>
        </p:nvSpPr>
        <p:spPr>
          <a:xfrm>
            <a:off x="3695397" y="1997001"/>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3749004" y="2050341"/>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TextBox 59"/>
              <p:cNvSpPr txBox="1"/>
              <p:nvPr/>
            </p:nvSpPr>
            <p:spPr>
              <a:xfrm>
                <a:off x="3371970" y="2130395"/>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3371970" y="2130395"/>
                <a:ext cx="485197" cy="369332"/>
              </a:xfrm>
              <a:prstGeom prst="rect">
                <a:avLst/>
              </a:prstGeom>
              <a:blipFill rotWithShape="1">
                <a:blip r:embed="rId3"/>
                <a:stretch>
                  <a:fillRect b="-13115"/>
                </a:stretch>
              </a:blipFill>
            </p:spPr>
            <p:txBody>
              <a:bodyPr/>
              <a:lstStyle/>
              <a:p>
                <a:r>
                  <a:rPr lang="en-US">
                    <a:noFill/>
                  </a:rPr>
                  <a:t> </a:t>
                </a:r>
              </a:p>
            </p:txBody>
          </p:sp>
        </mc:Fallback>
      </mc:AlternateContent>
      <p:cxnSp>
        <p:nvCxnSpPr>
          <p:cNvPr id="61" name="Straight Arrow Connector 60"/>
          <p:cNvCxnSpPr/>
          <p:nvPr/>
        </p:nvCxnSpPr>
        <p:spPr>
          <a:xfrm>
            <a:off x="3726051" y="2489576"/>
            <a:ext cx="284384" cy="0"/>
          </a:xfrm>
          <a:prstGeom prst="straightConnector1">
            <a:avLst/>
          </a:prstGeom>
          <a:ln>
            <a:solidFill>
              <a:schemeClr val="tx1"/>
            </a:solidFill>
            <a:prstDash val="sysDash"/>
            <a:headEnd type="triangle" w="sm" len="med"/>
            <a:tailEnd type="none" w="sm"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682059" y="3889022"/>
            <a:ext cx="1498607"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26289" y="3470491"/>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5" name="TextBox 64"/>
              <p:cNvSpPr txBox="1"/>
              <p:nvPr/>
            </p:nvSpPr>
            <p:spPr>
              <a:xfrm>
                <a:off x="2210771" y="2997081"/>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2210771" y="2997081"/>
                <a:ext cx="1680012" cy="369332"/>
              </a:xfrm>
              <a:prstGeom prst="rect">
                <a:avLst/>
              </a:prstGeom>
              <a:blipFill rotWithShape="1">
                <a:blip r:embed="rId4"/>
                <a:stretch>
                  <a:fillRect b="-15000"/>
                </a:stretch>
              </a:blipFill>
            </p:spPr>
            <p:txBody>
              <a:bodyPr/>
              <a:lstStyle/>
              <a:p>
                <a:r>
                  <a:rPr lang="en-US">
                    <a:noFill/>
                  </a:rPr>
                  <a:t> </a:t>
                </a:r>
              </a:p>
            </p:txBody>
          </p:sp>
        </mc:Fallback>
      </mc:AlternateContent>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1149" y="1104897"/>
            <a:ext cx="3143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7" name="Straight Connector 66"/>
          <p:cNvCxnSpPr/>
          <p:nvPr/>
        </p:nvCxnSpPr>
        <p:spPr>
          <a:xfrm>
            <a:off x="3786837" y="3468383"/>
            <a:ext cx="2485793" cy="1149143"/>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648200" y="2960147"/>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399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4681092" y="982133"/>
            <a:ext cx="0" cy="4052711"/>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6400" y="3886200"/>
            <a:ext cx="6745111"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Symbol" panose="05050102010706020507" pitchFamily="18" charset="2"/>
                <a:cs typeface="Times New Roman" panose="02020603050405020304" pitchFamily="18" charset="0"/>
              </a:rPr>
              <a:t>Y</a:t>
            </a:r>
            <a:r>
              <a:rPr lang="en-US" sz="2800" b="1" baseline="-25000"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 in Phasor Diagram</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3124200" y="3886200"/>
            <a:ext cx="1557859"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52044" y="3516868"/>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4682059" y="1425222"/>
            <a:ext cx="1349030" cy="2463800"/>
          </a:xfrm>
          <a:prstGeom prst="straightConnector1">
            <a:avLst/>
          </a:prstGeom>
          <a:ln w="19050">
            <a:solidFill>
              <a:srgbClr val="00B0F0"/>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57800" y="1240556"/>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4398870" y="3076222"/>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62" name="Straight Arrow Connector 61"/>
          <p:cNvCxnSpPr/>
          <p:nvPr/>
        </p:nvCxnSpPr>
        <p:spPr>
          <a:xfrm>
            <a:off x="4682059" y="3889022"/>
            <a:ext cx="1498607"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26289" y="3470491"/>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75149"/>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Oval 19"/>
          <p:cNvSpPr/>
          <p:nvPr/>
        </p:nvSpPr>
        <p:spPr>
          <a:xfrm>
            <a:off x="3711222" y="1850509"/>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3756378" y="1899567"/>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2819400" y="1777881"/>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819400" y="1777881"/>
                <a:ext cx="485197" cy="369332"/>
              </a:xfrm>
              <a:prstGeom prst="rect">
                <a:avLst/>
              </a:prstGeom>
              <a:blipFill rotWithShape="1">
                <a:blip r:embed="rId3"/>
                <a:stretch>
                  <a:fillRect b="-15000"/>
                </a:stretch>
              </a:blipFill>
            </p:spPr>
            <p:txBody>
              <a:bodyPr/>
              <a:lstStyle/>
              <a:p>
                <a:r>
                  <a:rPr lang="en-US">
                    <a:noFill/>
                  </a:rPr>
                  <a:t> </a:t>
                </a:r>
              </a:p>
            </p:txBody>
          </p:sp>
        </mc:Fallback>
      </mc:AlternateContent>
      <p:cxnSp>
        <p:nvCxnSpPr>
          <p:cNvPr id="23" name="Straight Arrow Connector 22"/>
          <p:cNvCxnSpPr/>
          <p:nvPr/>
        </p:nvCxnSpPr>
        <p:spPr>
          <a:xfrm>
            <a:off x="2186044" y="2151124"/>
            <a:ext cx="1581148" cy="0"/>
          </a:xfrm>
          <a:prstGeom prst="straightConnector1">
            <a:avLst/>
          </a:prstGeom>
          <a:ln>
            <a:solidFill>
              <a:schemeClr val="tx1"/>
            </a:solidFill>
            <a:prstDash val="sysDash"/>
            <a:headEnd type="none" w="sm" len="med"/>
            <a:tailEnd type="triangle" w="sm"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2210771" y="2997081"/>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2210771" y="2997081"/>
                <a:ext cx="1680012" cy="369332"/>
              </a:xfrm>
              <a:prstGeom prst="rect">
                <a:avLst/>
              </a:prstGeom>
              <a:blipFill rotWithShape="1">
                <a:blip r:embed="rId4"/>
                <a:stretch>
                  <a:fillRect b="-15000"/>
                </a:stretch>
              </a:blipFill>
            </p:spPr>
            <p:txBody>
              <a:bodyPr/>
              <a:lstStyle/>
              <a:p>
                <a:r>
                  <a:rPr lang="en-US">
                    <a:noFill/>
                  </a:rPr>
                  <a:t> </a:t>
                </a:r>
              </a:p>
            </p:txBody>
          </p:sp>
        </mc:Fallback>
      </mc:AlternateContent>
      <p:cxnSp>
        <p:nvCxnSpPr>
          <p:cNvPr id="32" name="Straight Connector 31"/>
          <p:cNvCxnSpPr/>
          <p:nvPr/>
        </p:nvCxnSpPr>
        <p:spPr>
          <a:xfrm>
            <a:off x="3786837" y="3468383"/>
            <a:ext cx="2485793" cy="1149143"/>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rot="20201884">
            <a:off x="4270476" y="3476975"/>
            <a:ext cx="900252" cy="957121"/>
          </a:xfrm>
          <a:prstGeom prst="arc">
            <a:avLst>
              <a:gd name="adj1" fmla="val 14147811"/>
              <a:gd name="adj2" fmla="val 1044947"/>
            </a:avLst>
          </a:prstGeom>
          <a:ln>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9084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4681092" y="982133"/>
            <a:ext cx="0" cy="4052711"/>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6400" y="3886200"/>
            <a:ext cx="6745111"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Symbol" panose="05050102010706020507" pitchFamily="18" charset="2"/>
                <a:cs typeface="Times New Roman" panose="02020603050405020304" pitchFamily="18" charset="0"/>
              </a:rPr>
              <a:t>Y</a:t>
            </a:r>
            <a:r>
              <a:rPr lang="en-US" sz="2800" b="1" baseline="-25000"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 in Phasor Diagram</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3124200" y="3886200"/>
            <a:ext cx="1557859"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52044" y="3516868"/>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4682059" y="1425222"/>
            <a:ext cx="1349030" cy="2463800"/>
          </a:xfrm>
          <a:prstGeom prst="straightConnector1">
            <a:avLst/>
          </a:prstGeom>
          <a:ln w="19050">
            <a:solidFill>
              <a:srgbClr val="00B0F0"/>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57800" y="1240556"/>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4871825" y="3516868"/>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48" name="Straight Arrow Connector 47"/>
          <p:cNvCxnSpPr/>
          <p:nvPr/>
        </p:nvCxnSpPr>
        <p:spPr>
          <a:xfrm flipH="1" flipV="1">
            <a:off x="4810416" y="3655157"/>
            <a:ext cx="128462" cy="231043"/>
          </a:xfrm>
          <a:prstGeom prst="straightConnector1">
            <a:avLst/>
          </a:prstGeom>
          <a:ln w="15875">
            <a:solidFill>
              <a:srgbClr val="00B0F0"/>
            </a:solidFill>
            <a:headEnd type="triangl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682059" y="3889022"/>
            <a:ext cx="1498607"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26289" y="3470491"/>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pic>
        <p:nvPicPr>
          <p:cNvPr id="1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856" y="1240556"/>
            <a:ext cx="2290687" cy="1885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Oval 18"/>
          <p:cNvSpPr/>
          <p:nvPr/>
        </p:nvSpPr>
        <p:spPr>
          <a:xfrm>
            <a:off x="3569461" y="2055144"/>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615181" y="2100300"/>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2871893" y="1971227"/>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871893" y="1971227"/>
                <a:ext cx="485197" cy="369332"/>
              </a:xfrm>
              <a:prstGeom prst="rect">
                <a:avLst/>
              </a:prstGeom>
              <a:blipFill rotWithShape="1">
                <a:blip r:embed="rId3"/>
                <a:stretch>
                  <a:fillRect b="-13115"/>
                </a:stretch>
              </a:blipFill>
            </p:spPr>
            <p:txBody>
              <a:bodyPr/>
              <a:lstStyle/>
              <a:p>
                <a:r>
                  <a:rPr lang="en-US">
                    <a:noFill/>
                  </a:rPr>
                  <a:t> </a:t>
                </a:r>
              </a:p>
            </p:txBody>
          </p:sp>
        </mc:Fallback>
      </mc:AlternateContent>
      <p:cxnSp>
        <p:nvCxnSpPr>
          <p:cNvPr id="22" name="Straight Arrow Connector 21"/>
          <p:cNvCxnSpPr/>
          <p:nvPr/>
        </p:nvCxnSpPr>
        <p:spPr>
          <a:xfrm>
            <a:off x="2384489" y="2344470"/>
            <a:ext cx="1243313"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2259257" y="3164469"/>
                <a:ext cx="17104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cos</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2259257" y="3164469"/>
                <a:ext cx="1710468" cy="369332"/>
              </a:xfrm>
              <a:prstGeom prst="rect">
                <a:avLst/>
              </a:prstGeom>
              <a:blipFill rotWithShape="1">
                <a:blip r:embed="rId4"/>
                <a:stretch>
                  <a:fillRect b="-13115"/>
                </a:stretch>
              </a:blipFill>
            </p:spPr>
            <p:txBody>
              <a:bodyPr/>
              <a:lstStyle/>
              <a:p>
                <a:r>
                  <a:rPr lang="en-US">
                    <a:noFill/>
                  </a:rPr>
                  <a:t> </a:t>
                </a:r>
              </a:p>
            </p:txBody>
          </p:sp>
        </mc:Fallback>
      </mc:AlternateContent>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3891" y="1171127"/>
            <a:ext cx="3143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9437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4616628" y="1383514"/>
            <a:ext cx="0" cy="4052711"/>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11936" y="4287581"/>
            <a:ext cx="6745111"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Phasor Diagram, above transition, </a:t>
            </a:r>
            <a:r>
              <a:rPr lang="en-US" sz="2800" b="1" dirty="0" smtClean="0">
                <a:latin typeface="Symbol" panose="05050102010706020507" pitchFamily="18" charset="2"/>
                <a:cs typeface="Times New Roman" panose="02020603050405020304" pitchFamily="18" charset="0"/>
              </a:rPr>
              <a:t>Y</a:t>
            </a:r>
            <a:r>
              <a:rPr lang="en-US" sz="2800" b="1" baseline="-25000" dirty="0" smtClean="0">
                <a:latin typeface="Times New Roman" panose="02020603050405020304" pitchFamily="18" charset="0"/>
                <a:cs typeface="Times New Roman" panose="02020603050405020304" pitchFamily="18" charset="0"/>
              </a:rPr>
              <a:t>T</a:t>
            </a:r>
            <a:r>
              <a:rPr lang="en-US" sz="2800" b="1" dirty="0" smtClean="0">
                <a:latin typeface="Times New Roman" panose="02020603050405020304" pitchFamily="18" charset="0"/>
                <a:cs typeface="Times New Roman" panose="02020603050405020304" pitchFamily="18" charset="0"/>
              </a:rPr>
              <a:t>&lt;0</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3059736" y="4287581"/>
            <a:ext cx="1557859"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2771869" y="3403193"/>
            <a:ext cx="1845727" cy="884389"/>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87580" y="3918249"/>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498136" y="2599893"/>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G</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2771869" y="3126616"/>
            <a:ext cx="609600"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B</a:t>
            </a:r>
            <a:endParaRPr lang="en-US" b="1" baseline="-25000"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817937" y="3952116"/>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4617595" y="2775249"/>
            <a:ext cx="1337741" cy="1512332"/>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617595" y="2969225"/>
            <a:ext cx="3211689" cy="1318358"/>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81665" y="3689649"/>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cxnSp>
        <p:nvCxnSpPr>
          <p:cNvPr id="23" name="Straight Arrow Connector 22"/>
          <p:cNvCxnSpPr/>
          <p:nvPr/>
        </p:nvCxnSpPr>
        <p:spPr>
          <a:xfrm flipH="1">
            <a:off x="5084063" y="3531415"/>
            <a:ext cx="193033" cy="0"/>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83365" y="3040537"/>
            <a:ext cx="60960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G</a:t>
            </a:r>
            <a:endParaRPr lang="en-US" b="1" baseline="-25000" dirty="0">
              <a:solidFill>
                <a:srgbClr val="FF000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4617595" y="2088037"/>
            <a:ext cx="1349030" cy="2202366"/>
          </a:xfrm>
          <a:prstGeom prst="straightConnector1">
            <a:avLst/>
          </a:prstGeom>
          <a:ln w="19050">
            <a:solidFill>
              <a:srgbClr val="00B0F0"/>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18736" y="1903371"/>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4942015" y="3926716"/>
            <a:ext cx="175047" cy="176199"/>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204759" y="4126221"/>
            <a:ext cx="136086" cy="167878"/>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094484" y="3126616"/>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L</a:t>
            </a:r>
            <a:endParaRPr lang="en-US" b="1" baseline="-25000" dirty="0">
              <a:latin typeface="Times New Roman" panose="02020603050405020304" pitchFamily="18" charset="0"/>
              <a:cs typeface="Times New Roman" panose="02020603050405020304" pitchFamily="18" charset="0"/>
            </a:endParaRPr>
          </a:p>
        </p:txBody>
      </p:sp>
      <p:sp>
        <p:nvSpPr>
          <p:cNvPr id="47" name="TextBox 46"/>
          <p:cNvSpPr txBox="1"/>
          <p:nvPr/>
        </p:nvSpPr>
        <p:spPr>
          <a:xfrm>
            <a:off x="4560183" y="3333930"/>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48" name="Straight Arrow Connector 47"/>
          <p:cNvCxnSpPr/>
          <p:nvPr/>
        </p:nvCxnSpPr>
        <p:spPr>
          <a:xfrm flipH="1">
            <a:off x="4601799" y="3762838"/>
            <a:ext cx="310882" cy="0"/>
          </a:xfrm>
          <a:prstGeom prst="straightConnector1">
            <a:avLst/>
          </a:prstGeom>
          <a:ln w="15875">
            <a:solidFill>
              <a:srgbClr val="00B0F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955336" y="2088037"/>
            <a:ext cx="1845727" cy="884389"/>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004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Instability Criteria --- CEA-11</a:t>
            </a:r>
            <a:endParaRPr lang="en-US" sz="2800" b="1"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6514"/>
          <a:stretch/>
        </p:blipFill>
        <p:spPr bwMode="auto">
          <a:xfrm>
            <a:off x="577227" y="574019"/>
            <a:ext cx="7981950" cy="578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399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Equations of Cavity and Beam System</a:t>
            </a:r>
            <a:endParaRPr lang="en-US" sz="28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4" y="579665"/>
            <a:ext cx="4825470" cy="2071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064" y="3079011"/>
            <a:ext cx="6486524" cy="372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399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Stable Condition</a:t>
            </a:r>
            <a:endParaRPr lang="en-US" sz="2800" b="1"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989" y="523220"/>
            <a:ext cx="64484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2300288"/>
            <a:ext cx="6629400"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399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Further clarified in CEA-1010</a:t>
            </a:r>
            <a:endParaRPr lang="en-US" sz="2800" b="1"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0116" y="4433738"/>
            <a:ext cx="24955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70885"/>
          <a:stretch/>
        </p:blipFill>
        <p:spPr bwMode="auto">
          <a:xfrm>
            <a:off x="809625" y="5274760"/>
            <a:ext cx="7524750" cy="798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790" y="2848758"/>
            <a:ext cx="665797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a:xfrm>
            <a:off x="3623733" y="5926694"/>
            <a:ext cx="295768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238" y="895753"/>
            <a:ext cx="6315075"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p:nvCxnSpPr>
        <p:spPr>
          <a:xfrm>
            <a:off x="3623732" y="1676427"/>
            <a:ext cx="31834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32238" y="1981227"/>
            <a:ext cx="63150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32238" y="2286403"/>
            <a:ext cx="444447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7200" y="3570337"/>
            <a:ext cx="1986139" cy="1726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573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4222" y="4298529"/>
            <a:ext cx="2290687" cy="1885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The Definitions of 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a:t>
            </a:r>
            <a:endParaRPr lang="en-US" sz="2800" b="1" dirty="0">
              <a:latin typeface="Times New Roman" panose="02020603050405020304" pitchFamily="18" charset="0"/>
              <a:cs typeface="Times New Roman" panose="02020603050405020304" pitchFamily="18"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0139" y="756354"/>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26468"/>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5568"/>
          <a:stretch/>
        </p:blipFill>
        <p:spPr bwMode="auto">
          <a:xfrm>
            <a:off x="3457222" y="4126468"/>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 y="523220"/>
            <a:ext cx="2019060" cy="369332"/>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cs typeface="Times New Roman" panose="02020603050405020304" pitchFamily="18" charset="0"/>
              </a:rPr>
              <a:t>Below transition</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76200" y="3387804"/>
            <a:ext cx="2019060" cy="369332"/>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cs typeface="Times New Roman" panose="02020603050405020304" pitchFamily="18" charset="0"/>
              </a:rPr>
              <a:t>Above transition</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Oval 2"/>
          <p:cNvSpPr/>
          <p:nvPr/>
        </p:nvSpPr>
        <p:spPr>
          <a:xfrm>
            <a:off x="2339622" y="5101828"/>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714827" y="5113117"/>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10294" y="5124406"/>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984674" y="1701798"/>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p:cNvSpPr txBox="1"/>
              <p:nvPr/>
            </p:nvSpPr>
            <p:spPr>
              <a:xfrm>
                <a:off x="3772503" y="2825422"/>
                <a:ext cx="1680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b="0" i="1" smtClean="0">
                              <a:solidFill>
                                <a:srgbClr val="FF0000"/>
                              </a:solidFill>
                              <a:latin typeface="Cambria Math"/>
                              <a:ea typeface="Cambria Math"/>
                            </a:rPr>
                          </m:ctrlPr>
                        </m:sSubPr>
                        <m:e>
                          <m:r>
                            <a:rPr lang="en-US" b="0" i="1" smtClean="0">
                              <a:solidFill>
                                <a:srgbClr val="FF0000"/>
                              </a:solidFill>
                              <a:latin typeface="Cambria Math"/>
                              <a:ea typeface="Cambria Math"/>
                            </a:rPr>
                            <m:t>𝜓</m:t>
                          </m:r>
                        </m:e>
                        <m:sub>
                          <m:r>
                            <a:rPr lang="en-US" b="0" i="1" smtClean="0">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772503" y="2825422"/>
                <a:ext cx="1680011" cy="369332"/>
              </a:xfrm>
              <a:prstGeom prst="rect">
                <a:avLst/>
              </a:prstGeom>
              <a:blipFill rotWithShape="1">
                <a:blip r:embed="rId4"/>
                <a:stretch>
                  <a:fillRect b="-13115"/>
                </a:stretch>
              </a:blipFill>
            </p:spPr>
            <p:txBody>
              <a:bodyPr/>
              <a:lstStyle/>
              <a:p>
                <a:r>
                  <a:rPr lang="en-US">
                    <a:noFill/>
                  </a:rPr>
                  <a:t> </a:t>
                </a:r>
              </a:p>
            </p:txBody>
          </p:sp>
        </mc:Fallback>
      </mc:AlternateContent>
      <p:cxnSp>
        <p:nvCxnSpPr>
          <p:cNvPr id="12" name="Straight Connector 11"/>
          <p:cNvCxnSpPr/>
          <p:nvPr/>
        </p:nvCxnSpPr>
        <p:spPr>
          <a:xfrm>
            <a:off x="2384778" y="5150886"/>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760547" y="5158273"/>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63901" y="5177746"/>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030958" y="1752597"/>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7017259" y="50292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7017259" y="5029200"/>
                <a:ext cx="485197" cy="369332"/>
              </a:xfrm>
              <a:prstGeom prst="rect">
                <a:avLst/>
              </a:prstGeom>
              <a:blipFill rotWithShape="1">
                <a:blip r:embed="rId5"/>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447800" y="50292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447800" y="5029200"/>
                <a:ext cx="485197" cy="369332"/>
              </a:xfrm>
              <a:prstGeom prst="rect">
                <a:avLst/>
              </a:prstGeom>
              <a:blipFill rotWithShape="1">
                <a:blip r:embed="rId6"/>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986867" y="52578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4986867" y="5257800"/>
                <a:ext cx="485197" cy="369332"/>
              </a:xfrm>
              <a:prstGeom prst="rect">
                <a:avLst/>
              </a:prstGeom>
              <a:blipFill rotWithShape="1">
                <a:blip r:embed="rId7"/>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934403" y="1899354"/>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3934403" y="1899354"/>
                <a:ext cx="485197" cy="369332"/>
              </a:xfrm>
              <a:prstGeom prst="rect">
                <a:avLst/>
              </a:prstGeom>
              <a:blipFill rotWithShape="1">
                <a:blip r:embed="rId8"/>
                <a:stretch>
                  <a:fillRect b="-15000"/>
                </a:stretch>
              </a:blipFill>
            </p:spPr>
            <p:txBody>
              <a:bodyPr/>
              <a:lstStyle/>
              <a:p>
                <a:r>
                  <a:rPr lang="en-US">
                    <a:noFill/>
                  </a:rPr>
                  <a:t> </a:t>
                </a:r>
              </a:p>
            </p:txBody>
          </p:sp>
        </mc:Fallback>
      </mc:AlternateContent>
      <p:cxnSp>
        <p:nvCxnSpPr>
          <p:cNvPr id="18" name="Straight Arrow Connector 17"/>
          <p:cNvCxnSpPr/>
          <p:nvPr/>
        </p:nvCxnSpPr>
        <p:spPr>
          <a:xfrm>
            <a:off x="5340948" y="5616981"/>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725200" y="2230313"/>
            <a:ext cx="33732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529855" y="5402443"/>
            <a:ext cx="1243313"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814444" y="5402443"/>
            <a:ext cx="1581148"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6473866" y="6248400"/>
                <a:ext cx="17104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cos</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6473866" y="6248400"/>
                <a:ext cx="1710468" cy="369332"/>
              </a:xfrm>
              <a:prstGeom prst="rect">
                <a:avLst/>
              </a:prstGeom>
              <a:blipFill rotWithShape="1">
                <a:blip r:embed="rId9"/>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871431" y="6248400"/>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3871431" y="6248400"/>
                <a:ext cx="1680012" cy="369332"/>
              </a:xfrm>
              <a:prstGeom prst="rect">
                <a:avLst/>
              </a:prstGeom>
              <a:blipFill rotWithShape="1">
                <a:blip r:embed="rId10"/>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839171" y="6248400"/>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839171" y="6248400"/>
                <a:ext cx="1680012" cy="369332"/>
              </a:xfrm>
              <a:prstGeom prst="rect">
                <a:avLst/>
              </a:prstGeom>
              <a:blipFill rotWithShape="1">
                <a:blip r:embed="rId11"/>
                <a:stretch>
                  <a:fillRect b="-13115"/>
                </a:stretch>
              </a:blipFill>
            </p:spPr>
            <p:txBody>
              <a:bodyPr/>
              <a:lstStyle/>
              <a:p>
                <a:r>
                  <a:rPr lang="en-US">
                    <a:noFill/>
                  </a:rPr>
                  <a:t> </a:t>
                </a:r>
              </a:p>
            </p:txBody>
          </p:sp>
        </mc:Fallback>
      </mc:AlternateContent>
      <p:sp>
        <p:nvSpPr>
          <p:cNvPr id="5" name="TextBox 4"/>
          <p:cNvSpPr txBox="1"/>
          <p:nvPr/>
        </p:nvSpPr>
        <p:spPr>
          <a:xfrm>
            <a:off x="6473866" y="1498596"/>
            <a:ext cx="1941043" cy="369332"/>
          </a:xfrm>
          <a:prstGeom prst="rect">
            <a:avLst/>
          </a:prstGeom>
          <a:noFill/>
        </p:spPr>
        <p:txBody>
          <a:bodyPr wrap="square" rtlCol="0">
            <a:spAutoFit/>
          </a:bodyPr>
          <a:lstStyle/>
          <a:p>
            <a:r>
              <a:rPr lang="en-US" dirty="0" smtClean="0"/>
              <a:t>SY Lee, etc</a:t>
            </a:r>
            <a:endParaRPr lang="en-US" dirty="0"/>
          </a:p>
        </p:txBody>
      </p:sp>
      <p:sp>
        <p:nvSpPr>
          <p:cNvPr id="30" name="TextBox 29"/>
          <p:cNvSpPr txBox="1"/>
          <p:nvPr/>
        </p:nvSpPr>
        <p:spPr>
          <a:xfrm>
            <a:off x="781923" y="4005494"/>
            <a:ext cx="1941043" cy="369332"/>
          </a:xfrm>
          <a:prstGeom prst="rect">
            <a:avLst/>
          </a:prstGeom>
          <a:noFill/>
        </p:spPr>
        <p:txBody>
          <a:bodyPr wrap="square" rtlCol="0">
            <a:spAutoFit/>
          </a:bodyPr>
          <a:lstStyle/>
          <a:p>
            <a:pPr algn="ctr"/>
            <a:r>
              <a:rPr lang="en-US" dirty="0" smtClean="0"/>
              <a:t>SY Lee, etc</a:t>
            </a:r>
            <a:endParaRPr lang="en-US" dirty="0"/>
          </a:p>
        </p:txBody>
      </p:sp>
      <p:cxnSp>
        <p:nvCxnSpPr>
          <p:cNvPr id="8" name="Straight Connector 7"/>
          <p:cNvCxnSpPr/>
          <p:nvPr/>
        </p:nvCxnSpPr>
        <p:spPr>
          <a:xfrm>
            <a:off x="1447800" y="3320070"/>
            <a:ext cx="6443133" cy="0"/>
          </a:xfrm>
          <a:prstGeom prst="line">
            <a:avLst/>
          </a:prstGeom>
          <a:ln w="31750" cmpd="tri">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741346" y="3802248"/>
            <a:ext cx="1941043" cy="646331"/>
          </a:xfrm>
          <a:prstGeom prst="rect">
            <a:avLst/>
          </a:prstGeom>
          <a:noFill/>
        </p:spPr>
        <p:txBody>
          <a:bodyPr wrap="square" rtlCol="0">
            <a:spAutoFit/>
          </a:bodyPr>
          <a:lstStyle/>
          <a:p>
            <a:pPr algn="ctr"/>
            <a:r>
              <a:rPr lang="en-US" dirty="0" smtClean="0"/>
              <a:t>Wiedemann, Robinson, etc</a:t>
            </a:r>
            <a:endParaRPr lang="en-US" dirty="0"/>
          </a:p>
        </p:txBody>
      </p:sp>
      <p:sp>
        <p:nvSpPr>
          <p:cNvPr id="40" name="TextBox 39"/>
          <p:cNvSpPr txBox="1"/>
          <p:nvPr/>
        </p:nvSpPr>
        <p:spPr>
          <a:xfrm>
            <a:off x="6358578" y="4005494"/>
            <a:ext cx="1941043" cy="369332"/>
          </a:xfrm>
          <a:prstGeom prst="rect">
            <a:avLst/>
          </a:prstGeom>
          <a:noFill/>
        </p:spPr>
        <p:txBody>
          <a:bodyPr wrap="square" rtlCol="0">
            <a:spAutoFit/>
          </a:bodyPr>
          <a:lstStyle/>
          <a:p>
            <a:pPr algn="ctr"/>
            <a:r>
              <a:rPr lang="en-US" dirty="0" smtClean="0"/>
              <a:t>Merminga, etc</a:t>
            </a:r>
            <a:endParaRPr lang="en-US" dirty="0"/>
          </a:p>
        </p:txBody>
      </p:sp>
    </p:spTree>
    <p:extLst>
      <p:ext uri="{BB962C8B-B14F-4D97-AF65-F5344CB8AC3E}">
        <p14:creationId xmlns:p14="http://schemas.microsoft.com/office/powerpoint/2010/main" val="203997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04872"/>
            <a:ext cx="6364758" cy="2142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728" r="16669"/>
          <a:stretch/>
        </p:blipFill>
        <p:spPr bwMode="auto">
          <a:xfrm>
            <a:off x="6615293" y="533566"/>
            <a:ext cx="2393245"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a:latin typeface="Symbol" panose="05050102010706020507" pitchFamily="18" charset="2"/>
                <a:cs typeface="Times New Roman" panose="02020603050405020304" pitchFamily="18" charset="0"/>
              </a:rPr>
              <a:t>Y</a:t>
            </a:r>
            <a:r>
              <a:rPr lang="en-US" sz="2800" b="1" baseline="-25000" dirty="0">
                <a:latin typeface="Times New Roman" panose="02020603050405020304" pitchFamily="18" charset="0"/>
                <a:cs typeface="Times New Roman" panose="02020603050405020304" pitchFamily="18" charset="0"/>
              </a:rPr>
              <a:t>S</a:t>
            </a:r>
            <a:r>
              <a:rPr lang="en-US" sz="2800" b="1" dirty="0">
                <a:latin typeface="Times New Roman" panose="02020603050405020304" pitchFamily="18" charset="0"/>
                <a:cs typeface="Times New Roman" panose="02020603050405020304" pitchFamily="18" charset="0"/>
              </a:rPr>
              <a:t> in Phasor </a:t>
            </a:r>
            <a:r>
              <a:rPr lang="en-US" sz="2800" b="1" dirty="0" smtClean="0">
                <a:latin typeface="Times New Roman" panose="02020603050405020304" pitchFamily="18" charset="0"/>
                <a:cs typeface="Times New Roman" panose="02020603050405020304" pitchFamily="18" charset="0"/>
              </a:rPr>
              <a:t>Diagram in CEA-1010</a:t>
            </a:r>
            <a:endParaRPr lang="en-US" sz="2800" b="1" dirty="0">
              <a:latin typeface="Times New Roman" panose="02020603050405020304" pitchFamily="18" charset="0"/>
              <a:cs typeface="Times New Roman" panose="02020603050405020304" pitchFamily="18" charset="0"/>
            </a:endParaRPr>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1" y="631472"/>
            <a:ext cx="6147257" cy="2686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TextBox 6"/>
              <p:cNvSpPr txBox="1"/>
              <p:nvPr/>
            </p:nvSpPr>
            <p:spPr>
              <a:xfrm>
                <a:off x="7428754" y="1747555"/>
                <a:ext cx="853797"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ea typeface="Cambria Math"/>
                  </a:rPr>
                  <a:t> </a:t>
                </a:r>
                <a14:m>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b="0" i="1" smtClean="0">
                            <a:solidFill>
                              <a:srgbClr val="FF0000"/>
                            </a:solidFill>
                            <a:latin typeface="Cambria Math"/>
                            <a:ea typeface="Cambria Math"/>
                          </a:rPr>
                          <m:t>𝑇</m:t>
                        </m:r>
                      </m:sub>
                    </m:sSub>
                  </m:oMath>
                </a14:m>
                <a:endParaRPr lang="en-US" b="1" baseline="-250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7428754" y="1747555"/>
                <a:ext cx="853797" cy="369332"/>
              </a:xfrm>
              <a:prstGeom prst="rect">
                <a:avLst/>
              </a:prstGeom>
              <a:blipFill rotWithShape="1">
                <a:blip r:embed="rId5"/>
                <a:stretch>
                  <a:fillRect l="-6429" t="-8333" b="-26667"/>
                </a:stretch>
              </a:blipFill>
            </p:spPr>
            <p:txBody>
              <a:bodyPr/>
              <a:lstStyle/>
              <a:p>
                <a:r>
                  <a:rPr lang="en-US">
                    <a:noFill/>
                  </a:rPr>
                  <a:t> </a:t>
                </a:r>
              </a:p>
            </p:txBody>
          </p:sp>
        </mc:Fallback>
      </mc:AlternateContent>
      <p:pic>
        <p:nvPicPr>
          <p:cNvPr id="8"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l="15568"/>
          <a:stretch/>
        </p:blipFill>
        <p:spPr bwMode="auto">
          <a:xfrm>
            <a:off x="6745934" y="4328915"/>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8599006" y="532685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8652613" y="5380193"/>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8275579" y="5460247"/>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8275579" y="5460247"/>
                <a:ext cx="485197" cy="369332"/>
              </a:xfrm>
              <a:prstGeom prst="rect">
                <a:avLst/>
              </a:prstGeom>
              <a:blipFill rotWithShape="1">
                <a:blip r:embed="rId7"/>
                <a:stretch>
                  <a:fillRect b="-15000"/>
                </a:stretch>
              </a:blipFill>
            </p:spPr>
            <p:txBody>
              <a:bodyPr/>
              <a:lstStyle/>
              <a:p>
                <a:r>
                  <a:rPr lang="en-US">
                    <a:noFill/>
                  </a:rPr>
                  <a:t> </a:t>
                </a:r>
              </a:p>
            </p:txBody>
          </p:sp>
        </mc:Fallback>
      </mc:AlternateContent>
      <p:cxnSp>
        <p:nvCxnSpPr>
          <p:cNvPr id="12" name="Straight Arrow Connector 11"/>
          <p:cNvCxnSpPr/>
          <p:nvPr/>
        </p:nvCxnSpPr>
        <p:spPr>
          <a:xfrm>
            <a:off x="8629660" y="5819428"/>
            <a:ext cx="284384" cy="0"/>
          </a:xfrm>
          <a:prstGeom prst="straightConnector1">
            <a:avLst/>
          </a:prstGeom>
          <a:ln>
            <a:solidFill>
              <a:schemeClr val="tx1"/>
            </a:solidFill>
            <a:prstDash val="sysDash"/>
            <a:headEnd type="triangle" w="sm" len="med"/>
            <a:tailEnd type="none" w="sm"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7114380" y="6326933"/>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7114380" y="6326933"/>
                <a:ext cx="1680012" cy="369332"/>
              </a:xfrm>
              <a:prstGeom prst="rect">
                <a:avLst/>
              </a:prstGeom>
              <a:blipFill rotWithShape="1">
                <a:blip r:embed="rId8"/>
                <a:stretch>
                  <a:fillRect b="-15000"/>
                </a:stretch>
              </a:blipFill>
            </p:spPr>
            <p:txBody>
              <a:bodyPr/>
              <a:lstStyle/>
              <a:p>
                <a:r>
                  <a:rPr lang="en-US">
                    <a:noFill/>
                  </a:rPr>
                  <a:t> </a:t>
                </a:r>
              </a:p>
            </p:txBody>
          </p:sp>
        </mc:Fallback>
      </mc:AlternateContent>
      <p:pic>
        <p:nvPicPr>
          <p:cNvPr id="1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64758" y="4434749"/>
            <a:ext cx="3143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 name="Rectangle 2"/>
              <p:cNvSpPr/>
              <p:nvPr/>
            </p:nvSpPr>
            <p:spPr>
              <a:xfrm>
                <a:off x="7241836" y="3900503"/>
                <a:ext cx="72244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rPr>
                          </m:ctrlPr>
                        </m:sSubPr>
                        <m:e>
                          <m:r>
                            <a:rPr lang="en-US" b="0" i="1" smtClean="0">
                              <a:solidFill>
                                <a:srgbClr val="FF0000"/>
                              </a:solidFill>
                              <a:latin typeface="Cambria Math"/>
                              <a:ea typeface="Cambria Math"/>
                            </a:rPr>
                            <m:t>=</m:t>
                          </m:r>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7241836" y="3900503"/>
                <a:ext cx="722442" cy="369332"/>
              </a:xfrm>
              <a:prstGeom prst="rect">
                <a:avLst/>
              </a:prstGeom>
              <a:blipFill rotWithShape="1">
                <a:blip r:embed="rId10"/>
                <a:stretch>
                  <a:fillRect b="-15000"/>
                </a:stretch>
              </a:blipFill>
            </p:spPr>
            <p:txBody>
              <a:bodyPr/>
              <a:lstStyle/>
              <a:p>
                <a:r>
                  <a:rPr lang="en-US">
                    <a:noFill/>
                  </a:rPr>
                  <a:t> </a:t>
                </a:r>
              </a:p>
            </p:txBody>
          </p:sp>
        </mc:Fallback>
      </mc:AlternateContent>
      <p:cxnSp>
        <p:nvCxnSpPr>
          <p:cNvPr id="6" name="Straight Connector 5"/>
          <p:cNvCxnSpPr/>
          <p:nvPr/>
        </p:nvCxnSpPr>
        <p:spPr>
          <a:xfrm>
            <a:off x="982133" y="1932221"/>
            <a:ext cx="393982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61683" y="1407068"/>
            <a:ext cx="2570809" cy="369332"/>
          </a:xfrm>
          <a:prstGeom prst="rect">
            <a:avLst/>
          </a:prstGeom>
          <a:noFill/>
        </p:spPr>
        <p:txBody>
          <a:bodyPr wrap="square" rtlCol="0">
            <a:spAutoFit/>
          </a:bodyPr>
          <a:lstStyle/>
          <a:p>
            <a:r>
              <a:rPr lang="en-US" dirty="0" smtClean="0">
                <a:solidFill>
                  <a:srgbClr val="FF0000"/>
                </a:solidFill>
                <a:latin typeface="Times New Roman" panose="02020603050405020304" pitchFamily="18" charset="0"/>
                <a:cs typeface="Times New Roman" panose="02020603050405020304" pitchFamily="18" charset="0"/>
              </a:rPr>
              <a:t>Not impedance angle</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737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5581775" y="1639199"/>
            <a:ext cx="0" cy="189062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519345" y="3462221"/>
            <a:ext cx="2860586"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 12 GeV</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4667782" y="3462221"/>
            <a:ext cx="914961"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4024883" y="2826402"/>
            <a:ext cx="1557863" cy="635822"/>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46616" y="3437151"/>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065274" y="2666787"/>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G</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997221" y="2550461"/>
            <a:ext cx="609600"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B</a:t>
            </a:r>
            <a:endParaRPr lang="en-US" b="1" baseline="-25000"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783084" y="3126756"/>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5582742" y="3029534"/>
            <a:ext cx="1025543" cy="432689"/>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582742" y="3462223"/>
            <a:ext cx="3182018" cy="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33002" y="3120526"/>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8328205" y="3451333"/>
            <a:ext cx="60960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G</a:t>
            </a:r>
            <a:endParaRPr lang="en-US" b="1" baseline="-25000" dirty="0">
              <a:solidFill>
                <a:srgbClr val="FF000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5582742" y="2800413"/>
            <a:ext cx="1624155" cy="664634"/>
          </a:xfrm>
          <a:prstGeom prst="straightConnector1">
            <a:avLst/>
          </a:prstGeom>
          <a:ln w="19050">
            <a:solidFill>
              <a:srgbClr val="00B0F0"/>
            </a:solidFill>
            <a:prstDash val="solid"/>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33608" y="2347263"/>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6071742" y="3263699"/>
            <a:ext cx="175047" cy="176199"/>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169906" y="3300861"/>
            <a:ext cx="136086" cy="167878"/>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611536" y="2927699"/>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48" name="Straight Arrow Connector 47"/>
          <p:cNvCxnSpPr/>
          <p:nvPr/>
        </p:nvCxnSpPr>
        <p:spPr>
          <a:xfrm flipH="1" flipV="1">
            <a:off x="5566946" y="3127603"/>
            <a:ext cx="310882" cy="220532"/>
          </a:xfrm>
          <a:prstGeom prst="straightConnector1">
            <a:avLst/>
          </a:prstGeom>
          <a:ln w="15875">
            <a:solidFill>
              <a:srgbClr val="00B0F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986295050"/>
              </p:ext>
            </p:extLst>
          </p:nvPr>
        </p:nvGraphicFramePr>
        <p:xfrm>
          <a:off x="415927" y="1716020"/>
          <a:ext cx="3112419" cy="3337560"/>
        </p:xfrm>
        <a:graphic>
          <a:graphicData uri="http://schemas.openxmlformats.org/drawingml/2006/table">
            <a:tbl>
              <a:tblPr firstRow="1" bandRow="1">
                <a:tableStyleId>{5940675A-B579-460E-94D1-54222C63F5DA}</a:tableStyleId>
              </a:tblPr>
              <a:tblGrid>
                <a:gridCol w="832062"/>
                <a:gridCol w="1388533"/>
                <a:gridCol w="891824"/>
              </a:tblGrid>
              <a:tr h="370840">
                <a:tc>
                  <a:txBody>
                    <a:bodyPr/>
                    <a:lstStyle/>
                    <a:p>
                      <a:r>
                        <a:rPr lang="en-US" dirty="0" smtClean="0"/>
                        <a:t>R</a:t>
                      </a:r>
                      <a:r>
                        <a:rPr lang="en-US" baseline="-25000" dirty="0" smtClean="0"/>
                        <a:t>L</a:t>
                      </a:r>
                      <a:endParaRPr lang="en-US" baseline="-25000" dirty="0"/>
                    </a:p>
                  </a:txBody>
                  <a:tcPr/>
                </a:tc>
                <a:tc>
                  <a:txBody>
                    <a:bodyPr/>
                    <a:lstStyle/>
                    <a:p>
                      <a:r>
                        <a:rPr lang="en-US" dirty="0" smtClean="0"/>
                        <a:t>12.9</a:t>
                      </a:r>
                      <a:endParaRPr lang="en-US" dirty="0"/>
                    </a:p>
                  </a:txBody>
                  <a:tcPr/>
                </a:tc>
                <a:tc>
                  <a:txBody>
                    <a:bodyPr/>
                    <a:lstStyle/>
                    <a:p>
                      <a:r>
                        <a:rPr lang="en-US" dirty="0" smtClean="0"/>
                        <a:t>M</a:t>
                      </a:r>
                      <a:r>
                        <a:rPr lang="en-US" dirty="0" smtClean="0">
                          <a:latin typeface="Symbol" panose="05050102010706020507" pitchFamily="18" charset="2"/>
                        </a:rPr>
                        <a:t>W</a:t>
                      </a:r>
                      <a:endParaRPr lang="en-US" dirty="0">
                        <a:latin typeface="Symbol" panose="05050102010706020507" pitchFamily="18" charset="2"/>
                      </a:endParaRPr>
                    </a:p>
                  </a:txBody>
                  <a:tcPr/>
                </a:tc>
              </a:tr>
              <a:tr h="370840">
                <a:tc>
                  <a:txBody>
                    <a:bodyPr/>
                    <a:lstStyle/>
                    <a:p>
                      <a:r>
                        <a:rPr lang="en-US" dirty="0" smtClean="0"/>
                        <a:t>I</a:t>
                      </a:r>
                      <a:r>
                        <a:rPr lang="en-US" baseline="-25000" dirty="0" smtClean="0"/>
                        <a:t>B</a:t>
                      </a:r>
                      <a:endParaRPr lang="en-US" baseline="-25000" dirty="0"/>
                    </a:p>
                  </a:txBody>
                  <a:tcPr/>
                </a:tc>
                <a:tc>
                  <a:txBody>
                    <a:bodyPr/>
                    <a:lstStyle/>
                    <a:p>
                      <a:r>
                        <a:rPr lang="en-US" dirty="0" smtClean="0"/>
                        <a:t>2*0.11</a:t>
                      </a:r>
                      <a:endParaRPr lang="en-US" dirty="0"/>
                    </a:p>
                  </a:txBody>
                  <a:tcPr/>
                </a:tc>
                <a:tc>
                  <a:txBody>
                    <a:bodyPr/>
                    <a:lstStyle/>
                    <a:p>
                      <a:r>
                        <a:rPr lang="en-US" dirty="0" smtClean="0"/>
                        <a:t>A</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Symbol" panose="05050102010706020507" pitchFamily="18" charset="2"/>
                          <a:ea typeface="+mn-ea"/>
                          <a:cs typeface="Times New Roman" panose="02020603050405020304" pitchFamily="18" charset="0"/>
                        </a:rPr>
                        <a:t>Y</a:t>
                      </a:r>
                      <a:r>
                        <a:rPr kumimoji="0" lang="en-US" sz="18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a:t>
                      </a:r>
                    </a:p>
                  </a:txBody>
                  <a:tcPr/>
                </a:tc>
                <a:tc>
                  <a:txBody>
                    <a:bodyPr/>
                    <a:lstStyle/>
                    <a:p>
                      <a:r>
                        <a:rPr lang="en-US" dirty="0" smtClean="0"/>
                        <a:t>-32.4</a:t>
                      </a:r>
                      <a:endParaRPr lang="en-US" dirty="0"/>
                    </a:p>
                  </a:txBody>
                  <a:tcPr/>
                </a:tc>
                <a:tc>
                  <a:txBody>
                    <a:bodyPr/>
                    <a:lstStyle/>
                    <a:p>
                      <a:r>
                        <a:rPr lang="en-US" dirty="0" smtClean="0"/>
                        <a:t>degree</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Symbol" panose="05050102010706020507" pitchFamily="18" charset="2"/>
                          <a:ea typeface="+mn-ea"/>
                          <a:cs typeface="Times New Roman" panose="02020603050405020304" pitchFamily="18" charset="0"/>
                        </a:rPr>
                        <a:t>Y</a:t>
                      </a:r>
                      <a:r>
                        <a:rPr kumimoji="0" lang="en-US" sz="18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a:t>
                      </a:r>
                    </a:p>
                  </a:txBody>
                  <a:tcPr/>
                </a:tc>
                <a:tc>
                  <a:txBody>
                    <a:bodyPr/>
                    <a:lstStyle/>
                    <a:p>
                      <a:r>
                        <a:rPr lang="en-US" dirty="0" smtClean="0"/>
                        <a:t>57.6</a:t>
                      </a:r>
                    </a:p>
                  </a:txBody>
                  <a:tcPr/>
                </a:tc>
                <a:tc>
                  <a:txBody>
                    <a:bodyPr/>
                    <a:lstStyle/>
                    <a:p>
                      <a:r>
                        <a:rPr lang="en-US" dirty="0" smtClean="0"/>
                        <a:t>degree</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Symbol" panose="05050102010706020507" pitchFamily="18" charset="2"/>
                          <a:ea typeface="+mn-ea"/>
                          <a:cs typeface="Times New Roman" panose="02020603050405020304" pitchFamily="18" charset="0"/>
                        </a:rPr>
                        <a:t>Y</a:t>
                      </a:r>
                      <a:r>
                        <a:rPr kumimoji="0" lang="en-US" sz="18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a:t>
                      </a:r>
                    </a:p>
                  </a:txBody>
                  <a:tcPr/>
                </a:tc>
                <a:tc>
                  <a:txBody>
                    <a:bodyPr/>
                    <a:lstStyle/>
                    <a:p>
                      <a:r>
                        <a:rPr lang="en-US" dirty="0" smtClean="0"/>
                        <a:t>0</a:t>
                      </a:r>
                      <a:endParaRPr lang="en-US" dirty="0"/>
                    </a:p>
                  </a:txBody>
                  <a:tcPr/>
                </a:tc>
                <a:tc>
                  <a:txBody>
                    <a:bodyPr/>
                    <a:lstStyle/>
                    <a:p>
                      <a:r>
                        <a:rPr lang="en-US" dirty="0" smtClean="0"/>
                        <a:t>degree</a:t>
                      </a:r>
                      <a:endParaRPr lang="en-US" dirty="0"/>
                    </a:p>
                  </a:txBody>
                  <a:tcPr/>
                </a:tc>
              </a:tr>
              <a:tr h="370840">
                <a:tc>
                  <a:txBody>
                    <a:bodyPr/>
                    <a:lstStyle/>
                    <a:p>
                      <a:r>
                        <a:rPr lang="en-US" dirty="0" smtClean="0"/>
                        <a:t>V</a:t>
                      </a:r>
                      <a:r>
                        <a:rPr lang="en-US" baseline="-25000" dirty="0" smtClean="0"/>
                        <a:t>cavity</a:t>
                      </a:r>
                      <a:endParaRPr lang="en-US" baseline="-25000" dirty="0"/>
                    </a:p>
                  </a:txBody>
                  <a:tcPr/>
                </a:tc>
                <a:tc>
                  <a:txBody>
                    <a:bodyPr/>
                    <a:lstStyle/>
                    <a:p>
                      <a:r>
                        <a:rPr lang="en-US" dirty="0" smtClean="0"/>
                        <a:t>2.5</a:t>
                      </a:r>
                      <a:endParaRPr lang="en-US" dirty="0"/>
                    </a:p>
                  </a:txBody>
                  <a:tcPr/>
                </a:tc>
                <a:tc>
                  <a:txBody>
                    <a:bodyPr/>
                    <a:lstStyle/>
                    <a:p>
                      <a:r>
                        <a:rPr lang="en-US" dirty="0" smtClean="0"/>
                        <a:t>MV</a:t>
                      </a:r>
                      <a:endParaRPr lang="en-US" dirty="0"/>
                    </a:p>
                  </a:txBody>
                  <a:tcPr/>
                </a:tc>
              </a:tr>
              <a:tr h="370840">
                <a:tc>
                  <a:txBody>
                    <a:bodyPr/>
                    <a:lstStyle/>
                    <a:p>
                      <a:r>
                        <a:rPr lang="en-US" dirty="0" smtClean="0"/>
                        <a:t>V</a:t>
                      </a:r>
                      <a:r>
                        <a:rPr lang="en-US" baseline="-25000" dirty="0" smtClean="0"/>
                        <a:t>B</a:t>
                      </a:r>
                      <a:endParaRPr lang="en-US" baseline="-25000" dirty="0"/>
                    </a:p>
                  </a:txBody>
                  <a:tcPr/>
                </a:tc>
                <a:tc>
                  <a:txBody>
                    <a:bodyPr/>
                    <a:lstStyle/>
                    <a:p>
                      <a:r>
                        <a:rPr lang="en-US" dirty="0" smtClean="0"/>
                        <a:t>2.5</a:t>
                      </a:r>
                      <a:endParaRPr lang="en-US" dirty="0"/>
                    </a:p>
                  </a:txBody>
                  <a:tcPr/>
                </a:tc>
                <a:tc>
                  <a:txBody>
                    <a:bodyPr/>
                    <a:lstStyle/>
                    <a:p>
                      <a:r>
                        <a:rPr lang="en-US" dirty="0" smtClean="0"/>
                        <a:t>MV</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t>
                      </a:r>
                      <a:r>
                        <a:rPr lang="en-US" baseline="-25000" dirty="0" smtClean="0"/>
                        <a:t>G</a:t>
                      </a:r>
                    </a:p>
                  </a:txBody>
                  <a:tcPr/>
                </a:tc>
                <a:tc>
                  <a:txBody>
                    <a:bodyPr/>
                    <a:lstStyle/>
                    <a:p>
                      <a:r>
                        <a:rPr lang="en-US" dirty="0" smtClean="0"/>
                        <a:t>2.93</a:t>
                      </a:r>
                      <a:endParaRPr lang="en-US" dirty="0"/>
                    </a:p>
                  </a:txBody>
                  <a:tcPr/>
                </a:tc>
                <a:tc>
                  <a:txBody>
                    <a:bodyPr/>
                    <a:lstStyle/>
                    <a:p>
                      <a:r>
                        <a:rPr lang="en-US" dirty="0" smtClean="0"/>
                        <a:t>MV</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a:t>
                      </a:r>
                      <a:r>
                        <a:rPr lang="en-US" baseline="-25000" dirty="0" smtClean="0"/>
                        <a:t>G</a:t>
                      </a:r>
                    </a:p>
                  </a:txBody>
                  <a:tcPr/>
                </a:tc>
                <a:tc>
                  <a:txBody>
                    <a:bodyPr/>
                    <a:lstStyle/>
                    <a:p>
                      <a:r>
                        <a:rPr lang="en-US" dirty="0" smtClean="0"/>
                        <a:t>0.39</a:t>
                      </a:r>
                      <a:endParaRPr lang="en-US" dirty="0"/>
                    </a:p>
                  </a:txBody>
                  <a:tcPr/>
                </a:tc>
                <a:tc>
                  <a:txBody>
                    <a:bodyPr/>
                    <a:lstStyle/>
                    <a:p>
                      <a:r>
                        <a:rPr lang="en-US" dirty="0" smtClean="0"/>
                        <a:t>A</a:t>
                      </a:r>
                      <a:endParaRPr lang="en-US" dirty="0"/>
                    </a:p>
                  </a:txBody>
                  <a:tcPr/>
                </a:tc>
              </a:tr>
            </a:tbl>
          </a:graphicData>
        </a:graphic>
      </p:graphicFrame>
      <p:cxnSp>
        <p:nvCxnSpPr>
          <p:cNvPr id="51" name="Straight Arrow Connector 50"/>
          <p:cNvCxnSpPr/>
          <p:nvPr/>
        </p:nvCxnSpPr>
        <p:spPr>
          <a:xfrm flipH="1" flipV="1">
            <a:off x="7206897" y="2800413"/>
            <a:ext cx="1557863" cy="635822"/>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4306931" y="2201665"/>
            <a:ext cx="1194558"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 12 GeV</a:t>
            </a:r>
          </a:p>
        </p:txBody>
      </p:sp>
    </p:spTree>
    <p:extLst>
      <p:ext uri="{BB962C8B-B14F-4D97-AF65-F5344CB8AC3E}">
        <p14:creationId xmlns:p14="http://schemas.microsoft.com/office/powerpoint/2010/main" val="3884482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4463" y="1295400"/>
            <a:ext cx="6315075"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12 GeV</a:t>
            </a:r>
            <a:endParaRPr lang="en-US" sz="28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099460" y="5783283"/>
            <a:ext cx="3467595" cy="584775"/>
          </a:xfrm>
          <a:prstGeom prst="rect">
            <a:avLst/>
          </a:prstGeom>
          <a:noFill/>
        </p:spPr>
        <p:txBody>
          <a:bodyPr wrap="square" rtlCol="0">
            <a:spAutoFit/>
          </a:bodyPr>
          <a:lstStyle/>
          <a:p>
            <a:r>
              <a:rPr lang="en-US" sz="3200" dirty="0" smtClean="0"/>
              <a:t>Q</a:t>
            </a:r>
            <a:r>
              <a:rPr lang="en-US" sz="3200" baseline="-25000" dirty="0" smtClean="0"/>
              <a:t>ext@12GeV</a:t>
            </a:r>
            <a:r>
              <a:rPr lang="en-US" sz="3200" dirty="0" smtClean="0"/>
              <a:t> = 1.23e5</a:t>
            </a:r>
            <a:endParaRPr lang="en-US" sz="3200" dirty="0"/>
          </a:p>
        </p:txBody>
      </p:sp>
    </p:spTree>
    <p:extLst>
      <p:ext uri="{BB962C8B-B14F-4D97-AF65-F5344CB8AC3E}">
        <p14:creationId xmlns:p14="http://schemas.microsoft.com/office/powerpoint/2010/main" val="3285737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5 GeV</a:t>
            </a:r>
            <a:endParaRPr lang="en-US" sz="2800" b="1" dirty="0">
              <a:latin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328738"/>
            <a:ext cx="6191250"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042556" y="5783283"/>
            <a:ext cx="5735782" cy="584775"/>
          </a:xfrm>
          <a:prstGeom prst="rect">
            <a:avLst/>
          </a:prstGeom>
          <a:noFill/>
        </p:spPr>
        <p:txBody>
          <a:bodyPr wrap="square" rtlCol="0">
            <a:spAutoFit/>
          </a:bodyPr>
          <a:lstStyle/>
          <a:p>
            <a:r>
              <a:rPr lang="en-US" sz="3200" dirty="0" smtClean="0"/>
              <a:t>Q</a:t>
            </a:r>
            <a:r>
              <a:rPr lang="en-US" sz="3200" baseline="-25000" dirty="0" smtClean="0"/>
              <a:t>ext@5GeV</a:t>
            </a:r>
            <a:r>
              <a:rPr lang="en-US" sz="3200" dirty="0" smtClean="0"/>
              <a:t> = 0.01*</a:t>
            </a:r>
            <a:r>
              <a:rPr lang="en-US" sz="3200" dirty="0"/>
              <a:t> </a:t>
            </a:r>
            <a:r>
              <a:rPr lang="en-US" sz="3200" dirty="0" smtClean="0"/>
              <a:t>Q</a:t>
            </a:r>
            <a:r>
              <a:rPr lang="en-US" sz="3200" baseline="-25000" dirty="0" smtClean="0"/>
              <a:t>ext@12GeV</a:t>
            </a:r>
            <a:endParaRPr lang="en-US" sz="3200" dirty="0"/>
          </a:p>
        </p:txBody>
      </p:sp>
    </p:spTree>
    <p:extLst>
      <p:ext uri="{BB962C8B-B14F-4D97-AF65-F5344CB8AC3E}">
        <p14:creationId xmlns:p14="http://schemas.microsoft.com/office/powerpoint/2010/main" val="1501729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5 GeV</a:t>
            </a:r>
            <a:endParaRPr lang="en-US" sz="28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042556" y="5783283"/>
            <a:ext cx="5735782" cy="584775"/>
          </a:xfrm>
          <a:prstGeom prst="rect">
            <a:avLst/>
          </a:prstGeom>
          <a:noFill/>
        </p:spPr>
        <p:txBody>
          <a:bodyPr wrap="square" rtlCol="0">
            <a:spAutoFit/>
          </a:bodyPr>
          <a:lstStyle/>
          <a:p>
            <a:r>
              <a:rPr lang="en-US" sz="3200" dirty="0" smtClean="0"/>
              <a:t>Q</a:t>
            </a:r>
            <a:r>
              <a:rPr lang="en-US" sz="3200" baseline="-25000" dirty="0" smtClean="0"/>
              <a:t>ext@5GeV</a:t>
            </a:r>
            <a:r>
              <a:rPr lang="en-US" sz="3200" dirty="0" smtClean="0"/>
              <a:t> = 0.002* Q</a:t>
            </a:r>
            <a:r>
              <a:rPr lang="en-US" sz="3200" baseline="-25000" dirty="0" smtClean="0"/>
              <a:t>ext@12GeV</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295400"/>
            <a:ext cx="61722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2091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3 GeV</a:t>
            </a:r>
            <a:endParaRPr lang="en-US" sz="2800" b="1" dirty="0">
              <a:latin typeface="Times New Roman" panose="02020603050405020304" pitchFamily="18" charset="0"/>
              <a:cs typeface="Times New Roman" panose="02020603050405020304"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319213"/>
            <a:ext cx="6191250" cy="421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790701" y="5478666"/>
            <a:ext cx="4512624" cy="369332"/>
          </a:xfrm>
          <a:prstGeom prst="rect">
            <a:avLst/>
          </a:prstGeom>
          <a:noFill/>
        </p:spPr>
        <p:txBody>
          <a:bodyPr wrap="square" rtlCol="0">
            <a:spAutoFit/>
          </a:bodyPr>
          <a:lstStyle/>
          <a:p>
            <a:r>
              <a:rPr lang="en-US" dirty="0" smtClean="0"/>
              <a:t>Y = 268.2, tuning angle = -88.8 degrees</a:t>
            </a:r>
            <a:endParaRPr lang="en-US" dirty="0"/>
          </a:p>
        </p:txBody>
      </p:sp>
      <p:sp>
        <p:nvSpPr>
          <p:cNvPr id="3" name="Rectangle 2"/>
          <p:cNvSpPr/>
          <p:nvPr/>
        </p:nvSpPr>
        <p:spPr>
          <a:xfrm>
            <a:off x="2998971" y="5903893"/>
            <a:ext cx="3461205" cy="954107"/>
          </a:xfrm>
          <a:prstGeom prst="rect">
            <a:avLst/>
          </a:prstGeom>
        </p:spPr>
        <p:txBody>
          <a:bodyPr wrap="square">
            <a:spAutoFit/>
          </a:bodyPr>
          <a:lstStyle/>
          <a:p>
            <a:r>
              <a:rPr lang="en-US" sz="2800" dirty="0" smtClean="0"/>
              <a:t>20 cavities</a:t>
            </a:r>
            <a:endParaRPr lang="en-US" sz="2800" dirty="0"/>
          </a:p>
          <a:p>
            <a:r>
              <a:rPr lang="en-US" sz="2800" dirty="0" smtClean="0"/>
              <a:t>Q</a:t>
            </a:r>
            <a:r>
              <a:rPr lang="en-US" sz="2800" baseline="-25000" dirty="0" smtClean="0"/>
              <a:t>ext@5GeV </a:t>
            </a:r>
            <a:r>
              <a:rPr lang="en-US" sz="2800" dirty="0" smtClean="0"/>
              <a:t>= Q</a:t>
            </a:r>
            <a:r>
              <a:rPr lang="en-US" sz="2800" baseline="-25000" dirty="0" smtClean="0"/>
              <a:t>ext@12GeV</a:t>
            </a:r>
            <a:endParaRPr lang="en-US" sz="2800" dirty="0"/>
          </a:p>
        </p:txBody>
      </p:sp>
    </p:spTree>
    <p:extLst>
      <p:ext uri="{BB962C8B-B14F-4D97-AF65-F5344CB8AC3E}">
        <p14:creationId xmlns:p14="http://schemas.microsoft.com/office/powerpoint/2010/main" val="937088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3 GeV</a:t>
            </a:r>
            <a:endParaRPr lang="en-US" sz="2800" b="1" dirty="0">
              <a:latin typeface="Times New Roman" panose="02020603050405020304" pitchFamily="18" charset="0"/>
              <a:cs typeface="Times New Roman" panose="02020603050405020304" pitchFamily="18" charset="0"/>
            </a:endParaRPr>
          </a:p>
        </p:txBody>
      </p:sp>
      <p:sp>
        <p:nvSpPr>
          <p:cNvPr id="5" name="Rectangle 4"/>
          <p:cNvSpPr/>
          <p:nvPr/>
        </p:nvSpPr>
        <p:spPr>
          <a:xfrm>
            <a:off x="3188977" y="5713696"/>
            <a:ext cx="3461205" cy="954107"/>
          </a:xfrm>
          <a:prstGeom prst="rect">
            <a:avLst/>
          </a:prstGeom>
        </p:spPr>
        <p:txBody>
          <a:bodyPr wrap="square">
            <a:spAutoFit/>
          </a:bodyPr>
          <a:lstStyle/>
          <a:p>
            <a:r>
              <a:rPr lang="en-US" sz="2800" dirty="0"/>
              <a:t>1 cavity</a:t>
            </a:r>
          </a:p>
          <a:p>
            <a:r>
              <a:rPr lang="en-US" sz="2800" dirty="0" smtClean="0"/>
              <a:t>Q</a:t>
            </a:r>
            <a:r>
              <a:rPr lang="en-US" sz="2800" baseline="-25000" dirty="0" smtClean="0"/>
              <a:t>ext@5GeV </a:t>
            </a:r>
            <a:r>
              <a:rPr lang="en-US" sz="2800" dirty="0" smtClean="0"/>
              <a:t>= Q</a:t>
            </a:r>
            <a:r>
              <a:rPr lang="en-US" sz="2800" baseline="-25000" dirty="0" smtClean="0"/>
              <a:t>ext@12GeV</a:t>
            </a: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62063"/>
            <a:ext cx="6248400" cy="433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7088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Robinson work point @ 3 GeV</a:t>
            </a:r>
            <a:endParaRPr lang="en-US" sz="2800" b="1" dirty="0">
              <a:latin typeface="Times New Roman" panose="02020603050405020304" pitchFamily="18" charset="0"/>
              <a:cs typeface="Times New Roman" panose="02020603050405020304" pitchFamily="18" charset="0"/>
            </a:endParaRPr>
          </a:p>
        </p:txBody>
      </p:sp>
      <p:sp>
        <p:nvSpPr>
          <p:cNvPr id="5" name="Rectangle 4"/>
          <p:cNvSpPr/>
          <p:nvPr/>
        </p:nvSpPr>
        <p:spPr>
          <a:xfrm>
            <a:off x="2398817" y="5440563"/>
            <a:ext cx="4251366" cy="954107"/>
          </a:xfrm>
          <a:prstGeom prst="rect">
            <a:avLst/>
          </a:prstGeom>
        </p:spPr>
        <p:txBody>
          <a:bodyPr wrap="square">
            <a:spAutoFit/>
          </a:bodyPr>
          <a:lstStyle/>
          <a:p>
            <a:r>
              <a:rPr lang="en-US" sz="2800" dirty="0" smtClean="0"/>
              <a:t>1 cavity</a:t>
            </a:r>
          </a:p>
          <a:p>
            <a:r>
              <a:rPr lang="en-US" sz="2800" dirty="0" smtClean="0"/>
              <a:t>Q</a:t>
            </a:r>
            <a:r>
              <a:rPr lang="en-US" sz="2800" baseline="-25000" dirty="0" smtClean="0"/>
              <a:t>ext@5GeV </a:t>
            </a:r>
            <a:r>
              <a:rPr lang="en-US" sz="2800" dirty="0" smtClean="0"/>
              <a:t>= 0.15*Q</a:t>
            </a:r>
            <a:r>
              <a:rPr lang="en-US" sz="2800" baseline="-25000" dirty="0" smtClean="0"/>
              <a:t>ext@12GeV</a:t>
            </a:r>
            <a:endParaRPr lang="en-US" sz="28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988" y="1266825"/>
            <a:ext cx="6296025" cy="432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5038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38" y="1728788"/>
            <a:ext cx="2524125" cy="340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471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is used in several physical relations</a:t>
            </a:r>
            <a:endParaRPr lang="en-US" sz="2800" b="1" dirty="0">
              <a:latin typeface="Times New Roman" panose="02020603050405020304" pitchFamily="18" charset="0"/>
              <a:cs typeface="Times New Roman" panose="02020603050405020304" pitchFamily="18"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35621257"/>
              </p:ext>
            </p:extLst>
          </p:nvPr>
        </p:nvGraphicFramePr>
        <p:xfrm>
          <a:off x="188113" y="1030113"/>
          <a:ext cx="4380089" cy="5577840"/>
        </p:xfrm>
        <a:graphic>
          <a:graphicData uri="http://schemas.openxmlformats.org/drawingml/2006/table">
            <a:tbl>
              <a:tblPr firstRow="1" bandRow="1">
                <a:tableStyleId>{2D5ABB26-0587-4C30-8999-92F81FD0307C}</a:tableStyleId>
              </a:tblPr>
              <a:tblGrid>
                <a:gridCol w="4380089"/>
              </a:tblGrid>
              <a:tr h="614680">
                <a:tc>
                  <a:txBody>
                    <a:bodyPr/>
                    <a:lstStyle/>
                    <a:p>
                      <a:pPr algn="r"/>
                      <a:r>
                        <a:rPr lang="en-US" sz="2800" dirty="0" smtClean="0"/>
                        <a:t>Acceleration</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SR equilibrium bunch length</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Synchrotron tune</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Beam loading optimization</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endParaRPr lang="en-US" sz="2800" dirty="0" smtClean="0"/>
                    </a:p>
                    <a:p>
                      <a:pPr algn="r"/>
                      <a:endParaRPr lang="en-US" sz="2800" dirty="0" smtClean="0"/>
                    </a:p>
                    <a:p>
                      <a:pPr algn="r"/>
                      <a:r>
                        <a:rPr lang="en-US" sz="2800" dirty="0" smtClean="0"/>
                        <a:t>Robinson Instability</a:t>
                      </a:r>
                    </a:p>
                    <a:p>
                      <a:pPr algn="r"/>
                      <a:endParaRPr lang="en-US" sz="2800" b="0" dirty="0">
                        <a:latin typeface="Times New Roman" panose="02020603050405020304" pitchFamily="18" charset="0"/>
                        <a:cs typeface="Times New Roman" panose="02020603050405020304" pitchFamily="18" charset="0"/>
                      </a:endParaRPr>
                    </a:p>
                  </a:txBody>
                  <a:tcPr/>
                </a:tc>
              </a:tr>
            </a:tbl>
          </a:graphicData>
        </a:graphic>
      </p:graphicFrame>
      <mc:AlternateContent xmlns:mc="http://schemas.openxmlformats.org/markup-compatibility/2006" xmlns:a14="http://schemas.microsoft.com/office/drawing/2010/main">
        <mc:Choice Requires="a14">
          <p:sp>
            <p:nvSpPr>
              <p:cNvPr id="41" name="TextBox 40"/>
              <p:cNvSpPr txBox="1"/>
              <p:nvPr/>
            </p:nvSpPr>
            <p:spPr>
              <a:xfrm>
                <a:off x="4798607" y="1045267"/>
                <a:ext cx="2518382" cy="523220"/>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800" i="1" smtClean="0">
                              <a:solidFill>
                                <a:srgbClr val="00B0F0"/>
                              </a:solidFill>
                              <a:latin typeface="Cambria Math"/>
                            </a:rPr>
                          </m:ctrlPr>
                        </m:sSubPr>
                        <m:e>
                          <m:r>
                            <a:rPr lang="en-US" sz="2800" b="0" i="1" smtClean="0">
                              <a:solidFill>
                                <a:srgbClr val="00B0F0"/>
                              </a:solidFill>
                              <a:latin typeface="Cambria Math"/>
                            </a:rPr>
                            <m:t>𝑉</m:t>
                          </m:r>
                        </m:e>
                        <m:sub>
                          <m:r>
                            <a:rPr lang="en-US" sz="2800" b="0" i="1" smtClean="0">
                              <a:solidFill>
                                <a:srgbClr val="00B0F0"/>
                              </a:solidFill>
                              <a:latin typeface="Cambria Math"/>
                            </a:rPr>
                            <m:t>𝑎𝑐𝑐</m:t>
                          </m:r>
                        </m:sub>
                      </m:sSub>
                      <m:r>
                        <a:rPr lang="en-US" sz="2800" b="0" i="1" smtClean="0">
                          <a:solidFill>
                            <a:srgbClr val="00B0F0"/>
                          </a:solidFill>
                          <a:latin typeface="Cambria Math"/>
                        </a:rPr>
                        <m:t>=</m:t>
                      </m:r>
                      <m:sSub>
                        <m:sSubPr>
                          <m:ctrlPr>
                            <a:rPr lang="en-US" sz="2800" b="0" i="1" smtClean="0">
                              <a:solidFill>
                                <a:srgbClr val="00B0F0"/>
                              </a:solidFill>
                              <a:latin typeface="Cambria Math"/>
                            </a:rPr>
                          </m:ctrlPr>
                        </m:sSubPr>
                        <m:e>
                          <m:r>
                            <a:rPr lang="en-US" sz="2800" b="0" i="1" smtClean="0">
                              <a:solidFill>
                                <a:srgbClr val="00B0F0"/>
                              </a:solidFill>
                              <a:latin typeface="Cambria Math"/>
                            </a:rPr>
                            <m:t>𝑉</m:t>
                          </m:r>
                        </m:e>
                        <m:sub>
                          <m:r>
                            <a:rPr lang="en-US" sz="2800" b="0" i="1" smtClean="0">
                              <a:solidFill>
                                <a:srgbClr val="00B0F0"/>
                              </a:solidFill>
                              <a:latin typeface="Cambria Math"/>
                            </a:rPr>
                            <m:t>0</m:t>
                          </m:r>
                        </m:sub>
                      </m:sSub>
                      <m:r>
                        <m:rPr>
                          <m:nor/>
                        </m:rPr>
                        <a:rPr lang="en-US" sz="2800" b="0" i="0" smtClean="0">
                          <a:solidFill>
                            <a:srgbClr val="00B0F0"/>
                          </a:solidFill>
                          <a:latin typeface="Cambria Math"/>
                        </a:rPr>
                        <m:t>sin</m:t>
                      </m:r>
                      <m:sSub>
                        <m:sSubPr>
                          <m:ctrlPr>
                            <a:rPr lang="en-US" sz="2800" b="0" i="1" smtClean="0">
                              <a:solidFill>
                                <a:srgbClr val="00B0F0"/>
                              </a:solidFill>
                              <a:latin typeface="Cambria Math"/>
                              <a:ea typeface="Cambria Math"/>
                            </a:rPr>
                          </m:ctrlPr>
                        </m:sSubPr>
                        <m:e>
                          <m:r>
                            <a:rPr lang="en-US" sz="2800" b="0" i="1" smtClean="0">
                              <a:solidFill>
                                <a:srgbClr val="00B0F0"/>
                              </a:solidFill>
                              <a:latin typeface="Cambria Math"/>
                              <a:ea typeface="Cambria Math"/>
                            </a:rPr>
                            <m:t>𝜓</m:t>
                          </m:r>
                        </m:e>
                        <m:sub>
                          <m:r>
                            <a:rPr lang="en-US" sz="2800" b="0" i="1" smtClean="0">
                              <a:solidFill>
                                <a:srgbClr val="00B0F0"/>
                              </a:solidFill>
                              <a:latin typeface="Cambria Math"/>
                              <a:ea typeface="Cambria Math"/>
                            </a:rPr>
                            <m:t>𝑠</m:t>
                          </m:r>
                        </m:sub>
                      </m:sSub>
                    </m:oMath>
                  </m:oMathPara>
                </a14:m>
                <a:endParaRPr lang="en-US" sz="2800" dirty="0">
                  <a:solidFill>
                    <a:srgbClr val="00B0F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4798607" y="1045267"/>
                <a:ext cx="2518382"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64"/>
              <p:cNvSpPr txBox="1"/>
              <p:nvPr/>
            </p:nvSpPr>
            <p:spPr>
              <a:xfrm>
                <a:off x="4798607" y="1779127"/>
                <a:ext cx="3995437" cy="68303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𝑝𝑒𝑎𝑘</m:t>
                          </m:r>
                        </m:sub>
                      </m:sSub>
                      <m:r>
                        <m:rPr>
                          <m:sty m:val="p"/>
                        </m:rPr>
                        <a:rPr lang="en-US" sz="2000" b="0" i="0">
                          <a:solidFill>
                            <a:srgbClr val="00B0F0"/>
                          </a:solidFill>
                          <a:latin typeface="Cambria Math"/>
                        </a:rPr>
                        <m:t>cos</m:t>
                      </m:r>
                      <m:r>
                        <a:rPr lang="en-US" sz="2000" b="0" i="1">
                          <a:solidFill>
                            <a:srgbClr val="00B0F0"/>
                          </a:solidFill>
                          <a:latin typeface="Cambria Math"/>
                        </a:rPr>
                        <m:t>⁡(</m:t>
                      </m:r>
                      <m:sSub>
                        <m:sSubPr>
                          <m:ctrlPr>
                            <a:rPr lang="en-US" sz="2000" b="0" i="1">
                              <a:solidFill>
                                <a:srgbClr val="00B0F0"/>
                              </a:solidFill>
                              <a:effectLst/>
                              <a:latin typeface="Cambria Math"/>
                            </a:rPr>
                          </m:ctrlPr>
                        </m:sSubPr>
                        <m:e>
                          <m:r>
                            <a:rPr lang="en-US" sz="2000" b="0" i="1" smtClean="0">
                              <a:solidFill>
                                <a:srgbClr val="00B0F0"/>
                              </a:solidFill>
                              <a:effectLst/>
                              <a:latin typeface="Cambria Math"/>
                              <a:ea typeface="Cambria Math"/>
                            </a:rPr>
                            <m:t>𝜓</m:t>
                          </m:r>
                        </m:e>
                        <m:sub>
                          <m:r>
                            <a:rPr lang="en-US" sz="2000" b="0" i="1">
                              <a:solidFill>
                                <a:srgbClr val="00B0F0"/>
                              </a:solidFill>
                              <a:effectLst/>
                              <a:latin typeface="Cambria Math"/>
                            </a:rPr>
                            <m:t>𝑠</m:t>
                          </m:r>
                        </m:sub>
                      </m:sSub>
                      <m:r>
                        <a:rPr lang="en-US" sz="2000" b="0" i="1">
                          <a:solidFill>
                            <a:srgbClr val="00B0F0"/>
                          </a:solidFill>
                          <a:effectLst/>
                          <a:latin typeface="Cambria Math"/>
                        </a:rPr>
                        <m:t>)</m:t>
                      </m:r>
                      <m:r>
                        <a:rPr lang="en-US" sz="2000" b="0" i="1">
                          <a:solidFill>
                            <a:srgbClr val="00B0F0"/>
                          </a:solidFill>
                          <a:latin typeface="Cambria Math"/>
                        </a:rPr>
                        <m:t>=</m:t>
                      </m:r>
                      <m:f>
                        <m:fPr>
                          <m:ctrlPr>
                            <a:rPr lang="en-US" sz="2000" b="0" i="1">
                              <a:solidFill>
                                <a:srgbClr val="00B0F0"/>
                              </a:solidFill>
                              <a:latin typeface="Cambria Math"/>
                            </a:rPr>
                          </m:ctrlPr>
                        </m:fPr>
                        <m:num>
                          <m:r>
                            <a:rPr lang="en-US" sz="2000" b="0" i="1">
                              <a:solidFill>
                                <a:srgbClr val="00B0F0"/>
                              </a:solidFill>
                              <a:latin typeface="Cambria Math"/>
                            </a:rPr>
                            <m:t>−2</m:t>
                          </m:r>
                          <m:r>
                            <a:rPr lang="en-US" sz="2000" b="0" i="1">
                              <a:solidFill>
                                <a:srgbClr val="00B0F0"/>
                              </a:solidFill>
                              <a:latin typeface="Cambria Math"/>
                              <a:ea typeface="Cambria Math"/>
                            </a:rPr>
                            <m:t>𝜋</m:t>
                          </m:r>
                          <m:sSup>
                            <m:sSupPr>
                              <m:ctrlPr>
                                <a:rPr lang="en-US" sz="2000" b="0" i="1">
                                  <a:solidFill>
                                    <a:srgbClr val="00B0F0"/>
                                  </a:solidFill>
                                  <a:latin typeface="Cambria Math"/>
                                  <a:ea typeface="Cambria Math"/>
                                </a:rPr>
                              </m:ctrlPr>
                            </m:sSupPr>
                            <m:e>
                              <m:r>
                                <a:rPr lang="en-US" sz="2000" b="0" i="1">
                                  <a:solidFill>
                                    <a:srgbClr val="00B0F0"/>
                                  </a:solidFill>
                                  <a:latin typeface="Cambria Math"/>
                                  <a:ea typeface="Cambria Math"/>
                                </a:rPr>
                                <m:t>𝑐</m:t>
                              </m:r>
                            </m:e>
                            <m:sup>
                              <m:r>
                                <a:rPr lang="en-US" sz="2000" b="0" i="1">
                                  <a:solidFill>
                                    <a:srgbClr val="00B0F0"/>
                                  </a:solidFill>
                                  <a:latin typeface="Cambria Math"/>
                                  <a:ea typeface="Cambria Math"/>
                                </a:rPr>
                                <m:t>2</m:t>
                              </m:r>
                            </m:sup>
                          </m:sSup>
                          <m:r>
                            <a:rPr lang="en-US" sz="2000" b="0" i="1">
                              <a:solidFill>
                                <a:srgbClr val="00B0F0"/>
                              </a:solidFill>
                              <a:latin typeface="Cambria Math"/>
                              <a:ea typeface="Cambria Math"/>
                            </a:rPr>
                            <m:t>𝜂</m:t>
                          </m:r>
                          <m:r>
                            <a:rPr lang="en-US" sz="2000" b="0" i="1">
                              <a:solidFill>
                                <a:srgbClr val="00B0F0"/>
                              </a:solidFill>
                              <a:latin typeface="Cambria Math"/>
                              <a:ea typeface="Cambria Math"/>
                            </a:rPr>
                            <m:t>𝐸</m:t>
                          </m:r>
                        </m:num>
                        <m:den>
                          <m:sSup>
                            <m:sSupPr>
                              <m:ctrlPr>
                                <a:rPr lang="en-US" sz="2000" b="0" i="1">
                                  <a:solidFill>
                                    <a:srgbClr val="00B0F0"/>
                                  </a:solidFill>
                                  <a:latin typeface="Cambria Math"/>
                                </a:rPr>
                              </m:ctrlPr>
                            </m:sSupPr>
                            <m:e>
                              <m:r>
                                <a:rPr lang="en-US" sz="2000" b="0" i="1">
                                  <a:solidFill>
                                    <a:srgbClr val="00B0F0"/>
                                  </a:solidFill>
                                  <a:latin typeface="Cambria Math"/>
                                  <a:ea typeface="Cambria Math"/>
                                </a:rPr>
                                <m:t>𝜔</m:t>
                              </m:r>
                            </m:e>
                            <m:sup>
                              <m:r>
                                <a:rPr lang="en-US" sz="2000" b="0" i="1">
                                  <a:solidFill>
                                    <a:srgbClr val="00B0F0"/>
                                  </a:solidFill>
                                  <a:latin typeface="Cambria Math"/>
                                </a:rPr>
                                <m:t>2</m:t>
                              </m:r>
                            </m:sup>
                          </m:sSup>
                          <m:sSup>
                            <m:sSupPr>
                              <m:ctrlPr>
                                <a:rPr lang="en-US" sz="2000" b="0" i="1">
                                  <a:solidFill>
                                    <a:srgbClr val="00B0F0"/>
                                  </a:solidFill>
                                  <a:latin typeface="Cambria Math"/>
                                </a:rPr>
                              </m:ctrlPr>
                            </m:sSupPr>
                            <m:e>
                              <m:r>
                                <a:rPr lang="en-US" sz="2000" b="0" i="1">
                                  <a:solidFill>
                                    <a:srgbClr val="00B0F0"/>
                                  </a:solidFill>
                                  <a:latin typeface="Cambria Math"/>
                                  <a:ea typeface="Cambria Math"/>
                                </a:rPr>
                                <m:t>𝜎</m:t>
                              </m:r>
                            </m:e>
                            <m:sup>
                              <m:r>
                                <a:rPr lang="en-US" sz="2000" b="0" i="1">
                                  <a:solidFill>
                                    <a:srgbClr val="00B0F0"/>
                                  </a:solidFill>
                                  <a:latin typeface="Cambria Math"/>
                                </a:rPr>
                                <m:t>2</m:t>
                              </m:r>
                            </m:sup>
                          </m:sSup>
                          <m:r>
                            <a:rPr lang="en-US" sz="2000" b="0" i="1">
                              <a:solidFill>
                                <a:srgbClr val="00B0F0"/>
                              </a:solidFill>
                              <a:latin typeface="Cambria Math"/>
                            </a:rPr>
                            <m:t>𝐻𝑒</m:t>
                          </m:r>
                        </m:den>
                      </m:f>
                      <m:sSup>
                        <m:sSupPr>
                          <m:ctrlPr>
                            <a:rPr lang="en-US" sz="2000" b="0" i="1">
                              <a:solidFill>
                                <a:srgbClr val="00B0F0"/>
                              </a:solidFill>
                              <a:latin typeface="Cambria Math"/>
                            </a:rPr>
                          </m:ctrlPr>
                        </m:sSupPr>
                        <m:e>
                          <m:d>
                            <m:dPr>
                              <m:ctrlPr>
                                <a:rPr lang="en-US" sz="2000" b="0" i="1">
                                  <a:solidFill>
                                    <a:srgbClr val="00B0F0"/>
                                  </a:solidFill>
                                  <a:effectLst/>
                                  <a:latin typeface="Cambria Math"/>
                                </a:rPr>
                              </m:ctrlPr>
                            </m:dPr>
                            <m:e>
                              <m:f>
                                <m:fPr>
                                  <m:ctrlPr>
                                    <a:rPr lang="en-US" sz="2000" b="0" i="1">
                                      <a:solidFill>
                                        <a:srgbClr val="00B0F0"/>
                                      </a:solidFill>
                                      <a:effectLst/>
                                      <a:latin typeface="Cambria Math"/>
                                    </a:rPr>
                                  </m:ctrlPr>
                                </m:fPr>
                                <m:num>
                                  <m:r>
                                    <a:rPr lang="en-US" sz="2000" b="0" i="1">
                                      <a:solidFill>
                                        <a:srgbClr val="00B0F0"/>
                                      </a:solidFill>
                                      <a:effectLst/>
                                      <a:latin typeface="Cambria Math"/>
                                    </a:rPr>
                                    <m:t>𝛿</m:t>
                                  </m:r>
                                  <m:r>
                                    <a:rPr lang="en-US" sz="2000" b="0" i="1">
                                      <a:solidFill>
                                        <a:srgbClr val="00B0F0"/>
                                      </a:solidFill>
                                      <a:effectLst/>
                                      <a:latin typeface="Cambria Math"/>
                                    </a:rPr>
                                    <m:t>𝐸</m:t>
                                  </m:r>
                                </m:num>
                                <m:den>
                                  <m:r>
                                    <a:rPr lang="en-US" sz="2000" b="0" i="1">
                                      <a:solidFill>
                                        <a:srgbClr val="00B0F0"/>
                                      </a:solidFill>
                                      <a:effectLst/>
                                      <a:latin typeface="Cambria Math"/>
                                    </a:rPr>
                                    <m:t>𝐸</m:t>
                                  </m:r>
                                </m:den>
                              </m:f>
                            </m:e>
                          </m:d>
                        </m:e>
                        <m:sup>
                          <m:r>
                            <a:rPr lang="en-US" sz="2000" b="0" i="1">
                              <a:solidFill>
                                <a:srgbClr val="00B0F0"/>
                              </a:solidFill>
                              <a:latin typeface="Cambria Math"/>
                            </a:rPr>
                            <m:t>2</m:t>
                          </m:r>
                        </m:sup>
                      </m:sSup>
                    </m:oMath>
                  </m:oMathPara>
                </a14:m>
                <a:endParaRPr lang="en-US" sz="2000" dirty="0">
                  <a:solidFill>
                    <a:srgbClr val="00B0F0"/>
                  </a:solidFill>
                </a:endParaRPr>
              </a:p>
            </p:txBody>
          </p:sp>
        </mc:Choice>
        <mc:Fallback xmlns="">
          <p:sp>
            <p:nvSpPr>
              <p:cNvPr id="42" name="TextBox 64"/>
              <p:cNvSpPr txBox="1">
                <a:spLocks noRot="1" noChangeAspect="1" noMove="1" noResize="1" noEditPoints="1" noAdjustHandles="1" noChangeArrowheads="1" noChangeShapeType="1" noTextEdit="1"/>
              </p:cNvSpPr>
              <p:nvPr/>
            </p:nvSpPr>
            <p:spPr>
              <a:xfrm>
                <a:off x="4798607" y="1779127"/>
                <a:ext cx="3995437" cy="683036"/>
              </a:xfrm>
              <a:prstGeom prst="rect">
                <a:avLst/>
              </a:prstGeom>
              <a:blipFill rotWithShape="1">
                <a:blip r:embed="rId3"/>
                <a:stretch>
                  <a:fillRect b="-151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84"/>
              <p:cNvSpPr txBox="1"/>
              <p:nvPr/>
            </p:nvSpPr>
            <p:spPr>
              <a:xfrm>
                <a:off x="4798607" y="2650273"/>
                <a:ext cx="4186519" cy="100168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smtClean="0">
                              <a:solidFill>
                                <a:srgbClr val="00B0F0"/>
                              </a:solidFill>
                              <a:latin typeface="Cambria Math"/>
                            </a:rPr>
                          </m:ctrlPr>
                        </m:sSubPr>
                        <m:e>
                          <m:r>
                            <a:rPr lang="en-US" sz="2000" i="1">
                              <a:solidFill>
                                <a:srgbClr val="00B0F0"/>
                              </a:solidFill>
                              <a:latin typeface="Cambria Math"/>
                              <a:ea typeface="Cambria Math"/>
                            </a:rPr>
                            <m:t>𝜐</m:t>
                          </m:r>
                        </m:e>
                        <m:sub>
                          <m:r>
                            <a:rPr lang="en-US" sz="2000" b="0" i="1">
                              <a:solidFill>
                                <a:srgbClr val="00B0F0"/>
                              </a:solidFill>
                              <a:latin typeface="Cambria Math"/>
                            </a:rPr>
                            <m:t>𝑠</m:t>
                          </m:r>
                        </m:sub>
                      </m:sSub>
                      <m:r>
                        <a:rPr lang="en-US" sz="2000" b="0" i="1">
                          <a:solidFill>
                            <a:srgbClr val="00B0F0"/>
                          </a:solidFill>
                          <a:latin typeface="Cambria Math"/>
                        </a:rPr>
                        <m:t>=</m:t>
                      </m:r>
                      <m:rad>
                        <m:radPr>
                          <m:degHide m:val="on"/>
                          <m:ctrlPr>
                            <a:rPr lang="en-US" sz="2000" b="0" i="1">
                              <a:solidFill>
                                <a:srgbClr val="00B0F0"/>
                              </a:solidFill>
                              <a:latin typeface="Cambria Math"/>
                            </a:rPr>
                          </m:ctrlPr>
                        </m:radPr>
                        <m:deg/>
                        <m:e>
                          <m:f>
                            <m:fPr>
                              <m:ctrlPr>
                                <a:rPr lang="en-US" sz="2000" b="0" i="1">
                                  <a:solidFill>
                                    <a:srgbClr val="00B0F0"/>
                                  </a:solidFill>
                                  <a:latin typeface="Cambria Math"/>
                                </a:rPr>
                              </m:ctrlPr>
                            </m:fPr>
                            <m:num>
                              <m:r>
                                <a:rPr lang="en-US" sz="2000" b="0" i="1">
                                  <a:solidFill>
                                    <a:srgbClr val="00B0F0"/>
                                  </a:solidFill>
                                  <a:latin typeface="Cambria Math"/>
                                </a:rPr>
                                <m:t>𝐻𝑒</m:t>
                              </m:r>
                              <m:sSub>
                                <m:sSubPr>
                                  <m:ctrlPr>
                                    <a:rPr lang="en-US" sz="2000" b="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𝑝𝑒𝑎𝑘</m:t>
                                  </m:r>
                                </m:sub>
                              </m:sSub>
                              <m:d>
                                <m:dPr>
                                  <m:begChr m:val="|"/>
                                  <m:endChr m:val="|"/>
                                  <m:ctrlPr>
                                    <a:rPr lang="en-US" sz="2000" b="0" i="1">
                                      <a:solidFill>
                                        <a:srgbClr val="00B0F0"/>
                                      </a:solidFill>
                                      <a:latin typeface="Cambria Math"/>
                                    </a:rPr>
                                  </m:ctrlPr>
                                </m:dPr>
                                <m:e>
                                  <m:r>
                                    <a:rPr lang="en-US" sz="2000" b="0" i="1">
                                      <a:solidFill>
                                        <a:srgbClr val="00B0F0"/>
                                      </a:solidFill>
                                      <a:latin typeface="Cambria Math"/>
                                      <a:ea typeface="Cambria Math"/>
                                    </a:rPr>
                                    <m:t>𝜂</m:t>
                                  </m:r>
                                  <m:r>
                                    <m:rPr>
                                      <m:sty m:val="p"/>
                                    </m:rPr>
                                    <a:rPr lang="en-US" sz="2000" b="0" i="0">
                                      <a:solidFill>
                                        <a:srgbClr val="00B0F0"/>
                                      </a:solidFill>
                                      <a:latin typeface="Cambria Math"/>
                                      <a:ea typeface="Cambria Math"/>
                                    </a:rPr>
                                    <m:t>cos</m:t>
                                  </m:r>
                                  <m:r>
                                    <a:rPr lang="en-US" sz="2000" b="0" i="1">
                                      <a:solidFill>
                                        <a:srgbClr val="00B0F0"/>
                                      </a:solidFill>
                                      <a:latin typeface="Cambria Math"/>
                                      <a:ea typeface="Cambria Math"/>
                                    </a:rPr>
                                    <m:t>⁡(</m:t>
                                  </m:r>
                                  <m:sSub>
                                    <m:sSubPr>
                                      <m:ctrlPr>
                                        <a:rPr lang="en-US" sz="2000" b="0" i="1">
                                          <a:solidFill>
                                            <a:srgbClr val="00B0F0"/>
                                          </a:solidFill>
                                          <a:latin typeface="Cambria Math"/>
                                          <a:ea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ea typeface="Cambria Math"/>
                                        </a:rPr>
                                        <m:t>𝑠</m:t>
                                      </m:r>
                                    </m:sub>
                                  </m:sSub>
                                  <m:r>
                                    <a:rPr lang="en-US" sz="2000" b="0" i="1" smtClean="0">
                                      <a:solidFill>
                                        <a:srgbClr val="00B0F0"/>
                                      </a:solidFill>
                                      <a:latin typeface="Cambria Math"/>
                                      <a:ea typeface="Cambria Math"/>
                                    </a:rPr>
                                    <m:t>)</m:t>
                                  </m:r>
                                </m:e>
                              </m:d>
                            </m:num>
                            <m:den>
                              <m:r>
                                <a:rPr lang="en-US" sz="2000" b="0" i="1">
                                  <a:solidFill>
                                    <a:srgbClr val="00B0F0"/>
                                  </a:solidFill>
                                  <a:latin typeface="Cambria Math"/>
                                </a:rPr>
                                <m:t>2</m:t>
                              </m:r>
                              <m:r>
                                <a:rPr lang="en-US" sz="2000" b="0" i="1">
                                  <a:solidFill>
                                    <a:srgbClr val="00B0F0"/>
                                  </a:solidFill>
                                  <a:latin typeface="Cambria Math"/>
                                  <a:ea typeface="Cambria Math"/>
                                </a:rPr>
                                <m:t>𝜋</m:t>
                              </m:r>
                              <m:r>
                                <a:rPr lang="en-US" sz="2000" b="0" i="1">
                                  <a:solidFill>
                                    <a:srgbClr val="00B0F0"/>
                                  </a:solidFill>
                                  <a:latin typeface="Cambria Math"/>
                                  <a:ea typeface="Cambria Math"/>
                                </a:rPr>
                                <m:t>𝐸</m:t>
                              </m:r>
                            </m:den>
                          </m:f>
                        </m:e>
                      </m:rad>
                    </m:oMath>
                  </m:oMathPara>
                </a14:m>
                <a:endParaRPr lang="en-US" sz="1600" dirty="0">
                  <a:solidFill>
                    <a:srgbClr val="00B0F0"/>
                  </a:solidFill>
                </a:endParaRPr>
              </a:p>
            </p:txBody>
          </p:sp>
        </mc:Choice>
        <mc:Fallback xmlns="">
          <p:sp>
            <p:nvSpPr>
              <p:cNvPr id="43" name="TextBox 84"/>
              <p:cNvSpPr txBox="1">
                <a:spLocks noRot="1" noChangeAspect="1" noMove="1" noResize="1" noEditPoints="1" noAdjustHandles="1" noChangeArrowheads="1" noChangeShapeType="1" noTextEdit="1"/>
              </p:cNvSpPr>
              <p:nvPr/>
            </p:nvSpPr>
            <p:spPr>
              <a:xfrm>
                <a:off x="4798607" y="2650273"/>
                <a:ext cx="4186519" cy="100168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123"/>
              <p:cNvSpPr txBox="1"/>
              <p:nvPr/>
            </p:nvSpPr>
            <p:spPr>
              <a:xfrm>
                <a:off x="4798607" y="3778300"/>
                <a:ext cx="3610786" cy="76559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a:solidFill>
                                <a:srgbClr val="00B0F0"/>
                              </a:solidFill>
                              <a:latin typeface="Cambria Math"/>
                              <a:ea typeface="Cambria Math"/>
                            </a:rPr>
                          </m:ctrlPr>
                        </m:sSubPr>
                        <m:e>
                          <m:r>
                            <a:rPr lang="en-US" sz="2000" i="1">
                              <a:solidFill>
                                <a:srgbClr val="00B0F0"/>
                              </a:solidFill>
                              <a:latin typeface="Cambria Math"/>
                              <a:ea typeface="Cambria Math"/>
                            </a:rPr>
                            <m:t>𝛽</m:t>
                          </m:r>
                        </m:e>
                        <m:sub>
                          <m:r>
                            <a:rPr lang="en-US" sz="2000" b="0" i="1">
                              <a:solidFill>
                                <a:srgbClr val="00B0F0"/>
                              </a:solidFill>
                              <a:latin typeface="Cambria Math"/>
                              <a:ea typeface="Cambria Math"/>
                            </a:rPr>
                            <m:t>𝑜𝑝𝑡</m:t>
                          </m:r>
                        </m:sub>
                      </m:sSub>
                      <m:r>
                        <a:rPr lang="en-US" sz="2000" b="0" i="1">
                          <a:solidFill>
                            <a:srgbClr val="00B0F0"/>
                          </a:solidFill>
                          <a:latin typeface="Cambria Math"/>
                          <a:ea typeface="Cambria Math"/>
                        </a:rPr>
                        <m:t>=1+</m:t>
                      </m:r>
                      <m:f>
                        <m:fPr>
                          <m:ctrlPr>
                            <a:rPr lang="en-US" sz="2000" b="0" i="1">
                              <a:solidFill>
                                <a:srgbClr val="00B0F0"/>
                              </a:solidFill>
                              <a:latin typeface="Cambria Math"/>
                              <a:ea typeface="Cambria Math"/>
                            </a:rPr>
                          </m:ctrlPr>
                        </m:fPr>
                        <m:num>
                          <m:r>
                            <a:rPr lang="en-US" sz="2000" b="0" i="1">
                              <a:solidFill>
                                <a:srgbClr val="00B0F0"/>
                              </a:solidFill>
                              <a:latin typeface="Cambria Math"/>
                              <a:ea typeface="Cambria Math"/>
                            </a:rPr>
                            <m:t>2</m:t>
                          </m:r>
                          <m:r>
                            <a:rPr lang="en-US" sz="2000" b="0" i="1">
                              <a:solidFill>
                                <a:srgbClr val="00B0F0"/>
                              </a:solidFill>
                              <a:latin typeface="Cambria Math"/>
                              <a:ea typeface="Cambria Math"/>
                            </a:rPr>
                            <m:t>𝐼</m:t>
                          </m:r>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𝑅</m:t>
                              </m:r>
                            </m:e>
                            <m:sub>
                              <m:r>
                                <a:rPr lang="en-US" sz="2000" b="0" i="1">
                                  <a:solidFill>
                                    <a:srgbClr val="00B0F0"/>
                                  </a:solidFill>
                                  <a:latin typeface="Cambria Math"/>
                                  <a:ea typeface="Cambria Math"/>
                                </a:rPr>
                                <m:t>𝑠h𝑢𝑛𝑡</m:t>
                              </m:r>
                            </m:sub>
                          </m:sSub>
                          <m:r>
                            <m:rPr>
                              <m:sty m:val="p"/>
                            </m:rPr>
                            <a:rPr lang="en-US" sz="2000" b="0" i="0">
                              <a:solidFill>
                                <a:srgbClr val="00B0F0"/>
                              </a:solidFill>
                              <a:latin typeface="Cambria Math"/>
                              <a:ea typeface="Cambria Math"/>
                            </a:rPr>
                            <m:t>sin</m:t>
                          </m:r>
                          <m:r>
                            <a:rPr lang="en-US" sz="2000" b="0" i="1">
                              <a:solidFill>
                                <a:srgbClr val="00B0F0"/>
                              </a:solidFill>
                              <a:latin typeface="Cambria Math"/>
                              <a:ea typeface="Cambria Math"/>
                            </a:rPr>
                            <m:t>⁡(</m:t>
                          </m:r>
                          <m:sSub>
                            <m:sSubPr>
                              <m:ctrlPr>
                                <a:rPr lang="en-US" sz="2000" b="0" i="1">
                                  <a:solidFill>
                                    <a:srgbClr val="00B0F0"/>
                                  </a:solidFill>
                                  <a:latin typeface="Cambria Math"/>
                                  <a:ea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ea typeface="Cambria Math"/>
                                </a:rPr>
                                <m:t>𝑠</m:t>
                              </m:r>
                            </m:sub>
                          </m:sSub>
                          <m:r>
                            <a:rPr lang="en-US" sz="2000" b="0" i="1">
                              <a:solidFill>
                                <a:srgbClr val="00B0F0"/>
                              </a:solidFill>
                              <a:latin typeface="Cambria Math"/>
                              <a:ea typeface="Cambria Math"/>
                            </a:rPr>
                            <m:t>)</m:t>
                          </m:r>
                        </m:num>
                        <m:den>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𝑉</m:t>
                              </m:r>
                            </m:e>
                            <m:sub>
                              <m:r>
                                <a:rPr lang="en-US" sz="2000" b="0" i="1">
                                  <a:solidFill>
                                    <a:srgbClr val="00B0F0"/>
                                  </a:solidFill>
                                  <a:latin typeface="Cambria Math"/>
                                  <a:ea typeface="Cambria Math"/>
                                </a:rPr>
                                <m:t>𝑔𝑎𝑝</m:t>
                              </m:r>
                            </m:sub>
                          </m:sSub>
                        </m:den>
                      </m:f>
                    </m:oMath>
                  </m:oMathPara>
                </a14:m>
                <a:endParaRPr lang="en-US" sz="2000" dirty="0">
                  <a:solidFill>
                    <a:srgbClr val="00B0F0"/>
                  </a:solidFill>
                </a:endParaRPr>
              </a:p>
            </p:txBody>
          </p:sp>
        </mc:Choice>
        <mc:Fallback xmlns="">
          <p:sp>
            <p:nvSpPr>
              <p:cNvPr id="44" name="TextBox 123"/>
              <p:cNvSpPr txBox="1">
                <a:spLocks noRot="1" noChangeAspect="1" noMove="1" noResize="1" noEditPoints="1" noAdjustHandles="1" noChangeArrowheads="1" noChangeShapeType="1" noTextEdit="1"/>
              </p:cNvSpPr>
              <p:nvPr/>
            </p:nvSpPr>
            <p:spPr>
              <a:xfrm>
                <a:off x="4798607" y="3778300"/>
                <a:ext cx="3610786" cy="76559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7"/>
              <p:cNvSpPr txBox="1"/>
              <p:nvPr/>
            </p:nvSpPr>
            <p:spPr>
              <a:xfrm>
                <a:off x="4798607" y="5540363"/>
                <a:ext cx="4423586" cy="739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r>
                        <a:rPr lang="en-US" sz="2000" b="0" i="1" smtClean="0">
                          <a:solidFill>
                            <a:srgbClr val="00B0F0"/>
                          </a:solidFill>
                          <a:latin typeface="Cambria Math"/>
                        </a:rPr>
                        <m:t>0</m:t>
                      </m:r>
                      <m:func>
                        <m:funcPr>
                          <m:ctrlPr>
                            <a:rPr lang="en-US" sz="2000" b="0" i="1">
                              <a:solidFill>
                                <a:srgbClr val="00B0F0"/>
                              </a:solidFill>
                              <a:latin typeface="Cambria Math"/>
                            </a:rPr>
                          </m:ctrlPr>
                        </m:funcPr>
                        <m:fName>
                          <m:r>
                            <m:rPr>
                              <m:nor/>
                            </m:rPr>
                            <a:rPr lang="en-US" sz="2000" b="0" i="0">
                              <a:solidFill>
                                <a:srgbClr val="00B0F0"/>
                              </a:solidFill>
                              <a:latin typeface="Cambria Math"/>
                            </a:rPr>
                            <m:t>&lt;</m:t>
                          </m:r>
                          <m:r>
                            <m:rPr>
                              <m:nor/>
                            </m:rPr>
                            <a:rPr lang="en-US" sz="2000" b="0" i="0">
                              <a:solidFill>
                                <a:srgbClr val="00B0F0"/>
                              </a:solidFill>
                              <a:latin typeface="Cambria Math"/>
                            </a:rPr>
                            <m:t>sin</m:t>
                          </m:r>
                        </m:fName>
                        <m:e>
                          <m:d>
                            <m:dPr>
                              <m:ctrlPr>
                                <a:rPr lang="en-US" sz="2000" b="0" i="1">
                                  <a:solidFill>
                                    <a:srgbClr val="00B0F0"/>
                                  </a:solidFill>
                                  <a:latin typeface="Cambria Math"/>
                                </a:rPr>
                              </m:ctrlPr>
                            </m:dPr>
                            <m:e>
                              <m:r>
                                <a:rPr lang="en-US" sz="2000" b="0" i="1">
                                  <a:solidFill>
                                    <a:srgbClr val="00B0F0"/>
                                  </a:solidFill>
                                  <a:latin typeface="Cambria Math"/>
                                </a:rPr>
                                <m:t>−2</m:t>
                              </m:r>
                              <m:r>
                                <a:rPr lang="en-US" sz="2000" b="0" i="1">
                                  <a:solidFill>
                                    <a:srgbClr val="00B0F0"/>
                                  </a:solidFill>
                                  <a:latin typeface="Cambria Math"/>
                                  <a:ea typeface="Cambria Math"/>
                                </a:rPr>
                                <m:t>𝜓</m:t>
                              </m:r>
                            </m:e>
                          </m:d>
                        </m:e>
                      </m:func>
                      <m:r>
                        <a:rPr lang="en-US" sz="2000" b="0" i="1">
                          <a:solidFill>
                            <a:srgbClr val="00B0F0"/>
                          </a:solidFill>
                          <a:latin typeface="Cambria Math"/>
                          <a:ea typeface="Cambria Math"/>
                        </a:rPr>
                        <m:t>&lt;</m:t>
                      </m:r>
                      <m:f>
                        <m:fPr>
                          <m:ctrlPr>
                            <a:rPr lang="en-US" sz="2000" b="0" i="1">
                              <a:solidFill>
                                <a:srgbClr val="00B0F0"/>
                              </a:solidFill>
                              <a:latin typeface="Cambria Math"/>
                            </a:rPr>
                          </m:ctrlPr>
                        </m:fPr>
                        <m:num>
                          <m:r>
                            <a:rPr lang="en-US" sz="2000" b="0" i="1">
                              <a:solidFill>
                                <a:srgbClr val="00B0F0"/>
                              </a:solidFill>
                              <a:latin typeface="Cambria Math"/>
                            </a:rPr>
                            <m:t>2</m:t>
                          </m:r>
                          <m:sSub>
                            <m:sSubPr>
                              <m:ctrlPr>
                                <a:rPr lang="en-US" sz="2000" b="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𝑔𝑎𝑝</m:t>
                              </m:r>
                            </m:sub>
                          </m:sSub>
                          <m:r>
                            <m:rPr>
                              <m:nor/>
                            </m:rPr>
                            <a:rPr lang="en-US" sz="2000" b="0" i="0">
                              <a:solidFill>
                                <a:srgbClr val="00B0F0"/>
                              </a:solidFill>
                              <a:latin typeface="Cambria Math"/>
                            </a:rPr>
                            <m:t>cos</m:t>
                          </m:r>
                          <m:r>
                            <m:rPr>
                              <m:nor/>
                            </m:rPr>
                            <a:rPr lang="en-US" sz="2000" b="0" i="0">
                              <a:solidFill>
                                <a:srgbClr val="00B0F0"/>
                              </a:solidFill>
                              <a:latin typeface="Cambria Math"/>
                            </a:rPr>
                            <m:t>(</m:t>
                          </m:r>
                          <m:sSub>
                            <m:sSubPr>
                              <m:ctrlPr>
                                <a:rPr lang="en-US" sz="2000" b="0" i="1">
                                  <a:solidFill>
                                    <a:srgbClr val="00B0F0"/>
                                  </a:solidFill>
                                  <a:latin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rPr>
                                <m:t>𝑠</m:t>
                              </m:r>
                            </m:sub>
                          </m:sSub>
                          <m:r>
                            <a:rPr lang="en-US" sz="2000" b="0" i="1">
                              <a:solidFill>
                                <a:srgbClr val="00B0F0"/>
                              </a:solidFill>
                              <a:latin typeface="Cambria Math"/>
                            </a:rPr>
                            <m:t>)</m:t>
                          </m:r>
                        </m:num>
                        <m:den>
                          <m:sSub>
                            <m:sSubPr>
                              <m:ctrlPr>
                                <a:rPr lang="en-US" sz="2000" b="0" i="1">
                                  <a:solidFill>
                                    <a:srgbClr val="00B0F0"/>
                                  </a:solidFill>
                                  <a:latin typeface="Cambria Math"/>
                                </a:rPr>
                              </m:ctrlPr>
                            </m:sSubPr>
                            <m:e>
                              <m:r>
                                <a:rPr lang="en-US" sz="2000" b="0" i="1">
                                  <a:solidFill>
                                    <a:srgbClr val="00B0F0"/>
                                  </a:solidFill>
                                  <a:latin typeface="Cambria Math"/>
                                </a:rPr>
                                <m:t>𝑅</m:t>
                              </m:r>
                            </m:e>
                            <m:sub>
                              <m:r>
                                <a:rPr lang="en-US" sz="2000" b="0" i="1">
                                  <a:solidFill>
                                    <a:srgbClr val="00B0F0"/>
                                  </a:solidFill>
                                  <a:latin typeface="Cambria Math"/>
                                </a:rPr>
                                <m:t>𝐿</m:t>
                              </m:r>
                            </m:sub>
                          </m:sSub>
                          <m:sSub>
                            <m:sSubPr>
                              <m:ctrlPr>
                                <a:rPr lang="en-US" sz="2000" b="0" i="1">
                                  <a:solidFill>
                                    <a:srgbClr val="00B0F0"/>
                                  </a:solidFill>
                                  <a:latin typeface="Cambria Math"/>
                                </a:rPr>
                              </m:ctrlPr>
                            </m:sSubPr>
                            <m:e>
                              <m:r>
                                <a:rPr lang="en-US" sz="2000" b="0" i="1">
                                  <a:solidFill>
                                    <a:srgbClr val="00B0F0"/>
                                  </a:solidFill>
                                  <a:latin typeface="Cambria Math"/>
                                </a:rPr>
                                <m:t>𝐼</m:t>
                              </m:r>
                            </m:e>
                            <m:sub>
                              <m:r>
                                <a:rPr lang="en-US" sz="2000" b="0" i="1" smtClean="0">
                                  <a:solidFill>
                                    <a:srgbClr val="00B0F0"/>
                                  </a:solidFill>
                                  <a:latin typeface="Cambria Math"/>
                                </a:rPr>
                                <m:t>𝑎𝑣𝑒</m:t>
                              </m:r>
                            </m:sub>
                          </m:sSub>
                        </m:den>
                      </m:f>
                    </m:oMath>
                  </m:oMathPara>
                </a14:m>
                <a:endParaRPr lang="en-US" sz="2000" dirty="0">
                  <a:solidFill>
                    <a:srgbClr val="00B0F0"/>
                  </a:solidFill>
                </a:endParaRPr>
              </a:p>
            </p:txBody>
          </p:sp>
        </mc:Choice>
        <mc:Fallback xmlns="">
          <p:sp>
            <p:nvSpPr>
              <p:cNvPr id="46" name="TextBox 7"/>
              <p:cNvSpPr txBox="1">
                <a:spLocks noRot="1" noChangeAspect="1" noMove="1" noResize="1" noEditPoints="1" noAdjustHandles="1" noChangeArrowheads="1" noChangeShapeType="1" noTextEdit="1"/>
              </p:cNvSpPr>
              <p:nvPr/>
            </p:nvSpPr>
            <p:spPr>
              <a:xfrm>
                <a:off x="4798607" y="5540363"/>
                <a:ext cx="4423586" cy="73994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
              <p:cNvSpPr txBox="1"/>
              <p:nvPr/>
            </p:nvSpPr>
            <p:spPr>
              <a:xfrm>
                <a:off x="4798607" y="4588495"/>
                <a:ext cx="3248876" cy="6911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left"/>
                    </m:oMathParaPr>
                    <m:oMath xmlns:m="http://schemas.openxmlformats.org/officeDocument/2006/math">
                      <m:r>
                        <m:rPr>
                          <m:sty m:val="p"/>
                        </m:rPr>
                        <a:rPr lang="en-US" sz="1800" b="0" i="0" smtClean="0">
                          <a:solidFill>
                            <a:srgbClr val="00B0F0"/>
                          </a:solidFill>
                          <a:latin typeface="Cambria Math"/>
                        </a:rPr>
                        <m:t>tan</m:t>
                      </m:r>
                      <m:r>
                        <a:rPr lang="en-US" sz="1800" b="0" i="1">
                          <a:solidFill>
                            <a:srgbClr val="00B0F0"/>
                          </a:solidFill>
                          <a:latin typeface="Cambria Math"/>
                        </a:rPr>
                        <m:t>⁡(</m:t>
                      </m:r>
                      <m:r>
                        <a:rPr lang="en-US" sz="1800" b="0" i="1">
                          <a:solidFill>
                            <a:srgbClr val="00B0F0"/>
                          </a:solidFill>
                          <a:latin typeface="Cambria Math"/>
                          <a:ea typeface="Cambria Math"/>
                        </a:rPr>
                        <m:t>𝜓</m:t>
                      </m:r>
                      <m:r>
                        <a:rPr lang="en-US" sz="1800" b="0" i="1">
                          <a:solidFill>
                            <a:srgbClr val="00B0F0"/>
                          </a:solidFill>
                          <a:latin typeface="Cambria Math"/>
                          <a:ea typeface="Cambria Math"/>
                        </a:rPr>
                        <m:t>)=</m:t>
                      </m:r>
                      <m:f>
                        <m:fPr>
                          <m:ctrlPr>
                            <a:rPr lang="en-US" sz="1800" b="0" i="1">
                              <a:solidFill>
                                <a:srgbClr val="00B0F0"/>
                              </a:solidFill>
                              <a:latin typeface="Cambria Math"/>
                            </a:rPr>
                          </m:ctrlPr>
                        </m:fPr>
                        <m:num>
                          <m:r>
                            <a:rPr lang="en-US" sz="1800" b="0" i="1" smtClean="0">
                              <a:solidFill>
                                <a:srgbClr val="00B0F0"/>
                              </a:solidFill>
                              <a:latin typeface="Cambria Math"/>
                            </a:rPr>
                            <m:t>−</m:t>
                          </m:r>
                          <m:sSub>
                            <m:sSubPr>
                              <m:ctrlPr>
                                <a:rPr lang="en-US" sz="1800" b="0" i="1">
                                  <a:solidFill>
                                    <a:srgbClr val="00B0F0"/>
                                  </a:solidFill>
                                  <a:latin typeface="Cambria Math"/>
                                </a:rPr>
                              </m:ctrlPr>
                            </m:sSubPr>
                            <m:e>
                              <m:r>
                                <a:rPr lang="en-US" sz="1800" b="0" i="1">
                                  <a:solidFill>
                                    <a:srgbClr val="00B0F0"/>
                                  </a:solidFill>
                                  <a:latin typeface="Cambria Math"/>
                                </a:rPr>
                                <m:t>2</m:t>
                              </m:r>
                              <m:r>
                                <a:rPr lang="en-US" sz="1800" b="0" i="1">
                                  <a:solidFill>
                                    <a:srgbClr val="00B0F0"/>
                                  </a:solidFill>
                                  <a:latin typeface="Cambria Math"/>
                                  <a:ea typeface="Cambria Math"/>
                                </a:rPr>
                                <m:t>𝐼</m:t>
                              </m:r>
                            </m:e>
                            <m:sub>
                              <m:r>
                                <a:rPr lang="en-US" sz="1800" b="0" i="1">
                                  <a:solidFill>
                                    <a:srgbClr val="00B0F0"/>
                                  </a:solidFill>
                                  <a:latin typeface="Cambria Math"/>
                                  <a:ea typeface="Cambria Math"/>
                                </a:rPr>
                                <m:t>0</m:t>
                              </m:r>
                            </m:sub>
                          </m:sSub>
                          <m:sSub>
                            <m:sSubPr>
                              <m:ctrlPr>
                                <a:rPr lang="en-US" sz="1800" b="0" i="1">
                                  <a:solidFill>
                                    <a:srgbClr val="00B0F0"/>
                                  </a:solidFill>
                                  <a:latin typeface="Cambria Math"/>
                                </a:rPr>
                              </m:ctrlPr>
                            </m:sSubPr>
                            <m:e>
                              <m:r>
                                <a:rPr lang="en-US" sz="1800" b="0" i="1">
                                  <a:solidFill>
                                    <a:srgbClr val="00B0F0"/>
                                  </a:solidFill>
                                  <a:latin typeface="Cambria Math"/>
                                </a:rPr>
                                <m:t>𝑅</m:t>
                              </m:r>
                            </m:e>
                            <m:sub>
                              <m:r>
                                <a:rPr lang="en-US" sz="1800" b="0" i="1">
                                  <a:solidFill>
                                    <a:srgbClr val="00B0F0"/>
                                  </a:solidFill>
                                  <a:latin typeface="Cambria Math"/>
                                </a:rPr>
                                <m:t>𝑠</m:t>
                              </m:r>
                            </m:sub>
                          </m:sSub>
                        </m:num>
                        <m:den>
                          <m:sSub>
                            <m:sSubPr>
                              <m:ctrlPr>
                                <a:rPr lang="en-US" sz="1800" b="0" i="1">
                                  <a:solidFill>
                                    <a:srgbClr val="00B0F0"/>
                                  </a:solidFill>
                                  <a:latin typeface="Cambria Math"/>
                                </a:rPr>
                              </m:ctrlPr>
                            </m:sSubPr>
                            <m:e>
                              <m:r>
                                <a:rPr lang="en-US" sz="1800" b="0" i="1">
                                  <a:solidFill>
                                    <a:srgbClr val="00B0F0"/>
                                  </a:solidFill>
                                  <a:latin typeface="Cambria Math"/>
                                  <a:ea typeface="Cambria Math"/>
                                </a:rPr>
                                <m:t>𝑉</m:t>
                              </m:r>
                            </m:e>
                            <m:sub>
                              <m:r>
                                <a:rPr lang="en-US" sz="1800" b="0" i="1">
                                  <a:solidFill>
                                    <a:srgbClr val="00B0F0"/>
                                  </a:solidFill>
                                  <a:latin typeface="Cambria Math"/>
                                  <a:ea typeface="Cambria Math"/>
                                </a:rPr>
                                <m:t>𝑔𝑎𝑝</m:t>
                              </m:r>
                            </m:sub>
                          </m:sSub>
                          <m:r>
                            <a:rPr lang="en-US" sz="1800" b="0" i="1">
                              <a:solidFill>
                                <a:srgbClr val="00B0F0"/>
                              </a:solidFill>
                              <a:latin typeface="Cambria Math"/>
                            </a:rPr>
                            <m:t>(</m:t>
                          </m:r>
                          <m:r>
                            <a:rPr lang="en-US" sz="1800" b="0" i="1">
                              <a:solidFill>
                                <a:srgbClr val="00B0F0"/>
                              </a:solidFill>
                              <a:latin typeface="Cambria Math"/>
                              <a:ea typeface="Cambria Math"/>
                            </a:rPr>
                            <m:t>𝛽</m:t>
                          </m:r>
                          <m:r>
                            <a:rPr lang="en-US" sz="1800" b="0" i="1">
                              <a:solidFill>
                                <a:srgbClr val="00B0F0"/>
                              </a:solidFill>
                              <a:latin typeface="Cambria Math"/>
                              <a:ea typeface="Cambria Math"/>
                            </a:rPr>
                            <m:t>+1)</m:t>
                          </m:r>
                        </m:den>
                      </m:f>
                      <m:r>
                        <m:rPr>
                          <m:nor/>
                        </m:rPr>
                        <a:rPr lang="en-US" sz="1800" b="0" i="0">
                          <a:solidFill>
                            <a:srgbClr val="00B0F0"/>
                          </a:solidFill>
                          <a:latin typeface="Cambria Math"/>
                        </a:rPr>
                        <m:t>co</m:t>
                      </m:r>
                      <m:r>
                        <a:rPr lang="en-US" sz="1800" b="0" i="1">
                          <a:solidFill>
                            <a:srgbClr val="00B0F0"/>
                          </a:solidFill>
                          <a:latin typeface="Cambria Math"/>
                        </a:rPr>
                        <m:t>𝑠</m:t>
                      </m:r>
                      <m:sSub>
                        <m:sSubPr>
                          <m:ctrlPr>
                            <a:rPr lang="en-US" sz="1800" b="0" i="1">
                              <a:solidFill>
                                <a:srgbClr val="00B0F0"/>
                              </a:solidFill>
                              <a:latin typeface="Cambria Math"/>
                            </a:rPr>
                          </m:ctrlPr>
                        </m:sSubPr>
                        <m:e>
                          <m:r>
                            <a:rPr lang="en-US" sz="1800" b="0" i="1">
                              <a:solidFill>
                                <a:srgbClr val="00B0F0"/>
                              </a:solidFill>
                              <a:latin typeface="Cambria Math"/>
                              <a:ea typeface="Cambria Math"/>
                            </a:rPr>
                            <m:t>𝜑</m:t>
                          </m:r>
                        </m:e>
                        <m:sub>
                          <m:r>
                            <a:rPr lang="en-US" sz="1800" b="0" i="1">
                              <a:solidFill>
                                <a:srgbClr val="00B0F0"/>
                              </a:solidFill>
                              <a:latin typeface="Cambria Math"/>
                            </a:rPr>
                            <m:t>𝑠</m:t>
                          </m:r>
                        </m:sub>
                      </m:sSub>
                    </m:oMath>
                  </m:oMathPara>
                </a14:m>
                <a:endParaRPr lang="en-US" sz="1800" dirty="0">
                  <a:solidFill>
                    <a:srgbClr val="00B0F0"/>
                  </a:solidFill>
                </a:endParaRPr>
              </a:p>
            </p:txBody>
          </p:sp>
        </mc:Choice>
        <mc:Fallback xmlns="">
          <p:sp>
            <p:nvSpPr>
              <p:cNvPr id="47" name="TextBox 4"/>
              <p:cNvSpPr txBox="1">
                <a:spLocks noRot="1" noChangeAspect="1" noMove="1" noResize="1" noEditPoints="1" noAdjustHandles="1" noChangeArrowheads="1" noChangeShapeType="1" noTextEdit="1"/>
              </p:cNvSpPr>
              <p:nvPr/>
            </p:nvSpPr>
            <p:spPr>
              <a:xfrm>
                <a:off x="4798607" y="4588495"/>
                <a:ext cx="3248876" cy="691151"/>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41719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and acceleration</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40"/>
              <p:cNvSpPr txBox="1"/>
              <p:nvPr/>
            </p:nvSpPr>
            <p:spPr>
              <a:xfrm>
                <a:off x="2751520" y="1093511"/>
                <a:ext cx="3633363" cy="584775"/>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sSub>
                        <m:sSubPr>
                          <m:ctrlPr>
                            <a:rPr lang="en-US" sz="3200" i="1" smtClean="0">
                              <a:solidFill>
                                <a:srgbClr val="00B0F0"/>
                              </a:solidFill>
                              <a:latin typeface="Cambria Math"/>
                            </a:rPr>
                          </m:ctrlPr>
                        </m:sSubPr>
                        <m:e>
                          <m:r>
                            <a:rPr lang="en-US" sz="3200" b="0" i="1" smtClean="0">
                              <a:solidFill>
                                <a:srgbClr val="00B0F0"/>
                              </a:solidFill>
                              <a:latin typeface="Cambria Math"/>
                            </a:rPr>
                            <m:t>𝑉</m:t>
                          </m:r>
                        </m:e>
                        <m:sub>
                          <m:r>
                            <a:rPr lang="en-US" sz="3200" b="0" i="1" smtClean="0">
                              <a:solidFill>
                                <a:srgbClr val="00B0F0"/>
                              </a:solidFill>
                              <a:latin typeface="Cambria Math"/>
                            </a:rPr>
                            <m:t>𝑎𝑐𝑐</m:t>
                          </m:r>
                        </m:sub>
                      </m:sSub>
                      <m:r>
                        <a:rPr lang="en-US" sz="3200" b="0" i="1" smtClean="0">
                          <a:solidFill>
                            <a:srgbClr val="00B0F0"/>
                          </a:solidFill>
                          <a:latin typeface="Cambria Math"/>
                        </a:rPr>
                        <m:t>=</m:t>
                      </m:r>
                      <m:sSub>
                        <m:sSubPr>
                          <m:ctrlPr>
                            <a:rPr lang="en-US" sz="3200" b="0" i="1" smtClean="0">
                              <a:solidFill>
                                <a:srgbClr val="00B0F0"/>
                              </a:solidFill>
                              <a:latin typeface="Cambria Math"/>
                            </a:rPr>
                          </m:ctrlPr>
                        </m:sSubPr>
                        <m:e>
                          <m:r>
                            <a:rPr lang="en-US" sz="3200" b="0" i="1" smtClean="0">
                              <a:solidFill>
                                <a:srgbClr val="00B0F0"/>
                              </a:solidFill>
                              <a:latin typeface="Cambria Math"/>
                            </a:rPr>
                            <m:t>𝑉</m:t>
                          </m:r>
                        </m:e>
                        <m:sub>
                          <m:r>
                            <a:rPr lang="en-US" sz="3200" b="0" i="1" smtClean="0">
                              <a:solidFill>
                                <a:srgbClr val="00B0F0"/>
                              </a:solidFill>
                              <a:latin typeface="Cambria Math"/>
                            </a:rPr>
                            <m:t>0</m:t>
                          </m:r>
                        </m:sub>
                      </m:sSub>
                      <m:r>
                        <m:rPr>
                          <m:nor/>
                        </m:rPr>
                        <a:rPr lang="en-US" sz="3200" b="0" i="0" smtClean="0">
                          <a:solidFill>
                            <a:srgbClr val="00B0F0"/>
                          </a:solidFill>
                          <a:latin typeface="Cambria Math"/>
                        </a:rPr>
                        <m:t>sin</m:t>
                      </m:r>
                      <m:sSub>
                        <m:sSubPr>
                          <m:ctrlPr>
                            <a:rPr lang="en-US" sz="3200" b="0" i="1" smtClean="0">
                              <a:solidFill>
                                <a:srgbClr val="00B0F0"/>
                              </a:solidFill>
                              <a:latin typeface="Cambria Math"/>
                              <a:ea typeface="Cambria Math"/>
                            </a:rPr>
                          </m:ctrlPr>
                        </m:sSubPr>
                        <m:e>
                          <m:r>
                            <a:rPr lang="en-US" sz="3200" b="0" i="1" smtClean="0">
                              <a:solidFill>
                                <a:srgbClr val="00B0F0"/>
                              </a:solidFill>
                              <a:latin typeface="Cambria Math"/>
                              <a:ea typeface="Cambria Math"/>
                            </a:rPr>
                            <m:t>𝜓</m:t>
                          </m:r>
                        </m:e>
                        <m:sub>
                          <m:r>
                            <a:rPr lang="en-US" sz="3200" b="0" i="1" smtClean="0">
                              <a:solidFill>
                                <a:srgbClr val="00B0F0"/>
                              </a:solidFill>
                              <a:latin typeface="Cambria Math"/>
                              <a:ea typeface="Cambria Math"/>
                            </a:rPr>
                            <m:t>𝑠</m:t>
                          </m:r>
                        </m:sub>
                      </m:sSub>
                    </m:oMath>
                  </m:oMathPara>
                </a14:m>
                <a:endParaRPr lang="en-US" sz="3200" dirty="0">
                  <a:solidFill>
                    <a:srgbClr val="00B0F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2751520" y="1093511"/>
                <a:ext cx="3633363" cy="584775"/>
              </a:xfrm>
              <a:prstGeom prst="rect">
                <a:avLst/>
              </a:prstGeom>
              <a:blipFill rotWithShape="1">
                <a:blip r:embed="rId2"/>
                <a:stretch>
                  <a:fillRect/>
                </a:stretch>
              </a:blipFill>
            </p:spPr>
            <p:txBody>
              <a:bodyPr/>
              <a:lstStyle/>
              <a:p>
                <a:r>
                  <a:rPr lang="en-US">
                    <a:noFill/>
                  </a:rPr>
                  <a:t> </a:t>
                </a:r>
              </a:p>
            </p:txBody>
          </p:sp>
        </mc:Fallback>
      </mc:AlternateContent>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5845" y="2296694"/>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5568"/>
          <a:stretch/>
        </p:blipFill>
        <p:spPr bwMode="auto">
          <a:xfrm>
            <a:off x="4986867" y="2296694"/>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Oval 11"/>
          <p:cNvSpPr/>
          <p:nvPr/>
        </p:nvSpPr>
        <p:spPr>
          <a:xfrm>
            <a:off x="3869267" y="3272054"/>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839939" y="3294632"/>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914423" y="332111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93546" y="334797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977445" y="31994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2977445" y="3199426"/>
                <a:ext cx="485197" cy="369332"/>
              </a:xfrm>
              <a:prstGeom prst="rect">
                <a:avLst/>
              </a:prstGeom>
              <a:blipFill rotWithShape="1">
                <a:blip r:embed="rId4"/>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516512" y="34280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516512" y="3428026"/>
                <a:ext cx="485197" cy="369332"/>
              </a:xfrm>
              <a:prstGeom prst="rect">
                <a:avLst/>
              </a:prstGeom>
              <a:blipFill rotWithShape="1">
                <a:blip r:embed="rId5"/>
                <a:stretch>
                  <a:fillRect b="-13115"/>
                </a:stretch>
              </a:blipFill>
            </p:spPr>
            <p:txBody>
              <a:bodyPr/>
              <a:lstStyle/>
              <a:p>
                <a:r>
                  <a:rPr lang="en-US">
                    <a:noFill/>
                  </a:rPr>
                  <a:t> </a:t>
                </a:r>
              </a:p>
            </p:txBody>
          </p:sp>
        </mc:Fallback>
      </mc:AlternateContent>
      <p:cxnSp>
        <p:nvCxnSpPr>
          <p:cNvPr id="18" name="Straight Arrow Connector 17"/>
          <p:cNvCxnSpPr/>
          <p:nvPr/>
        </p:nvCxnSpPr>
        <p:spPr>
          <a:xfrm>
            <a:off x="6870593" y="3787207"/>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344089" y="3572669"/>
            <a:ext cx="1581148"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652889" y="4899378"/>
            <a:ext cx="4359896" cy="461665"/>
          </a:xfrm>
          <a:prstGeom prst="rect">
            <a:avLst/>
          </a:prstGeom>
          <a:noFill/>
        </p:spPr>
        <p:txBody>
          <a:bodyPr wrap="square" rtlCol="0">
            <a:spAutoFit/>
          </a:bodyPr>
          <a:lstStyle/>
          <a:p>
            <a:pPr algn="ctr"/>
            <a:r>
              <a:rPr lang="en-US" sz="2400" dirty="0"/>
              <a:t>Fit both cases</a:t>
            </a:r>
          </a:p>
        </p:txBody>
      </p:sp>
    </p:spTree>
    <p:extLst>
      <p:ext uri="{BB962C8B-B14F-4D97-AF65-F5344CB8AC3E}">
        <p14:creationId xmlns:p14="http://schemas.microsoft.com/office/powerpoint/2010/main" val="32535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and synchrotron tune</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3" name="TextBox 84"/>
              <p:cNvSpPr txBox="1"/>
              <p:nvPr/>
            </p:nvSpPr>
            <p:spPr>
              <a:xfrm>
                <a:off x="1576646" y="1025255"/>
                <a:ext cx="5983111" cy="136537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
                    </m:oMathParaPr>
                    <m:oMath xmlns:m="http://schemas.openxmlformats.org/officeDocument/2006/math">
                      <m:sSub>
                        <m:sSubPr>
                          <m:ctrlPr>
                            <a:rPr lang="en-US" sz="2800" i="1" smtClean="0">
                              <a:solidFill>
                                <a:srgbClr val="00B0F0"/>
                              </a:solidFill>
                              <a:latin typeface="Cambria Math"/>
                            </a:rPr>
                          </m:ctrlPr>
                        </m:sSubPr>
                        <m:e>
                          <m:r>
                            <a:rPr lang="en-US" sz="2800" i="1">
                              <a:solidFill>
                                <a:srgbClr val="00B0F0"/>
                              </a:solidFill>
                              <a:latin typeface="Cambria Math"/>
                              <a:ea typeface="Cambria Math"/>
                            </a:rPr>
                            <m:t>𝜐</m:t>
                          </m:r>
                        </m:e>
                        <m:sub>
                          <m:r>
                            <a:rPr lang="en-US" sz="2800" b="0" i="1">
                              <a:solidFill>
                                <a:srgbClr val="00B0F0"/>
                              </a:solidFill>
                              <a:latin typeface="Cambria Math"/>
                            </a:rPr>
                            <m:t>𝑠</m:t>
                          </m:r>
                        </m:sub>
                      </m:sSub>
                      <m:r>
                        <a:rPr lang="en-US" sz="2800" b="0" i="1">
                          <a:solidFill>
                            <a:srgbClr val="00B0F0"/>
                          </a:solidFill>
                          <a:latin typeface="Cambria Math"/>
                        </a:rPr>
                        <m:t>=</m:t>
                      </m:r>
                      <m:rad>
                        <m:radPr>
                          <m:degHide m:val="on"/>
                          <m:ctrlPr>
                            <a:rPr lang="en-US" sz="2800" b="0" i="1">
                              <a:solidFill>
                                <a:srgbClr val="00B0F0"/>
                              </a:solidFill>
                              <a:latin typeface="Cambria Math"/>
                            </a:rPr>
                          </m:ctrlPr>
                        </m:radPr>
                        <m:deg/>
                        <m:e>
                          <m:f>
                            <m:fPr>
                              <m:ctrlPr>
                                <a:rPr lang="en-US" sz="2800" b="0" i="1">
                                  <a:solidFill>
                                    <a:srgbClr val="00B0F0"/>
                                  </a:solidFill>
                                  <a:latin typeface="Cambria Math"/>
                                </a:rPr>
                              </m:ctrlPr>
                            </m:fPr>
                            <m:num>
                              <m:r>
                                <a:rPr lang="en-US" sz="2800" b="0" i="1">
                                  <a:solidFill>
                                    <a:srgbClr val="00B0F0"/>
                                  </a:solidFill>
                                  <a:latin typeface="Cambria Math"/>
                                </a:rPr>
                                <m:t>𝐻𝑒</m:t>
                              </m:r>
                              <m:sSub>
                                <m:sSubPr>
                                  <m:ctrlPr>
                                    <a:rPr lang="en-US" sz="2800" b="0" i="1">
                                      <a:solidFill>
                                        <a:srgbClr val="00B0F0"/>
                                      </a:solidFill>
                                      <a:latin typeface="Cambria Math"/>
                                    </a:rPr>
                                  </m:ctrlPr>
                                </m:sSubPr>
                                <m:e>
                                  <m:r>
                                    <a:rPr lang="en-US" sz="2800" b="0" i="1">
                                      <a:solidFill>
                                        <a:srgbClr val="00B0F0"/>
                                      </a:solidFill>
                                      <a:latin typeface="Cambria Math"/>
                                    </a:rPr>
                                    <m:t>𝑉</m:t>
                                  </m:r>
                                </m:e>
                                <m:sub>
                                  <m:r>
                                    <a:rPr lang="en-US" sz="2800" b="0" i="1">
                                      <a:solidFill>
                                        <a:srgbClr val="00B0F0"/>
                                      </a:solidFill>
                                      <a:latin typeface="Cambria Math"/>
                                    </a:rPr>
                                    <m:t>𝑝𝑒𝑎𝑘</m:t>
                                  </m:r>
                                </m:sub>
                              </m:sSub>
                              <m:d>
                                <m:dPr>
                                  <m:begChr m:val="|"/>
                                  <m:endChr m:val="|"/>
                                  <m:ctrlPr>
                                    <a:rPr lang="en-US" sz="2800" b="0" i="1">
                                      <a:solidFill>
                                        <a:srgbClr val="00B0F0"/>
                                      </a:solidFill>
                                      <a:latin typeface="Cambria Math"/>
                                    </a:rPr>
                                  </m:ctrlPr>
                                </m:dPr>
                                <m:e>
                                  <m:r>
                                    <a:rPr lang="en-US" sz="2800" b="0" i="1">
                                      <a:solidFill>
                                        <a:srgbClr val="00B0F0"/>
                                      </a:solidFill>
                                      <a:latin typeface="Cambria Math"/>
                                      <a:ea typeface="Cambria Math"/>
                                    </a:rPr>
                                    <m:t>𝜂</m:t>
                                  </m:r>
                                  <m:r>
                                    <m:rPr>
                                      <m:sty m:val="p"/>
                                    </m:rPr>
                                    <a:rPr lang="en-US" sz="2800" b="0" i="0">
                                      <a:solidFill>
                                        <a:srgbClr val="00B0F0"/>
                                      </a:solidFill>
                                      <a:latin typeface="Cambria Math"/>
                                      <a:ea typeface="Cambria Math"/>
                                    </a:rPr>
                                    <m:t>cos</m:t>
                                  </m:r>
                                  <m:r>
                                    <a:rPr lang="en-US" sz="2800" b="0" i="1">
                                      <a:solidFill>
                                        <a:srgbClr val="00B0F0"/>
                                      </a:solidFill>
                                      <a:latin typeface="Cambria Math"/>
                                      <a:ea typeface="Cambria Math"/>
                                    </a:rPr>
                                    <m:t>⁡(</m:t>
                                  </m:r>
                                  <m:sSub>
                                    <m:sSubPr>
                                      <m:ctrlPr>
                                        <a:rPr lang="en-US" sz="2800" b="0" i="1">
                                          <a:solidFill>
                                            <a:srgbClr val="00B0F0"/>
                                          </a:solidFill>
                                          <a:latin typeface="Cambria Math"/>
                                          <a:ea typeface="Cambria Math"/>
                                        </a:rPr>
                                      </m:ctrlPr>
                                    </m:sSubPr>
                                    <m:e>
                                      <m:r>
                                        <a:rPr lang="en-US" sz="2800" i="1">
                                          <a:solidFill>
                                            <a:srgbClr val="00B0F0"/>
                                          </a:solidFill>
                                          <a:latin typeface="Cambria Math"/>
                                          <a:ea typeface="Cambria Math"/>
                                        </a:rPr>
                                        <m:t>𝜓</m:t>
                                      </m:r>
                                    </m:e>
                                    <m:sub>
                                      <m:r>
                                        <a:rPr lang="en-US" sz="2800" b="0" i="1">
                                          <a:solidFill>
                                            <a:srgbClr val="00B0F0"/>
                                          </a:solidFill>
                                          <a:latin typeface="Cambria Math"/>
                                          <a:ea typeface="Cambria Math"/>
                                        </a:rPr>
                                        <m:t>𝑠</m:t>
                                      </m:r>
                                    </m:sub>
                                  </m:sSub>
                                  <m:r>
                                    <a:rPr lang="en-US" sz="2800" b="0" i="1" smtClean="0">
                                      <a:solidFill>
                                        <a:srgbClr val="00B0F0"/>
                                      </a:solidFill>
                                      <a:latin typeface="Cambria Math"/>
                                      <a:ea typeface="Cambria Math"/>
                                    </a:rPr>
                                    <m:t>)</m:t>
                                  </m:r>
                                </m:e>
                              </m:d>
                            </m:num>
                            <m:den>
                              <m:r>
                                <a:rPr lang="en-US" sz="2800" b="0" i="1">
                                  <a:solidFill>
                                    <a:srgbClr val="00B0F0"/>
                                  </a:solidFill>
                                  <a:latin typeface="Cambria Math"/>
                                </a:rPr>
                                <m:t>2</m:t>
                              </m:r>
                              <m:r>
                                <a:rPr lang="en-US" sz="2800" b="0" i="1">
                                  <a:solidFill>
                                    <a:srgbClr val="00B0F0"/>
                                  </a:solidFill>
                                  <a:latin typeface="Cambria Math"/>
                                  <a:ea typeface="Cambria Math"/>
                                </a:rPr>
                                <m:t>𝜋</m:t>
                              </m:r>
                              <m:r>
                                <a:rPr lang="en-US" sz="2800" b="0" i="1">
                                  <a:solidFill>
                                    <a:srgbClr val="00B0F0"/>
                                  </a:solidFill>
                                  <a:latin typeface="Cambria Math"/>
                                  <a:ea typeface="Cambria Math"/>
                                </a:rPr>
                                <m:t>𝐸</m:t>
                              </m:r>
                            </m:den>
                          </m:f>
                        </m:e>
                      </m:rad>
                    </m:oMath>
                  </m:oMathPara>
                </a14:m>
                <a:endParaRPr lang="en-US" sz="2000" dirty="0">
                  <a:solidFill>
                    <a:srgbClr val="00B0F0"/>
                  </a:solidFill>
                </a:endParaRPr>
              </a:p>
            </p:txBody>
          </p:sp>
        </mc:Choice>
        <mc:Fallback xmlns="">
          <p:sp>
            <p:nvSpPr>
              <p:cNvPr id="43" name="TextBox 84"/>
              <p:cNvSpPr txBox="1">
                <a:spLocks noRot="1" noChangeAspect="1" noMove="1" noResize="1" noEditPoints="1" noAdjustHandles="1" noChangeArrowheads="1" noChangeShapeType="1" noTextEdit="1"/>
              </p:cNvSpPr>
              <p:nvPr/>
            </p:nvSpPr>
            <p:spPr>
              <a:xfrm>
                <a:off x="1576646" y="1025255"/>
                <a:ext cx="5983111" cy="1365374"/>
              </a:xfrm>
              <a:prstGeom prst="rect">
                <a:avLst/>
              </a:prstGeom>
              <a:blipFill rotWithShape="1">
                <a:blip r:embed="rId2"/>
                <a:stretch>
                  <a:fillRect/>
                </a:stretch>
              </a:blipFill>
            </p:spPr>
            <p:txBody>
              <a:bodyPr/>
              <a:lstStyle/>
              <a:p>
                <a:r>
                  <a:rPr lang="en-US">
                    <a:noFill/>
                  </a:rPr>
                  <a:t> </a:t>
                </a:r>
              </a:p>
            </p:txBody>
          </p:sp>
        </mc:Fallback>
      </mc:AlternateContent>
      <p:sp>
        <p:nvSpPr>
          <p:cNvPr id="11" name="Oval 10"/>
          <p:cNvSpPr/>
          <p:nvPr/>
        </p:nvSpPr>
        <p:spPr>
          <a:xfrm>
            <a:off x="5410200" y="3886539"/>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5845" y="2296694"/>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5568"/>
          <a:stretch/>
        </p:blipFill>
        <p:spPr bwMode="auto">
          <a:xfrm>
            <a:off x="4986867" y="2296694"/>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Oval 17"/>
          <p:cNvSpPr/>
          <p:nvPr/>
        </p:nvSpPr>
        <p:spPr>
          <a:xfrm>
            <a:off x="3869267" y="3272054"/>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39939" y="3294632"/>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3914423" y="332111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93546" y="334797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2977445" y="31994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2977445" y="3199426"/>
                <a:ext cx="485197" cy="369332"/>
              </a:xfrm>
              <a:prstGeom prst="rect">
                <a:avLst/>
              </a:prstGeom>
              <a:blipFill rotWithShape="1">
                <a:blip r:embed="rId4"/>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516512" y="34280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6516512" y="3428026"/>
                <a:ext cx="485197" cy="369332"/>
              </a:xfrm>
              <a:prstGeom prst="rect">
                <a:avLst/>
              </a:prstGeom>
              <a:blipFill rotWithShape="1">
                <a:blip r:embed="rId5"/>
                <a:stretch>
                  <a:fillRect b="-13115"/>
                </a:stretch>
              </a:blipFill>
            </p:spPr>
            <p:txBody>
              <a:bodyPr/>
              <a:lstStyle/>
              <a:p>
                <a:r>
                  <a:rPr lang="en-US">
                    <a:noFill/>
                  </a:rPr>
                  <a:t> </a:t>
                </a:r>
              </a:p>
            </p:txBody>
          </p:sp>
        </mc:Fallback>
      </mc:AlternateContent>
      <p:cxnSp>
        <p:nvCxnSpPr>
          <p:cNvPr id="25" name="Straight Arrow Connector 24"/>
          <p:cNvCxnSpPr/>
          <p:nvPr/>
        </p:nvCxnSpPr>
        <p:spPr>
          <a:xfrm>
            <a:off x="6870593" y="3787207"/>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344089" y="3572669"/>
            <a:ext cx="1581148"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652889" y="4899378"/>
            <a:ext cx="4359896" cy="461665"/>
          </a:xfrm>
          <a:prstGeom prst="rect">
            <a:avLst/>
          </a:prstGeom>
          <a:noFill/>
        </p:spPr>
        <p:txBody>
          <a:bodyPr wrap="square" rtlCol="0">
            <a:spAutoFit/>
          </a:bodyPr>
          <a:lstStyle/>
          <a:p>
            <a:pPr algn="ctr"/>
            <a:r>
              <a:rPr lang="en-US" sz="2400" dirty="0" smtClean="0"/>
              <a:t>Fit both cases</a:t>
            </a:r>
            <a:endParaRPr lang="en-US" sz="2400" dirty="0"/>
          </a:p>
        </p:txBody>
      </p:sp>
    </p:spTree>
    <p:extLst>
      <p:ext uri="{BB962C8B-B14F-4D97-AF65-F5344CB8AC3E}">
        <p14:creationId xmlns:p14="http://schemas.microsoft.com/office/powerpoint/2010/main" val="3446054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and SR equilibrium bunch length</a:t>
            </a:r>
            <a:endParaRPr lang="en-US" sz="2800" b="1" dirty="0">
              <a:latin typeface="Times New Roman" panose="02020603050405020304" pitchFamily="18" charset="0"/>
              <a:cs typeface="Times New Roman" panose="02020603050405020304" pitchFamily="18" charset="0"/>
            </a:endParaRPr>
          </a:p>
        </p:txBody>
      </p:sp>
      <p:sp>
        <p:nvSpPr>
          <p:cNvPr id="10" name="Oval 9"/>
          <p:cNvSpPr/>
          <p:nvPr/>
        </p:nvSpPr>
        <p:spPr>
          <a:xfrm>
            <a:off x="5410200" y="3886539"/>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845" y="2296694"/>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15568"/>
          <a:stretch/>
        </p:blipFill>
        <p:spPr bwMode="auto">
          <a:xfrm>
            <a:off x="4986867" y="2296694"/>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Oval 15"/>
          <p:cNvSpPr/>
          <p:nvPr/>
        </p:nvSpPr>
        <p:spPr>
          <a:xfrm>
            <a:off x="3869267" y="3272054"/>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39939" y="3294632"/>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914423" y="332111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893546" y="3347972"/>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2977445" y="31994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977445" y="3199426"/>
                <a:ext cx="485197" cy="369332"/>
              </a:xfrm>
              <a:prstGeom prst="rect">
                <a:avLst/>
              </a:prstGeom>
              <a:blipFill rotWithShape="1">
                <a:blip r:embed="rId3"/>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516512" y="3428026"/>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516512" y="3428026"/>
                <a:ext cx="485197" cy="369332"/>
              </a:xfrm>
              <a:prstGeom prst="rect">
                <a:avLst/>
              </a:prstGeom>
              <a:blipFill rotWithShape="1">
                <a:blip r:embed="rId4"/>
                <a:stretch>
                  <a:fillRect b="-13115"/>
                </a:stretch>
              </a:blipFill>
            </p:spPr>
            <p:txBody>
              <a:bodyPr/>
              <a:lstStyle/>
              <a:p>
                <a:r>
                  <a:rPr lang="en-US">
                    <a:noFill/>
                  </a:rPr>
                  <a:t> </a:t>
                </a:r>
              </a:p>
            </p:txBody>
          </p:sp>
        </mc:Fallback>
      </mc:AlternateContent>
      <p:cxnSp>
        <p:nvCxnSpPr>
          <p:cNvPr id="23" name="Straight Arrow Connector 22"/>
          <p:cNvCxnSpPr/>
          <p:nvPr/>
        </p:nvCxnSpPr>
        <p:spPr>
          <a:xfrm>
            <a:off x="6870593" y="3787207"/>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344089" y="3572669"/>
            <a:ext cx="1581148"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652889" y="4899378"/>
            <a:ext cx="4359896" cy="461665"/>
          </a:xfrm>
          <a:prstGeom prst="rect">
            <a:avLst/>
          </a:prstGeom>
          <a:noFill/>
        </p:spPr>
        <p:txBody>
          <a:bodyPr wrap="square" rtlCol="0">
            <a:spAutoFit/>
          </a:bodyPr>
          <a:lstStyle/>
          <a:p>
            <a:pPr algn="ctr"/>
            <a:r>
              <a:rPr lang="en-US" sz="2400" dirty="0" smtClean="0"/>
              <a:t>Fit both cases</a:t>
            </a:r>
            <a:endParaRPr lang="en-US" sz="2400" dirty="0"/>
          </a:p>
        </p:txBody>
      </p:sp>
      <mc:AlternateContent xmlns:mc="http://schemas.openxmlformats.org/markup-compatibility/2006" xmlns:a14="http://schemas.microsoft.com/office/drawing/2010/main">
        <mc:Choice Requires="a14">
          <p:sp>
            <p:nvSpPr>
              <p:cNvPr id="26" name="TextBox 64"/>
              <p:cNvSpPr txBox="1"/>
              <p:nvPr/>
            </p:nvSpPr>
            <p:spPr>
              <a:xfrm>
                <a:off x="1584621" y="627602"/>
                <a:ext cx="5743110" cy="117297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
                    </m:oMathParaPr>
                    <m:oMath xmlns:m="http://schemas.openxmlformats.org/officeDocument/2006/math">
                      <m:r>
                        <a:rPr lang="en-US" sz="2400" i="1">
                          <a:solidFill>
                            <a:srgbClr val="00B0F0"/>
                          </a:solidFill>
                          <a:latin typeface="Cambria Math"/>
                          <a:ea typeface="Cambria Math"/>
                        </a:rPr>
                        <m:t>𝜎</m:t>
                      </m:r>
                      <m:r>
                        <a:rPr lang="en-US" sz="2400" i="1">
                          <a:solidFill>
                            <a:srgbClr val="00B0F0"/>
                          </a:solidFill>
                          <a:latin typeface="Cambria Math"/>
                          <a:ea typeface="Cambria Math"/>
                        </a:rPr>
                        <m:t>=</m:t>
                      </m:r>
                      <m:f>
                        <m:fPr>
                          <m:ctrlPr>
                            <a:rPr lang="en-US" sz="2400" i="1">
                              <a:solidFill>
                                <a:srgbClr val="00B0F0"/>
                              </a:solidFill>
                              <a:latin typeface="Cambria Math"/>
                              <a:ea typeface="Cambria Math"/>
                            </a:rPr>
                          </m:ctrlPr>
                        </m:fPr>
                        <m:num>
                          <m:r>
                            <a:rPr lang="en-US" sz="2400" i="1">
                              <a:solidFill>
                                <a:srgbClr val="00B0F0"/>
                              </a:solidFill>
                              <a:latin typeface="Cambria Math"/>
                              <a:ea typeface="Cambria Math"/>
                            </a:rPr>
                            <m:t>𝑐</m:t>
                          </m:r>
                          <m:d>
                            <m:dPr>
                              <m:begChr m:val="|"/>
                              <m:endChr m:val="|"/>
                              <m:ctrlPr>
                                <a:rPr lang="en-US" sz="2400" i="1">
                                  <a:solidFill>
                                    <a:srgbClr val="00B0F0"/>
                                  </a:solidFill>
                                  <a:latin typeface="Cambria Math"/>
                                  <a:ea typeface="Cambria Math"/>
                                </a:rPr>
                              </m:ctrlPr>
                            </m:dPr>
                            <m:e>
                              <m:r>
                                <a:rPr lang="en-US" sz="2400" i="1">
                                  <a:solidFill>
                                    <a:srgbClr val="00B0F0"/>
                                  </a:solidFill>
                                  <a:latin typeface="Cambria Math"/>
                                  <a:ea typeface="Cambria Math"/>
                                </a:rPr>
                                <m:t>𝜂</m:t>
                              </m:r>
                            </m:e>
                          </m:d>
                        </m:num>
                        <m:den>
                          <m:sSub>
                            <m:sSubPr>
                              <m:ctrlPr>
                                <a:rPr lang="en-US" sz="2400" i="1">
                                  <a:solidFill>
                                    <a:srgbClr val="00B0F0"/>
                                  </a:solidFill>
                                  <a:latin typeface="Cambria Math"/>
                                  <a:ea typeface="Cambria Math"/>
                                </a:rPr>
                              </m:ctrlPr>
                            </m:sSubPr>
                            <m:e>
                              <m:r>
                                <a:rPr lang="en-US" sz="2400" i="1">
                                  <a:solidFill>
                                    <a:srgbClr val="00B0F0"/>
                                  </a:solidFill>
                                  <a:latin typeface="Cambria Math"/>
                                  <a:ea typeface="Cambria Math"/>
                                </a:rPr>
                                <m:t>𝜔</m:t>
                              </m:r>
                            </m:e>
                            <m:sub>
                              <m:r>
                                <a:rPr lang="en-US" sz="2400" i="1">
                                  <a:solidFill>
                                    <a:srgbClr val="00B0F0"/>
                                  </a:solidFill>
                                  <a:latin typeface="Cambria Math"/>
                                  <a:ea typeface="Cambria Math"/>
                                </a:rPr>
                                <m:t>𝑠</m:t>
                              </m:r>
                            </m:sub>
                          </m:sSub>
                        </m:den>
                      </m:f>
                      <m:f>
                        <m:fPr>
                          <m:ctrlPr>
                            <a:rPr lang="en-US" sz="2400" i="1">
                              <a:solidFill>
                                <a:srgbClr val="00B0F0"/>
                              </a:solidFill>
                              <a:latin typeface="Cambria Math"/>
                            </a:rPr>
                          </m:ctrlPr>
                        </m:fPr>
                        <m:num>
                          <m:r>
                            <a:rPr lang="en-US" sz="2400" i="1">
                              <a:solidFill>
                                <a:srgbClr val="00B0F0"/>
                              </a:solidFill>
                              <a:latin typeface="Cambria Math"/>
                            </a:rPr>
                            <m:t>𝛿</m:t>
                          </m:r>
                          <m:r>
                            <a:rPr lang="en-US" sz="2400" i="1">
                              <a:solidFill>
                                <a:srgbClr val="00B0F0"/>
                              </a:solidFill>
                              <a:latin typeface="Cambria Math"/>
                            </a:rPr>
                            <m:t>𝐸</m:t>
                          </m:r>
                        </m:num>
                        <m:den>
                          <m:r>
                            <a:rPr lang="en-US" sz="2400" i="1">
                              <a:solidFill>
                                <a:srgbClr val="00B0F0"/>
                              </a:solidFill>
                              <a:latin typeface="Cambria Math"/>
                            </a:rPr>
                            <m:t>𝐸</m:t>
                          </m:r>
                        </m:den>
                      </m:f>
                      <m:r>
                        <a:rPr lang="en-US" sz="2400" i="1">
                          <a:solidFill>
                            <a:srgbClr val="00B0F0"/>
                          </a:solidFill>
                          <a:latin typeface="Cambria Math"/>
                        </a:rPr>
                        <m:t>=</m:t>
                      </m:r>
                      <m:f>
                        <m:fPr>
                          <m:ctrlPr>
                            <a:rPr lang="en-US" sz="2400" i="1">
                              <a:solidFill>
                                <a:srgbClr val="00B0F0"/>
                              </a:solidFill>
                              <a:latin typeface="Cambria Math"/>
                            </a:rPr>
                          </m:ctrlPr>
                        </m:fPr>
                        <m:num>
                          <m:rad>
                            <m:radPr>
                              <m:degHide m:val="on"/>
                              <m:ctrlPr>
                                <a:rPr lang="en-US" sz="2400" i="1">
                                  <a:solidFill>
                                    <a:srgbClr val="00B0F0"/>
                                  </a:solidFill>
                                  <a:latin typeface="Cambria Math"/>
                                </a:rPr>
                              </m:ctrlPr>
                            </m:radPr>
                            <m:deg/>
                            <m:e>
                              <m:r>
                                <a:rPr lang="en-US" sz="2400" i="1">
                                  <a:solidFill>
                                    <a:srgbClr val="00B0F0"/>
                                  </a:solidFill>
                                  <a:latin typeface="Cambria Math"/>
                                </a:rPr>
                                <m:t>2</m:t>
                              </m:r>
                              <m:r>
                                <a:rPr lang="en-US" sz="2400" i="1">
                                  <a:solidFill>
                                    <a:srgbClr val="00B0F0"/>
                                  </a:solidFill>
                                  <a:latin typeface="Cambria Math"/>
                                  <a:ea typeface="Cambria Math"/>
                                </a:rPr>
                                <m:t>𝜋</m:t>
                              </m:r>
                            </m:e>
                          </m:rad>
                          <m:r>
                            <a:rPr lang="en-US" sz="2400" i="1">
                              <a:solidFill>
                                <a:srgbClr val="00B0F0"/>
                              </a:solidFill>
                              <a:latin typeface="Cambria Math"/>
                            </a:rPr>
                            <m:t>𝑐</m:t>
                          </m:r>
                        </m:num>
                        <m:den>
                          <m:sSub>
                            <m:sSubPr>
                              <m:ctrlPr>
                                <a:rPr lang="en-US" sz="2400" i="1">
                                  <a:solidFill>
                                    <a:srgbClr val="00B0F0"/>
                                  </a:solidFill>
                                  <a:latin typeface="Cambria Math"/>
                                </a:rPr>
                              </m:ctrlPr>
                            </m:sSubPr>
                            <m:e>
                              <m:r>
                                <a:rPr lang="en-US" sz="2400" i="1">
                                  <a:solidFill>
                                    <a:srgbClr val="00B0F0"/>
                                  </a:solidFill>
                                  <a:latin typeface="Cambria Math"/>
                                  <a:ea typeface="Cambria Math"/>
                                </a:rPr>
                                <m:t>𝜔</m:t>
                              </m:r>
                            </m:e>
                            <m:sub>
                              <m:r>
                                <a:rPr lang="en-US" sz="2400" i="1">
                                  <a:solidFill>
                                    <a:srgbClr val="00B0F0"/>
                                  </a:solidFill>
                                  <a:latin typeface="Cambria Math"/>
                                </a:rPr>
                                <m:t>0</m:t>
                              </m:r>
                            </m:sub>
                          </m:sSub>
                        </m:den>
                      </m:f>
                      <m:rad>
                        <m:radPr>
                          <m:degHide m:val="on"/>
                          <m:ctrlPr>
                            <a:rPr lang="en-US" sz="2400" i="1">
                              <a:solidFill>
                                <a:srgbClr val="00B0F0"/>
                              </a:solidFill>
                              <a:latin typeface="Cambria Math"/>
                            </a:rPr>
                          </m:ctrlPr>
                        </m:radPr>
                        <m:deg/>
                        <m:e>
                          <m:f>
                            <m:fPr>
                              <m:ctrlPr>
                                <a:rPr lang="en-US" sz="2400" i="1">
                                  <a:solidFill>
                                    <a:srgbClr val="00B0F0"/>
                                  </a:solidFill>
                                  <a:latin typeface="Cambria Math"/>
                                </a:rPr>
                              </m:ctrlPr>
                            </m:fPr>
                            <m:num>
                              <m:r>
                                <a:rPr lang="en-US" sz="2400" i="1">
                                  <a:solidFill>
                                    <a:srgbClr val="00B0F0"/>
                                  </a:solidFill>
                                  <a:latin typeface="Cambria Math"/>
                                  <a:ea typeface="Cambria Math"/>
                                </a:rPr>
                                <m:t>𝐸</m:t>
                              </m:r>
                            </m:num>
                            <m:den>
                              <m:r>
                                <a:rPr lang="en-US" sz="2400" i="1">
                                  <a:solidFill>
                                    <a:srgbClr val="00B0F0"/>
                                  </a:solidFill>
                                  <a:latin typeface="Cambria Math"/>
                                </a:rPr>
                                <m:t>𝐻𝑒</m:t>
                              </m:r>
                              <m:sSub>
                                <m:sSubPr>
                                  <m:ctrlPr>
                                    <a:rPr lang="en-US" sz="2400" i="1">
                                      <a:solidFill>
                                        <a:srgbClr val="00B0F0"/>
                                      </a:solidFill>
                                      <a:latin typeface="Cambria Math"/>
                                    </a:rPr>
                                  </m:ctrlPr>
                                </m:sSubPr>
                                <m:e>
                                  <m:r>
                                    <a:rPr lang="en-US" sz="2400" i="1">
                                      <a:solidFill>
                                        <a:srgbClr val="00B0F0"/>
                                      </a:solidFill>
                                      <a:latin typeface="Cambria Math"/>
                                    </a:rPr>
                                    <m:t>𝑉</m:t>
                                  </m:r>
                                </m:e>
                                <m:sub>
                                  <m:r>
                                    <a:rPr lang="en-US" sz="2400" i="1">
                                      <a:solidFill>
                                        <a:srgbClr val="00B0F0"/>
                                      </a:solidFill>
                                      <a:latin typeface="Cambria Math"/>
                                    </a:rPr>
                                    <m:t>𝑝𝑒𝑎𝑘</m:t>
                                  </m:r>
                                </m:sub>
                              </m:sSub>
                            </m:den>
                          </m:f>
                          <m:d>
                            <m:dPr>
                              <m:begChr m:val="|"/>
                              <m:endChr m:val="|"/>
                              <m:ctrlPr>
                                <a:rPr lang="en-US" sz="2400" i="1" smtClean="0">
                                  <a:solidFill>
                                    <a:srgbClr val="00B0F0"/>
                                  </a:solidFill>
                                  <a:latin typeface="Cambria Math"/>
                                </a:rPr>
                              </m:ctrlPr>
                            </m:dPr>
                            <m:e>
                              <m:f>
                                <m:fPr>
                                  <m:ctrlPr>
                                    <a:rPr lang="en-US" sz="2400" i="1" smtClean="0">
                                      <a:solidFill>
                                        <a:srgbClr val="00B0F0"/>
                                      </a:solidFill>
                                      <a:latin typeface="Cambria Math"/>
                                    </a:rPr>
                                  </m:ctrlPr>
                                </m:fPr>
                                <m:num>
                                  <m:r>
                                    <a:rPr lang="en-US" sz="2400" i="1">
                                      <a:solidFill>
                                        <a:srgbClr val="00B0F0"/>
                                      </a:solidFill>
                                      <a:latin typeface="Cambria Math"/>
                                      <a:ea typeface="Cambria Math"/>
                                    </a:rPr>
                                    <m:t>𝜂</m:t>
                                  </m:r>
                                </m:num>
                                <m:den>
                                  <m:r>
                                    <m:rPr>
                                      <m:nor/>
                                    </m:rPr>
                                    <a:rPr lang="en-US" sz="2400">
                                      <a:solidFill>
                                        <a:srgbClr val="00B0F0"/>
                                      </a:solidFill>
                                      <a:latin typeface="Cambria Math"/>
                                    </a:rPr>
                                    <m:t>cos</m:t>
                                  </m:r>
                                  <m:sSub>
                                    <m:sSubPr>
                                      <m:ctrlPr>
                                        <a:rPr lang="en-US" sz="2400" i="1">
                                          <a:solidFill>
                                            <a:srgbClr val="00B0F0"/>
                                          </a:solidFill>
                                          <a:latin typeface="Cambria Math"/>
                                        </a:rPr>
                                      </m:ctrlPr>
                                    </m:sSubPr>
                                    <m:e>
                                      <m:r>
                                        <a:rPr lang="en-US" sz="2400" i="1">
                                          <a:solidFill>
                                            <a:srgbClr val="00B0F0"/>
                                          </a:solidFill>
                                          <a:latin typeface="Cambria Math"/>
                                          <a:ea typeface="Cambria Math"/>
                                        </a:rPr>
                                        <m:t>𝜓</m:t>
                                      </m:r>
                                    </m:e>
                                    <m:sub>
                                      <m:r>
                                        <a:rPr lang="en-US" sz="2400" i="1">
                                          <a:solidFill>
                                            <a:srgbClr val="00B0F0"/>
                                          </a:solidFill>
                                          <a:latin typeface="Cambria Math"/>
                                        </a:rPr>
                                        <m:t>𝑠</m:t>
                                      </m:r>
                                    </m:sub>
                                  </m:sSub>
                                </m:den>
                              </m:f>
                            </m:e>
                          </m:d>
                        </m:e>
                      </m:rad>
                      <m:f>
                        <m:fPr>
                          <m:ctrlPr>
                            <a:rPr lang="en-US" sz="2400" i="1">
                              <a:solidFill>
                                <a:srgbClr val="00B0F0"/>
                              </a:solidFill>
                              <a:latin typeface="Cambria Math"/>
                            </a:rPr>
                          </m:ctrlPr>
                        </m:fPr>
                        <m:num>
                          <m:r>
                            <a:rPr lang="en-US" sz="2400" i="1">
                              <a:solidFill>
                                <a:srgbClr val="00B0F0"/>
                              </a:solidFill>
                              <a:latin typeface="Cambria Math"/>
                            </a:rPr>
                            <m:t>𝛿</m:t>
                          </m:r>
                          <m:r>
                            <a:rPr lang="en-US" sz="2400" i="1">
                              <a:solidFill>
                                <a:srgbClr val="00B0F0"/>
                              </a:solidFill>
                              <a:latin typeface="Cambria Math"/>
                            </a:rPr>
                            <m:t>𝐸</m:t>
                          </m:r>
                        </m:num>
                        <m:den>
                          <m:r>
                            <a:rPr lang="en-US" sz="2400" i="1">
                              <a:solidFill>
                                <a:srgbClr val="00B0F0"/>
                              </a:solidFill>
                              <a:latin typeface="Cambria Math"/>
                            </a:rPr>
                            <m:t>𝐸</m:t>
                          </m:r>
                        </m:den>
                      </m:f>
                    </m:oMath>
                  </m:oMathPara>
                </a14:m>
                <a:endParaRPr lang="en-US" sz="2400" dirty="0">
                  <a:solidFill>
                    <a:srgbClr val="00B0F0"/>
                  </a:solidFill>
                </a:endParaRPr>
              </a:p>
            </p:txBody>
          </p:sp>
        </mc:Choice>
        <mc:Fallback xmlns="">
          <p:sp>
            <p:nvSpPr>
              <p:cNvPr id="26" name="TextBox 64"/>
              <p:cNvSpPr txBox="1">
                <a:spLocks noRot="1" noChangeAspect="1" noMove="1" noResize="1" noEditPoints="1" noAdjustHandles="1" noChangeArrowheads="1" noChangeShapeType="1" noTextEdit="1"/>
              </p:cNvSpPr>
              <p:nvPr/>
            </p:nvSpPr>
            <p:spPr>
              <a:xfrm>
                <a:off x="1584621" y="627602"/>
                <a:ext cx="5743110" cy="1172976"/>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46054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and matching beam loading</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4" name="TextBox 123"/>
              <p:cNvSpPr txBox="1"/>
              <p:nvPr/>
            </p:nvSpPr>
            <p:spPr>
              <a:xfrm>
                <a:off x="2440058" y="858602"/>
                <a:ext cx="3534585" cy="76559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a:solidFill>
                                <a:srgbClr val="00B0F0"/>
                              </a:solidFill>
                              <a:latin typeface="Cambria Math"/>
                              <a:ea typeface="Cambria Math"/>
                            </a:rPr>
                          </m:ctrlPr>
                        </m:sSubPr>
                        <m:e>
                          <m:r>
                            <a:rPr lang="en-US" sz="2000" i="1">
                              <a:solidFill>
                                <a:srgbClr val="00B0F0"/>
                              </a:solidFill>
                              <a:latin typeface="Cambria Math"/>
                              <a:ea typeface="Cambria Math"/>
                            </a:rPr>
                            <m:t>𝛽</m:t>
                          </m:r>
                        </m:e>
                        <m:sub>
                          <m:r>
                            <a:rPr lang="en-US" sz="2000" b="0" i="1">
                              <a:solidFill>
                                <a:srgbClr val="00B0F0"/>
                              </a:solidFill>
                              <a:latin typeface="Cambria Math"/>
                              <a:ea typeface="Cambria Math"/>
                            </a:rPr>
                            <m:t>𝑜𝑝𝑡</m:t>
                          </m:r>
                        </m:sub>
                      </m:sSub>
                      <m:r>
                        <a:rPr lang="en-US" sz="2000" b="0" i="1">
                          <a:solidFill>
                            <a:srgbClr val="00B0F0"/>
                          </a:solidFill>
                          <a:latin typeface="Cambria Math"/>
                          <a:ea typeface="Cambria Math"/>
                        </a:rPr>
                        <m:t>=1+</m:t>
                      </m:r>
                      <m:f>
                        <m:fPr>
                          <m:ctrlPr>
                            <a:rPr lang="en-US" sz="2000" b="0" i="1">
                              <a:solidFill>
                                <a:srgbClr val="00B0F0"/>
                              </a:solidFill>
                              <a:latin typeface="Cambria Math"/>
                              <a:ea typeface="Cambria Math"/>
                            </a:rPr>
                          </m:ctrlPr>
                        </m:fPr>
                        <m:num>
                          <m:r>
                            <a:rPr lang="en-US" sz="2000" b="0" i="1">
                              <a:solidFill>
                                <a:srgbClr val="00B0F0"/>
                              </a:solidFill>
                              <a:latin typeface="Cambria Math"/>
                              <a:ea typeface="Cambria Math"/>
                            </a:rPr>
                            <m:t>2</m:t>
                          </m:r>
                          <m:r>
                            <a:rPr lang="en-US" sz="2000" b="0" i="1">
                              <a:solidFill>
                                <a:srgbClr val="00B0F0"/>
                              </a:solidFill>
                              <a:latin typeface="Cambria Math"/>
                              <a:ea typeface="Cambria Math"/>
                            </a:rPr>
                            <m:t>𝐼</m:t>
                          </m:r>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𝑅</m:t>
                              </m:r>
                            </m:e>
                            <m:sub>
                              <m:r>
                                <a:rPr lang="en-US" sz="2000" b="0" i="1">
                                  <a:solidFill>
                                    <a:srgbClr val="00B0F0"/>
                                  </a:solidFill>
                                  <a:latin typeface="Cambria Math"/>
                                  <a:ea typeface="Cambria Math"/>
                                </a:rPr>
                                <m:t>𝑠h𝑢𝑛𝑡</m:t>
                              </m:r>
                            </m:sub>
                          </m:sSub>
                          <m:r>
                            <m:rPr>
                              <m:sty m:val="p"/>
                            </m:rPr>
                            <a:rPr lang="en-US" sz="2000" b="0" i="0">
                              <a:solidFill>
                                <a:srgbClr val="00B0F0"/>
                              </a:solidFill>
                              <a:latin typeface="Cambria Math"/>
                              <a:ea typeface="Cambria Math"/>
                            </a:rPr>
                            <m:t>sin</m:t>
                          </m:r>
                          <m:r>
                            <a:rPr lang="en-US" sz="2000" b="0" i="1">
                              <a:solidFill>
                                <a:srgbClr val="00B0F0"/>
                              </a:solidFill>
                              <a:latin typeface="Cambria Math"/>
                              <a:ea typeface="Cambria Math"/>
                            </a:rPr>
                            <m:t>⁡(</m:t>
                          </m:r>
                          <m:sSub>
                            <m:sSubPr>
                              <m:ctrlPr>
                                <a:rPr lang="en-US" sz="2000" b="0" i="1">
                                  <a:solidFill>
                                    <a:srgbClr val="00B0F0"/>
                                  </a:solidFill>
                                  <a:latin typeface="Cambria Math"/>
                                  <a:ea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ea typeface="Cambria Math"/>
                                </a:rPr>
                                <m:t>𝑠</m:t>
                              </m:r>
                            </m:sub>
                          </m:sSub>
                          <m:r>
                            <a:rPr lang="en-US" sz="2000" b="0" i="1">
                              <a:solidFill>
                                <a:srgbClr val="00B0F0"/>
                              </a:solidFill>
                              <a:latin typeface="Cambria Math"/>
                              <a:ea typeface="Cambria Math"/>
                            </a:rPr>
                            <m:t>)</m:t>
                          </m:r>
                        </m:num>
                        <m:den>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𝑉</m:t>
                              </m:r>
                            </m:e>
                            <m:sub>
                              <m:r>
                                <a:rPr lang="en-US" sz="2000" b="0" i="1">
                                  <a:solidFill>
                                    <a:srgbClr val="00B0F0"/>
                                  </a:solidFill>
                                  <a:latin typeface="Cambria Math"/>
                                  <a:ea typeface="Cambria Math"/>
                                </a:rPr>
                                <m:t>𝑔𝑎𝑝</m:t>
                              </m:r>
                            </m:sub>
                          </m:sSub>
                        </m:den>
                      </m:f>
                    </m:oMath>
                  </m:oMathPara>
                </a14:m>
                <a:endParaRPr lang="en-US" sz="2000" dirty="0">
                  <a:solidFill>
                    <a:srgbClr val="00B0F0"/>
                  </a:solidFill>
                </a:endParaRPr>
              </a:p>
            </p:txBody>
          </p:sp>
        </mc:Choice>
        <mc:Fallback xmlns="">
          <p:sp>
            <p:nvSpPr>
              <p:cNvPr id="44" name="TextBox 123"/>
              <p:cNvSpPr txBox="1">
                <a:spLocks noRot="1" noChangeAspect="1" noMove="1" noResize="1" noEditPoints="1" noAdjustHandles="1" noChangeArrowheads="1" noChangeShapeType="1" noTextEdit="1"/>
              </p:cNvSpPr>
              <p:nvPr/>
            </p:nvSpPr>
            <p:spPr>
              <a:xfrm>
                <a:off x="2440058" y="858602"/>
                <a:ext cx="3534585" cy="76559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4"/>
              <p:cNvSpPr txBox="1"/>
              <p:nvPr/>
            </p:nvSpPr>
            <p:spPr>
              <a:xfrm>
                <a:off x="2440057" y="2074572"/>
                <a:ext cx="3534585" cy="75758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left"/>
                    </m:oMathParaPr>
                    <m:oMath xmlns:m="http://schemas.openxmlformats.org/officeDocument/2006/math">
                      <m:r>
                        <m:rPr>
                          <m:sty m:val="p"/>
                        </m:rPr>
                        <a:rPr lang="en-US" sz="2000" b="0" i="0" smtClean="0">
                          <a:solidFill>
                            <a:srgbClr val="00B0F0"/>
                          </a:solidFill>
                          <a:latin typeface="Cambria Math"/>
                        </a:rPr>
                        <m:t>tan</m:t>
                      </m:r>
                      <m:r>
                        <a:rPr lang="en-US" sz="2000" b="0" i="1">
                          <a:solidFill>
                            <a:srgbClr val="00B0F0"/>
                          </a:solidFill>
                          <a:latin typeface="Cambria Math"/>
                        </a:rPr>
                        <m:t>⁡(</m:t>
                      </m:r>
                      <m:sSub>
                        <m:sSubPr>
                          <m:ctrlPr>
                            <a:rPr lang="en-US" sz="2000" b="0" i="1" smtClean="0">
                              <a:solidFill>
                                <a:srgbClr val="00B0F0"/>
                              </a:solidFill>
                              <a:latin typeface="Cambria Math"/>
                              <a:ea typeface="Cambria Math"/>
                            </a:rPr>
                          </m:ctrlPr>
                        </m:sSubPr>
                        <m:e>
                          <m:r>
                            <a:rPr lang="en-US" sz="2000" b="0" i="1" smtClean="0">
                              <a:solidFill>
                                <a:srgbClr val="00B0F0"/>
                              </a:solidFill>
                              <a:latin typeface="Cambria Math"/>
                              <a:ea typeface="Cambria Math"/>
                            </a:rPr>
                            <m:t>𝜓</m:t>
                          </m:r>
                        </m:e>
                        <m:sub>
                          <m:r>
                            <a:rPr lang="en-US" sz="2000" b="0" i="1" smtClean="0">
                              <a:solidFill>
                                <a:srgbClr val="00B0F0"/>
                              </a:solidFill>
                              <a:latin typeface="Cambria Math"/>
                              <a:ea typeface="Cambria Math"/>
                            </a:rPr>
                            <m:t>𝑇</m:t>
                          </m:r>
                        </m:sub>
                      </m:sSub>
                      <m:r>
                        <a:rPr lang="en-US" sz="2000" b="0" i="1">
                          <a:solidFill>
                            <a:srgbClr val="00B0F0"/>
                          </a:solidFill>
                          <a:latin typeface="Cambria Math"/>
                          <a:ea typeface="Cambria Math"/>
                        </a:rPr>
                        <m:t>)=</m:t>
                      </m:r>
                      <m:f>
                        <m:fPr>
                          <m:ctrlPr>
                            <a:rPr lang="en-US" sz="2000" b="0" i="1">
                              <a:solidFill>
                                <a:srgbClr val="00B0F0"/>
                              </a:solidFill>
                              <a:latin typeface="Cambria Math"/>
                            </a:rPr>
                          </m:ctrlPr>
                        </m:fPr>
                        <m:num>
                          <m:sSub>
                            <m:sSubPr>
                              <m:ctrlPr>
                                <a:rPr lang="en-US" sz="2000" b="0" i="1">
                                  <a:solidFill>
                                    <a:srgbClr val="00B0F0"/>
                                  </a:solidFill>
                                  <a:latin typeface="Cambria Math"/>
                                </a:rPr>
                              </m:ctrlPr>
                            </m:sSubPr>
                            <m:e>
                              <m:r>
                                <a:rPr lang="en-US" sz="2000" b="0" i="1" smtClean="0">
                                  <a:solidFill>
                                    <a:srgbClr val="00B0F0"/>
                                  </a:solidFill>
                                  <a:latin typeface="Cambria Math"/>
                                </a:rPr>
                                <m:t>−</m:t>
                              </m:r>
                              <m:r>
                                <a:rPr lang="en-US" sz="2000" b="0" i="1">
                                  <a:solidFill>
                                    <a:srgbClr val="00B0F0"/>
                                  </a:solidFill>
                                  <a:latin typeface="Cambria Math"/>
                                </a:rPr>
                                <m:t>2</m:t>
                              </m:r>
                              <m:r>
                                <a:rPr lang="en-US" sz="2000" b="0" i="1">
                                  <a:solidFill>
                                    <a:srgbClr val="00B0F0"/>
                                  </a:solidFill>
                                  <a:latin typeface="Cambria Math"/>
                                  <a:ea typeface="Cambria Math"/>
                                </a:rPr>
                                <m:t>𝐼</m:t>
                              </m:r>
                            </m:e>
                            <m:sub>
                              <m:r>
                                <a:rPr lang="en-US" sz="2000" b="0" i="1">
                                  <a:solidFill>
                                    <a:srgbClr val="00B0F0"/>
                                  </a:solidFill>
                                  <a:latin typeface="Cambria Math"/>
                                  <a:ea typeface="Cambria Math"/>
                                </a:rPr>
                                <m:t>0</m:t>
                              </m:r>
                            </m:sub>
                          </m:sSub>
                          <m:sSub>
                            <m:sSubPr>
                              <m:ctrlPr>
                                <a:rPr lang="en-US" sz="2000" b="0" i="1">
                                  <a:solidFill>
                                    <a:srgbClr val="00B0F0"/>
                                  </a:solidFill>
                                  <a:latin typeface="Cambria Math"/>
                                </a:rPr>
                              </m:ctrlPr>
                            </m:sSubPr>
                            <m:e>
                              <m:r>
                                <a:rPr lang="en-US" sz="2000" b="0" i="1">
                                  <a:solidFill>
                                    <a:srgbClr val="00B0F0"/>
                                  </a:solidFill>
                                  <a:latin typeface="Cambria Math"/>
                                </a:rPr>
                                <m:t>𝑅</m:t>
                              </m:r>
                            </m:e>
                            <m:sub>
                              <m:r>
                                <a:rPr lang="en-US" sz="2000" b="0" i="1">
                                  <a:solidFill>
                                    <a:srgbClr val="00B0F0"/>
                                  </a:solidFill>
                                  <a:latin typeface="Cambria Math"/>
                                </a:rPr>
                                <m:t>𝑠</m:t>
                              </m:r>
                            </m:sub>
                          </m:sSub>
                        </m:num>
                        <m:den>
                          <m:sSub>
                            <m:sSubPr>
                              <m:ctrlPr>
                                <a:rPr lang="en-US" sz="2000" b="0" i="1">
                                  <a:solidFill>
                                    <a:srgbClr val="00B0F0"/>
                                  </a:solidFill>
                                  <a:latin typeface="Cambria Math"/>
                                </a:rPr>
                              </m:ctrlPr>
                            </m:sSubPr>
                            <m:e>
                              <m:r>
                                <a:rPr lang="en-US" sz="2000" b="0" i="1">
                                  <a:solidFill>
                                    <a:srgbClr val="00B0F0"/>
                                  </a:solidFill>
                                  <a:latin typeface="Cambria Math"/>
                                  <a:ea typeface="Cambria Math"/>
                                </a:rPr>
                                <m:t>𝑉</m:t>
                              </m:r>
                            </m:e>
                            <m:sub>
                              <m:r>
                                <a:rPr lang="en-US" sz="2000" b="0" i="1">
                                  <a:solidFill>
                                    <a:srgbClr val="00B0F0"/>
                                  </a:solidFill>
                                  <a:latin typeface="Cambria Math"/>
                                  <a:ea typeface="Cambria Math"/>
                                </a:rPr>
                                <m:t>𝑔𝑎𝑝</m:t>
                              </m:r>
                            </m:sub>
                          </m:sSub>
                          <m:r>
                            <a:rPr lang="en-US" sz="2000" b="0" i="1">
                              <a:solidFill>
                                <a:srgbClr val="00B0F0"/>
                              </a:solidFill>
                              <a:latin typeface="Cambria Math"/>
                            </a:rPr>
                            <m:t>(</m:t>
                          </m:r>
                          <m:r>
                            <a:rPr lang="en-US" sz="2000" b="0" i="1">
                              <a:solidFill>
                                <a:srgbClr val="00B0F0"/>
                              </a:solidFill>
                              <a:latin typeface="Cambria Math"/>
                              <a:ea typeface="Cambria Math"/>
                            </a:rPr>
                            <m:t>𝛽</m:t>
                          </m:r>
                          <m:r>
                            <a:rPr lang="en-US" sz="2000" b="0" i="1">
                              <a:solidFill>
                                <a:srgbClr val="00B0F0"/>
                              </a:solidFill>
                              <a:latin typeface="Cambria Math"/>
                              <a:ea typeface="Cambria Math"/>
                            </a:rPr>
                            <m:t>+1)</m:t>
                          </m:r>
                        </m:den>
                      </m:f>
                      <m:r>
                        <m:rPr>
                          <m:nor/>
                        </m:rPr>
                        <a:rPr lang="en-US" sz="2000" b="0" i="0">
                          <a:solidFill>
                            <a:srgbClr val="00B0F0"/>
                          </a:solidFill>
                          <a:latin typeface="Cambria Math"/>
                        </a:rPr>
                        <m:t>co</m:t>
                      </m:r>
                      <m:r>
                        <a:rPr lang="en-US" sz="2000" b="0" i="1">
                          <a:solidFill>
                            <a:srgbClr val="00B0F0"/>
                          </a:solidFill>
                          <a:latin typeface="Cambria Math"/>
                        </a:rPr>
                        <m:t>𝑠</m:t>
                      </m:r>
                      <m:sSub>
                        <m:sSubPr>
                          <m:ctrlPr>
                            <a:rPr lang="en-US" sz="2000" b="0" i="1">
                              <a:solidFill>
                                <a:srgbClr val="00B0F0"/>
                              </a:solidFill>
                              <a:latin typeface="Cambria Math"/>
                            </a:rPr>
                          </m:ctrlPr>
                        </m:sSubPr>
                        <m:e>
                          <m:r>
                            <a:rPr lang="en-US" sz="2000" b="0" i="1">
                              <a:solidFill>
                                <a:srgbClr val="00B0F0"/>
                              </a:solidFill>
                              <a:latin typeface="Cambria Math"/>
                              <a:ea typeface="Cambria Math"/>
                            </a:rPr>
                            <m:t>𝜑</m:t>
                          </m:r>
                        </m:e>
                        <m:sub>
                          <m:r>
                            <a:rPr lang="en-US" sz="2000" b="0" i="1">
                              <a:solidFill>
                                <a:srgbClr val="00B0F0"/>
                              </a:solidFill>
                              <a:latin typeface="Cambria Math"/>
                            </a:rPr>
                            <m:t>𝑠</m:t>
                          </m:r>
                        </m:sub>
                      </m:sSub>
                    </m:oMath>
                  </m:oMathPara>
                </a14:m>
                <a:endParaRPr lang="en-US" sz="2000" dirty="0">
                  <a:solidFill>
                    <a:srgbClr val="00B0F0"/>
                  </a:solidFill>
                </a:endParaRPr>
              </a:p>
            </p:txBody>
          </p:sp>
        </mc:Choice>
        <mc:Fallback xmlns="">
          <p:sp>
            <p:nvSpPr>
              <p:cNvPr id="10" name="TextBox 4"/>
              <p:cNvSpPr txBox="1">
                <a:spLocks noRot="1" noChangeAspect="1" noMove="1" noResize="1" noEditPoints="1" noAdjustHandles="1" noChangeArrowheads="1" noChangeShapeType="1" noTextEdit="1"/>
              </p:cNvSpPr>
              <p:nvPr/>
            </p:nvSpPr>
            <p:spPr>
              <a:xfrm>
                <a:off x="2440057" y="2074572"/>
                <a:ext cx="3534585" cy="757580"/>
              </a:xfrm>
              <a:prstGeom prst="rect">
                <a:avLst/>
              </a:prstGeom>
              <a:blipFill rotWithShape="1">
                <a:blip r:embed="rId3"/>
                <a:stretch>
                  <a:fillRect/>
                </a:stretch>
              </a:blipFill>
            </p:spPr>
            <p:txBody>
              <a:bodyPr/>
              <a:lstStyle/>
              <a:p>
                <a:r>
                  <a:rPr lang="en-US">
                    <a:noFill/>
                  </a:rPr>
                  <a:t> </a:t>
                </a:r>
              </a:p>
            </p:txBody>
          </p:sp>
        </mc:Fallback>
      </mc:AlternateContent>
      <p:sp>
        <p:nvSpPr>
          <p:cNvPr id="11" name="Oval 10"/>
          <p:cNvSpPr/>
          <p:nvPr/>
        </p:nvSpPr>
        <p:spPr>
          <a:xfrm>
            <a:off x="3354449" y="5202537"/>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15568"/>
          <a:stretch/>
        </p:blipFill>
        <p:spPr bwMode="auto">
          <a:xfrm>
            <a:off x="2931116" y="3612692"/>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Oval 12"/>
          <p:cNvSpPr/>
          <p:nvPr/>
        </p:nvSpPr>
        <p:spPr>
          <a:xfrm>
            <a:off x="4784188" y="461063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837795" y="4663970"/>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460761" y="4744024"/>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460761" y="4744024"/>
                <a:ext cx="485197" cy="369332"/>
              </a:xfrm>
              <a:prstGeom prst="rect">
                <a:avLst/>
              </a:prstGeom>
              <a:blipFill rotWithShape="1">
                <a:blip r:embed="rId5"/>
                <a:stretch>
                  <a:fillRect b="-13115"/>
                </a:stretch>
              </a:blipFill>
            </p:spPr>
            <p:txBody>
              <a:bodyPr/>
              <a:lstStyle/>
              <a:p>
                <a:r>
                  <a:rPr lang="en-US">
                    <a:noFill/>
                  </a:rPr>
                  <a:t> </a:t>
                </a:r>
              </a:p>
            </p:txBody>
          </p:sp>
        </mc:Fallback>
      </mc:AlternateContent>
      <p:cxnSp>
        <p:nvCxnSpPr>
          <p:cNvPr id="16" name="Straight Arrow Connector 15"/>
          <p:cNvCxnSpPr/>
          <p:nvPr/>
        </p:nvCxnSpPr>
        <p:spPr>
          <a:xfrm>
            <a:off x="4814842" y="5103205"/>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270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Synchronous </a:t>
            </a:r>
            <a:r>
              <a:rPr lang="en-US" sz="2800" b="1" dirty="0">
                <a:latin typeface="Times New Roman" panose="02020603050405020304" pitchFamily="18" charset="0"/>
                <a:cs typeface="Times New Roman" panose="02020603050405020304" pitchFamily="18" charset="0"/>
              </a:rPr>
              <a:t>p</a:t>
            </a:r>
            <a:r>
              <a:rPr lang="en-US" sz="2800" b="1" dirty="0" smtClean="0">
                <a:latin typeface="Times New Roman" panose="02020603050405020304" pitchFamily="18" charset="0"/>
                <a:cs typeface="Times New Roman" panose="02020603050405020304" pitchFamily="18" charset="0"/>
              </a:rPr>
              <a:t>hase and Robinson Instability</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7"/>
              <p:cNvSpPr txBox="1"/>
              <p:nvPr/>
            </p:nvSpPr>
            <p:spPr>
              <a:xfrm>
                <a:off x="1954824" y="947026"/>
                <a:ext cx="5226755" cy="86953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
                    </m:oMathParaPr>
                    <m:oMath xmlns:m="http://schemas.openxmlformats.org/officeDocument/2006/math">
                      <m:r>
                        <a:rPr lang="en-US" sz="2400" b="0" i="1" smtClean="0">
                          <a:solidFill>
                            <a:srgbClr val="00B0F0"/>
                          </a:solidFill>
                          <a:latin typeface="Cambria Math"/>
                        </a:rPr>
                        <m:t>0</m:t>
                      </m:r>
                      <m:func>
                        <m:funcPr>
                          <m:ctrlPr>
                            <a:rPr lang="en-US" sz="2400" b="0" i="1">
                              <a:solidFill>
                                <a:srgbClr val="00B0F0"/>
                              </a:solidFill>
                              <a:latin typeface="Cambria Math"/>
                            </a:rPr>
                          </m:ctrlPr>
                        </m:funcPr>
                        <m:fName>
                          <m:r>
                            <m:rPr>
                              <m:nor/>
                            </m:rPr>
                            <a:rPr lang="en-US" sz="2400" b="0" i="0">
                              <a:solidFill>
                                <a:srgbClr val="00B0F0"/>
                              </a:solidFill>
                              <a:latin typeface="Cambria Math"/>
                            </a:rPr>
                            <m:t>&lt;</m:t>
                          </m:r>
                          <m:r>
                            <m:rPr>
                              <m:nor/>
                            </m:rPr>
                            <a:rPr lang="en-US" sz="2400" b="0" i="0">
                              <a:solidFill>
                                <a:srgbClr val="00B0F0"/>
                              </a:solidFill>
                              <a:latin typeface="Cambria Math"/>
                            </a:rPr>
                            <m:t>sin</m:t>
                          </m:r>
                        </m:fName>
                        <m:e>
                          <m:d>
                            <m:dPr>
                              <m:ctrlPr>
                                <a:rPr lang="en-US" sz="2400" b="0" i="1">
                                  <a:solidFill>
                                    <a:srgbClr val="00B0F0"/>
                                  </a:solidFill>
                                  <a:latin typeface="Cambria Math"/>
                                </a:rPr>
                              </m:ctrlPr>
                            </m:dPr>
                            <m:e>
                              <m:r>
                                <a:rPr lang="en-US" sz="2400" b="0" i="1">
                                  <a:solidFill>
                                    <a:srgbClr val="00B0F0"/>
                                  </a:solidFill>
                                  <a:latin typeface="Cambria Math"/>
                                </a:rPr>
                                <m:t>−2</m:t>
                              </m:r>
                              <m:sSub>
                                <m:sSubPr>
                                  <m:ctrlPr>
                                    <a:rPr lang="en-US" sz="2400" b="0" i="1" smtClean="0">
                                      <a:solidFill>
                                        <a:srgbClr val="00B0F0"/>
                                      </a:solidFill>
                                      <a:latin typeface="Cambria Math"/>
                                    </a:rPr>
                                  </m:ctrlPr>
                                </m:sSubPr>
                                <m:e>
                                  <m:r>
                                    <a:rPr lang="en-US" sz="2400" i="1">
                                      <a:solidFill>
                                        <a:srgbClr val="00B0F0"/>
                                      </a:solidFill>
                                      <a:latin typeface="Cambria Math"/>
                                      <a:ea typeface="Cambria Math"/>
                                    </a:rPr>
                                    <m:t>𝜓</m:t>
                                  </m:r>
                                </m:e>
                                <m:sub>
                                  <m:r>
                                    <a:rPr lang="en-US" sz="2400" b="0" i="1" smtClean="0">
                                      <a:solidFill>
                                        <a:srgbClr val="00B0F0"/>
                                      </a:solidFill>
                                      <a:latin typeface="Cambria Math"/>
                                    </a:rPr>
                                    <m:t>𝑇</m:t>
                                  </m:r>
                                </m:sub>
                              </m:sSub>
                            </m:e>
                          </m:d>
                        </m:e>
                      </m:func>
                      <m:r>
                        <a:rPr lang="en-US" sz="2400" b="0" i="1">
                          <a:solidFill>
                            <a:srgbClr val="00B0F0"/>
                          </a:solidFill>
                          <a:latin typeface="Cambria Math"/>
                          <a:ea typeface="Cambria Math"/>
                        </a:rPr>
                        <m:t>&lt;</m:t>
                      </m:r>
                      <m:f>
                        <m:fPr>
                          <m:ctrlPr>
                            <a:rPr lang="en-US" sz="2400" b="0" i="1">
                              <a:solidFill>
                                <a:srgbClr val="00B0F0"/>
                              </a:solidFill>
                              <a:latin typeface="Cambria Math"/>
                            </a:rPr>
                          </m:ctrlPr>
                        </m:fPr>
                        <m:num>
                          <m:r>
                            <a:rPr lang="en-US" sz="2400" b="0" i="1">
                              <a:solidFill>
                                <a:srgbClr val="00B0F0"/>
                              </a:solidFill>
                              <a:latin typeface="Cambria Math"/>
                            </a:rPr>
                            <m:t>2</m:t>
                          </m:r>
                          <m:sSub>
                            <m:sSubPr>
                              <m:ctrlPr>
                                <a:rPr lang="en-US" sz="2400" b="0" i="1">
                                  <a:solidFill>
                                    <a:srgbClr val="00B0F0"/>
                                  </a:solidFill>
                                  <a:latin typeface="Cambria Math"/>
                                </a:rPr>
                              </m:ctrlPr>
                            </m:sSubPr>
                            <m:e>
                              <m:r>
                                <a:rPr lang="en-US" sz="2400" b="0" i="1">
                                  <a:solidFill>
                                    <a:srgbClr val="00B0F0"/>
                                  </a:solidFill>
                                  <a:latin typeface="Cambria Math"/>
                                </a:rPr>
                                <m:t>𝑉</m:t>
                              </m:r>
                            </m:e>
                            <m:sub>
                              <m:r>
                                <a:rPr lang="en-US" sz="2400" b="0" i="1">
                                  <a:solidFill>
                                    <a:srgbClr val="00B0F0"/>
                                  </a:solidFill>
                                  <a:latin typeface="Cambria Math"/>
                                </a:rPr>
                                <m:t>𝑔𝑎𝑝</m:t>
                              </m:r>
                            </m:sub>
                          </m:sSub>
                          <m:r>
                            <m:rPr>
                              <m:nor/>
                            </m:rPr>
                            <a:rPr lang="en-US" sz="2400" b="0" i="0">
                              <a:solidFill>
                                <a:srgbClr val="00B0F0"/>
                              </a:solidFill>
                              <a:latin typeface="Cambria Math"/>
                            </a:rPr>
                            <m:t>cos</m:t>
                          </m:r>
                          <m:r>
                            <m:rPr>
                              <m:nor/>
                            </m:rPr>
                            <a:rPr lang="en-US" sz="2400" b="0" i="0">
                              <a:solidFill>
                                <a:srgbClr val="00B0F0"/>
                              </a:solidFill>
                              <a:latin typeface="Cambria Math"/>
                            </a:rPr>
                            <m:t>(</m:t>
                          </m:r>
                          <m:sSub>
                            <m:sSubPr>
                              <m:ctrlPr>
                                <a:rPr lang="en-US" sz="2400" b="0" i="1">
                                  <a:solidFill>
                                    <a:srgbClr val="00B0F0"/>
                                  </a:solidFill>
                                  <a:latin typeface="Cambria Math"/>
                                </a:rPr>
                              </m:ctrlPr>
                            </m:sSubPr>
                            <m:e>
                              <m:r>
                                <a:rPr lang="en-US" sz="2400" i="1">
                                  <a:solidFill>
                                    <a:srgbClr val="00B0F0"/>
                                  </a:solidFill>
                                  <a:latin typeface="Cambria Math"/>
                                  <a:ea typeface="Cambria Math"/>
                                </a:rPr>
                                <m:t>𝜓</m:t>
                              </m:r>
                            </m:e>
                            <m:sub>
                              <m:r>
                                <a:rPr lang="en-US" sz="2400" b="0" i="1">
                                  <a:solidFill>
                                    <a:srgbClr val="00B0F0"/>
                                  </a:solidFill>
                                  <a:latin typeface="Cambria Math"/>
                                </a:rPr>
                                <m:t>𝑠</m:t>
                              </m:r>
                            </m:sub>
                          </m:sSub>
                          <m:r>
                            <a:rPr lang="en-US" sz="2400" b="0" i="1">
                              <a:solidFill>
                                <a:srgbClr val="00B0F0"/>
                              </a:solidFill>
                              <a:latin typeface="Cambria Math"/>
                            </a:rPr>
                            <m:t>)</m:t>
                          </m:r>
                        </m:num>
                        <m:den>
                          <m:sSub>
                            <m:sSubPr>
                              <m:ctrlPr>
                                <a:rPr lang="en-US" sz="2400" b="0" i="1">
                                  <a:solidFill>
                                    <a:srgbClr val="00B0F0"/>
                                  </a:solidFill>
                                  <a:latin typeface="Cambria Math"/>
                                </a:rPr>
                              </m:ctrlPr>
                            </m:sSubPr>
                            <m:e>
                              <m:r>
                                <a:rPr lang="en-US" sz="2400" b="0" i="1">
                                  <a:solidFill>
                                    <a:srgbClr val="00B0F0"/>
                                  </a:solidFill>
                                  <a:latin typeface="Cambria Math"/>
                                </a:rPr>
                                <m:t>𝑅</m:t>
                              </m:r>
                            </m:e>
                            <m:sub>
                              <m:r>
                                <a:rPr lang="en-US" sz="2400" b="0" i="1">
                                  <a:solidFill>
                                    <a:srgbClr val="00B0F0"/>
                                  </a:solidFill>
                                  <a:latin typeface="Cambria Math"/>
                                </a:rPr>
                                <m:t>𝐿</m:t>
                              </m:r>
                            </m:sub>
                          </m:sSub>
                          <m:sSub>
                            <m:sSubPr>
                              <m:ctrlPr>
                                <a:rPr lang="en-US" sz="2400" b="0" i="1">
                                  <a:solidFill>
                                    <a:srgbClr val="00B0F0"/>
                                  </a:solidFill>
                                  <a:latin typeface="Cambria Math"/>
                                </a:rPr>
                              </m:ctrlPr>
                            </m:sSubPr>
                            <m:e>
                              <m:r>
                                <a:rPr lang="en-US" sz="2400" b="0" i="1">
                                  <a:solidFill>
                                    <a:srgbClr val="00B0F0"/>
                                  </a:solidFill>
                                  <a:latin typeface="Cambria Math"/>
                                </a:rPr>
                                <m:t>𝐼</m:t>
                              </m:r>
                            </m:e>
                            <m:sub>
                              <m:r>
                                <a:rPr lang="en-US" sz="2400" b="0" i="1" smtClean="0">
                                  <a:solidFill>
                                    <a:srgbClr val="00B0F0"/>
                                  </a:solidFill>
                                  <a:latin typeface="Cambria Math"/>
                                </a:rPr>
                                <m:t>𝑎𝑣𝑒</m:t>
                              </m:r>
                            </m:sub>
                          </m:sSub>
                        </m:den>
                      </m:f>
                    </m:oMath>
                  </m:oMathPara>
                </a14:m>
                <a:endParaRPr lang="en-US" sz="2400" dirty="0">
                  <a:solidFill>
                    <a:srgbClr val="00B0F0"/>
                  </a:solidFill>
                </a:endParaRPr>
              </a:p>
            </p:txBody>
          </p:sp>
        </mc:Choice>
        <mc:Fallback xmlns="">
          <p:sp>
            <p:nvSpPr>
              <p:cNvPr id="46" name="TextBox 7"/>
              <p:cNvSpPr txBox="1">
                <a:spLocks noRot="1" noChangeAspect="1" noMove="1" noResize="1" noEditPoints="1" noAdjustHandles="1" noChangeArrowheads="1" noChangeShapeType="1" noTextEdit="1"/>
              </p:cNvSpPr>
              <p:nvPr/>
            </p:nvSpPr>
            <p:spPr>
              <a:xfrm>
                <a:off x="1954824" y="947026"/>
                <a:ext cx="5226755" cy="869533"/>
              </a:xfrm>
              <a:prstGeom prst="rect">
                <a:avLst/>
              </a:prstGeom>
              <a:blipFill rotWithShape="1">
                <a:blip r:embed="rId2"/>
                <a:stretch>
                  <a:fillRect/>
                </a:stretch>
              </a:blipFill>
            </p:spPr>
            <p:txBody>
              <a:bodyPr/>
              <a:lstStyle/>
              <a:p>
                <a:r>
                  <a:rPr lang="en-US">
                    <a:noFill/>
                  </a:rPr>
                  <a:t> </a:t>
                </a:r>
              </a:p>
            </p:txBody>
          </p:sp>
        </mc:Fallback>
      </mc:AlternateContent>
      <p:sp>
        <p:nvSpPr>
          <p:cNvPr id="16" name="Oval 15"/>
          <p:cNvSpPr/>
          <p:nvPr/>
        </p:nvSpPr>
        <p:spPr>
          <a:xfrm>
            <a:off x="3918899" y="4513908"/>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5568"/>
          <a:stretch/>
        </p:blipFill>
        <p:spPr bwMode="auto">
          <a:xfrm>
            <a:off x="3495566" y="2924063"/>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Oval 17"/>
          <p:cNvSpPr/>
          <p:nvPr/>
        </p:nvSpPr>
        <p:spPr>
          <a:xfrm>
            <a:off x="5348638" y="3922001"/>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5402245" y="3975341"/>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5025211" y="4055395"/>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5025211" y="4055395"/>
                <a:ext cx="485197" cy="369332"/>
              </a:xfrm>
              <a:prstGeom prst="rect">
                <a:avLst/>
              </a:prstGeom>
              <a:blipFill rotWithShape="1">
                <a:blip r:embed="rId4"/>
                <a:stretch>
                  <a:fillRect b="-13115"/>
                </a:stretch>
              </a:blipFill>
            </p:spPr>
            <p:txBody>
              <a:bodyPr/>
              <a:lstStyle/>
              <a:p>
                <a:r>
                  <a:rPr lang="en-US">
                    <a:noFill/>
                  </a:rPr>
                  <a:t> </a:t>
                </a:r>
              </a:p>
            </p:txBody>
          </p:sp>
        </mc:Fallback>
      </mc:AlternateContent>
      <p:cxnSp>
        <p:nvCxnSpPr>
          <p:cNvPr id="22" name="Straight Arrow Connector 21"/>
          <p:cNvCxnSpPr/>
          <p:nvPr/>
        </p:nvCxnSpPr>
        <p:spPr>
          <a:xfrm>
            <a:off x="5379292" y="4414576"/>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55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4681092" y="982133"/>
            <a:ext cx="0" cy="4052711"/>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6400" y="3886200"/>
            <a:ext cx="6745111" cy="0"/>
          </a:xfrm>
          <a:prstGeom prst="line">
            <a:avLst/>
          </a:prstGeom>
          <a:ln w="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01" y="0"/>
            <a:ext cx="9148606"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Beam Loading and Phasor Diagram</a:t>
            </a:r>
            <a:endParaRPr lang="en-US" sz="2800" b="1" dirty="0">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3124200" y="3886200"/>
            <a:ext cx="1557859" cy="0"/>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2836333" y="3001812"/>
            <a:ext cx="1845727" cy="884389"/>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52044" y="3516868"/>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B</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562600" y="2198512"/>
            <a:ext cx="609600" cy="369332"/>
          </a:xfrm>
          <a:prstGeom prst="rect">
            <a:avLst/>
          </a:prstGeom>
          <a:noFill/>
        </p:spPr>
        <p:txBody>
          <a:bodyPr wrap="square" rtlCol="0">
            <a:spAutoFit/>
          </a:bodyPr>
          <a:lstStyle/>
          <a:p>
            <a:r>
              <a:rPr lang="en-US" b="1" dirty="0" smtClean="0">
                <a:solidFill>
                  <a:srgbClr val="00B050"/>
                </a:solidFill>
                <a:latin typeface="Times New Roman" panose="02020603050405020304" pitchFamily="18" charset="0"/>
                <a:cs typeface="Times New Roman" panose="02020603050405020304" pitchFamily="18" charset="0"/>
              </a:rPr>
              <a:t>I</a:t>
            </a:r>
            <a:r>
              <a:rPr lang="en-US" b="1" baseline="-25000" dirty="0" smtClean="0">
                <a:solidFill>
                  <a:srgbClr val="00B050"/>
                </a:solidFill>
                <a:latin typeface="Times New Roman" panose="02020603050405020304" pitchFamily="18" charset="0"/>
                <a:cs typeface="Times New Roman" panose="02020603050405020304" pitchFamily="18" charset="0"/>
              </a:rPr>
              <a:t>G</a:t>
            </a:r>
            <a:endParaRPr lang="en-US" b="1" baseline="-25000"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2836333" y="2725235"/>
            <a:ext cx="609600"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B</a:t>
            </a:r>
            <a:endParaRPr lang="en-US" b="1" baseline="-25000"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882401" y="3550735"/>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4682059" y="2373868"/>
            <a:ext cx="1337741" cy="1512332"/>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682059" y="2567844"/>
            <a:ext cx="3211689" cy="1318358"/>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046129" y="3288268"/>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T</a:t>
            </a:r>
            <a:endParaRPr lang="en-US" b="1" baseline="-25000" dirty="0">
              <a:latin typeface="Times New Roman" panose="02020603050405020304" pitchFamily="18" charset="0"/>
              <a:cs typeface="Times New Roman" panose="02020603050405020304" pitchFamily="18" charset="0"/>
            </a:endParaRPr>
          </a:p>
        </p:txBody>
      </p:sp>
      <p:cxnSp>
        <p:nvCxnSpPr>
          <p:cNvPr id="23" name="Straight Arrow Connector 22"/>
          <p:cNvCxnSpPr/>
          <p:nvPr/>
        </p:nvCxnSpPr>
        <p:spPr>
          <a:xfrm flipH="1">
            <a:off x="5148527" y="3130034"/>
            <a:ext cx="193033" cy="0"/>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447829" y="2639156"/>
            <a:ext cx="60960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V</a:t>
            </a:r>
            <a:r>
              <a:rPr lang="en-US" b="1" baseline="-25000" dirty="0" smtClean="0">
                <a:solidFill>
                  <a:srgbClr val="FF0000"/>
                </a:solidFill>
                <a:latin typeface="Times New Roman" panose="02020603050405020304" pitchFamily="18" charset="0"/>
                <a:cs typeface="Times New Roman" panose="02020603050405020304" pitchFamily="18" charset="0"/>
              </a:rPr>
              <a:t>G</a:t>
            </a:r>
            <a:endParaRPr lang="en-US" b="1" baseline="-25000" dirty="0">
              <a:solidFill>
                <a:srgbClr val="FF0000"/>
              </a:solidFill>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V="1">
            <a:off x="4682059" y="1686656"/>
            <a:ext cx="1349030" cy="2202366"/>
          </a:xfrm>
          <a:prstGeom prst="straightConnector1">
            <a:avLst/>
          </a:prstGeom>
          <a:ln w="19050">
            <a:solidFill>
              <a:srgbClr val="00B0F0"/>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83200" y="1501990"/>
            <a:ext cx="773289" cy="369332"/>
          </a:xfrm>
          <a:prstGeom prst="rect">
            <a:avLst/>
          </a:prstGeom>
          <a:noFill/>
        </p:spPr>
        <p:txBody>
          <a:bodyPr wrap="square" rtlCol="0">
            <a:spAutoFit/>
          </a:bodyPr>
          <a:lstStyle/>
          <a:p>
            <a:r>
              <a:rPr lang="en-US" b="1" dirty="0" smtClean="0">
                <a:solidFill>
                  <a:srgbClr val="00B0F0"/>
                </a:solidFill>
                <a:latin typeface="Times New Roman" panose="02020603050405020304" pitchFamily="18" charset="0"/>
                <a:cs typeface="Times New Roman" panose="02020603050405020304" pitchFamily="18" charset="0"/>
              </a:rPr>
              <a:t>V</a:t>
            </a:r>
            <a:r>
              <a:rPr lang="en-US" b="1" baseline="-25000" dirty="0" smtClean="0">
                <a:solidFill>
                  <a:srgbClr val="00B0F0"/>
                </a:solidFill>
                <a:latin typeface="Times New Roman" panose="02020603050405020304" pitchFamily="18" charset="0"/>
                <a:cs typeface="Times New Roman" panose="02020603050405020304" pitchFamily="18" charset="0"/>
              </a:rPr>
              <a:t>cavity</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5006479" y="3525335"/>
            <a:ext cx="175047" cy="176199"/>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269223" y="3724840"/>
            <a:ext cx="136086" cy="167878"/>
          </a:xfrm>
          <a:prstGeom prst="straightConnector1">
            <a:avLst/>
          </a:prstGeom>
          <a:ln w="15875">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158948" y="2725235"/>
            <a:ext cx="609600" cy="369332"/>
          </a:xfrm>
          <a:prstGeom prst="rect">
            <a:avLst/>
          </a:prstGeom>
          <a:noFill/>
        </p:spPr>
        <p:txBody>
          <a:bodyPr wrap="square" rtlCol="0">
            <a:spAutoFit/>
          </a:bodyPr>
          <a:lstStyle/>
          <a:p>
            <a:r>
              <a:rPr lang="en-US" b="1" dirty="0" smtClean="0">
                <a:latin typeface="Symbol" panose="05050102010706020507" pitchFamily="18" charset="2"/>
                <a:cs typeface="Times New Roman" panose="02020603050405020304" pitchFamily="18" charset="0"/>
              </a:rPr>
              <a:t>Y</a:t>
            </a:r>
            <a:r>
              <a:rPr lang="en-US" b="1" baseline="-25000" dirty="0" smtClean="0">
                <a:latin typeface="Times New Roman" panose="02020603050405020304" pitchFamily="18" charset="0"/>
                <a:cs typeface="Times New Roman" panose="02020603050405020304" pitchFamily="18" charset="0"/>
              </a:rPr>
              <a:t>L</a:t>
            </a:r>
            <a:endParaRPr lang="en-US" b="1" baseline="-25000" dirty="0">
              <a:latin typeface="Times New Roman" panose="02020603050405020304" pitchFamily="18" charset="0"/>
              <a:cs typeface="Times New Roman" panose="02020603050405020304" pitchFamily="18" charset="0"/>
            </a:endParaRPr>
          </a:p>
        </p:txBody>
      </p:sp>
      <p:sp>
        <p:nvSpPr>
          <p:cNvPr id="47" name="TextBox 46"/>
          <p:cNvSpPr txBox="1"/>
          <p:nvPr/>
        </p:nvSpPr>
        <p:spPr>
          <a:xfrm>
            <a:off x="4624647" y="2932549"/>
            <a:ext cx="609600" cy="406265"/>
          </a:xfrm>
          <a:prstGeom prst="rect">
            <a:avLst/>
          </a:prstGeom>
          <a:noFill/>
        </p:spPr>
        <p:txBody>
          <a:bodyPr wrap="square" rtlCol="0">
            <a:spAutoFit/>
          </a:bodyPr>
          <a:lstStyle/>
          <a:p>
            <a:r>
              <a:rPr lang="en-US" b="1" dirty="0" smtClean="0">
                <a:solidFill>
                  <a:srgbClr val="00B0F0"/>
                </a:solidFill>
                <a:latin typeface="Symbol" panose="05050102010706020507" pitchFamily="18" charset="2"/>
                <a:cs typeface="Times New Roman" panose="02020603050405020304" pitchFamily="18" charset="0"/>
              </a:rPr>
              <a:t>Y</a:t>
            </a:r>
            <a:r>
              <a:rPr lang="en-US" b="1" baseline="-25000" dirty="0" smtClean="0">
                <a:solidFill>
                  <a:srgbClr val="00B0F0"/>
                </a:solidFill>
                <a:latin typeface="Times New Roman" panose="02020603050405020304" pitchFamily="18" charset="0"/>
                <a:cs typeface="Times New Roman" panose="02020603050405020304" pitchFamily="18" charset="0"/>
              </a:rPr>
              <a:t>S</a:t>
            </a:r>
            <a:endParaRPr lang="en-US" b="1" baseline="-25000" dirty="0">
              <a:solidFill>
                <a:srgbClr val="00B0F0"/>
              </a:solidFill>
              <a:latin typeface="Times New Roman" panose="02020603050405020304" pitchFamily="18" charset="0"/>
              <a:cs typeface="Times New Roman" panose="02020603050405020304" pitchFamily="18" charset="0"/>
            </a:endParaRPr>
          </a:p>
        </p:txBody>
      </p:sp>
      <p:cxnSp>
        <p:nvCxnSpPr>
          <p:cNvPr id="48" name="Straight Arrow Connector 47"/>
          <p:cNvCxnSpPr/>
          <p:nvPr/>
        </p:nvCxnSpPr>
        <p:spPr>
          <a:xfrm flipH="1">
            <a:off x="4666263" y="3361457"/>
            <a:ext cx="310882" cy="0"/>
          </a:xfrm>
          <a:prstGeom prst="straightConnector1">
            <a:avLst/>
          </a:prstGeom>
          <a:ln w="15875">
            <a:solidFill>
              <a:srgbClr val="00B0F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6019800" y="1686656"/>
            <a:ext cx="1845727" cy="884389"/>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603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Times New Roman">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7688</TotalTime>
  <Words>1000</Words>
  <Application>Microsoft Office PowerPoint</Application>
  <PresentationFormat>On-screen Show (4:3)</PresentationFormat>
  <Paragraphs>183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Robinson Instability Criteria for MEIC e 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Shaoheng Wang</dc:creator>
  <cp:lastModifiedBy>Shaoheng Wang</cp:lastModifiedBy>
  <cp:revision>100</cp:revision>
  <dcterms:created xsi:type="dcterms:W3CDTF">2014-06-17T16:49:24Z</dcterms:created>
  <dcterms:modified xsi:type="dcterms:W3CDTF">2014-06-26T17:52:40Z</dcterms:modified>
</cp:coreProperties>
</file>