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79" r:id="rId3"/>
    <p:sldId id="256" r:id="rId4"/>
    <p:sldId id="281" r:id="rId5"/>
    <p:sldId id="282" r:id="rId6"/>
    <p:sldId id="283" r:id="rId7"/>
    <p:sldId id="284" r:id="rId8"/>
    <p:sldId id="285" r:id="rId9"/>
    <p:sldId id="290" r:id="rId10"/>
    <p:sldId id="257" r:id="rId11"/>
    <p:sldId id="275" r:id="rId12"/>
    <p:sldId id="258" r:id="rId13"/>
    <p:sldId id="277" r:id="rId14"/>
    <p:sldId id="278" r:id="rId15"/>
    <p:sldId id="276" r:id="rId16"/>
    <p:sldId id="259" r:id="rId17"/>
    <p:sldId id="260" r:id="rId18"/>
    <p:sldId id="261" r:id="rId19"/>
    <p:sldId id="262" r:id="rId20"/>
    <p:sldId id="263" r:id="rId21"/>
    <p:sldId id="286" r:id="rId22"/>
    <p:sldId id="264" r:id="rId23"/>
    <p:sldId id="287" r:id="rId24"/>
    <p:sldId id="299" r:id="rId25"/>
    <p:sldId id="295" r:id="rId26"/>
    <p:sldId id="296" r:id="rId27"/>
    <p:sldId id="298" r:id="rId28"/>
    <p:sldId id="29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98" y="-258"/>
      </p:cViewPr>
      <p:guideLst>
        <p:guide orient="horz" pos="2160"/>
        <p:guide pos="2880"/>
      </p:guideLst>
    </p:cSldViewPr>
  </p:slideViewPr>
  <p:notesTextViewPr>
    <p:cViewPr>
      <p:scale>
        <a:sx n="1" d="1"/>
        <a:sy n="1" d="1"/>
      </p:scale>
      <p:origin x="0" y="0"/>
    </p:cViewPr>
  </p:notesText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4F3AF4-E8CA-4555-A234-376BCEA2565C}"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270174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F3AF4-E8CA-4555-A234-376BCEA2565C}"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389567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F3AF4-E8CA-4555-A234-376BCEA2565C}"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3522375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F3AF4-E8CA-4555-A234-376BCEA2565C}"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133211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4F3AF4-E8CA-4555-A234-376BCEA2565C}"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144083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4F3AF4-E8CA-4555-A234-376BCEA2565C}"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354599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4F3AF4-E8CA-4555-A234-376BCEA2565C}" type="datetimeFigureOut">
              <a:rPr lang="en-US" smtClean="0"/>
              <a:t>6/26/2014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1547009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4F3AF4-E8CA-4555-A234-376BCEA2565C}" type="datetimeFigureOut">
              <a:rPr lang="en-US" smtClean="0"/>
              <a:t>6/26/2014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105917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F3AF4-E8CA-4555-A234-376BCEA2565C}" type="datetimeFigureOut">
              <a:rPr lang="en-US" smtClean="0"/>
              <a:t>6/26/2014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1018047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F3AF4-E8CA-4555-A234-376BCEA2565C}"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117398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F3AF4-E8CA-4555-A234-376BCEA2565C}"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2C30B-A9DE-450F-9CBB-485878839035}" type="slidenum">
              <a:rPr lang="en-US" smtClean="0"/>
              <a:t>‹#›</a:t>
            </a:fld>
            <a:endParaRPr lang="en-US"/>
          </a:p>
        </p:txBody>
      </p:sp>
    </p:spTree>
    <p:extLst>
      <p:ext uri="{BB962C8B-B14F-4D97-AF65-F5344CB8AC3E}">
        <p14:creationId xmlns:p14="http://schemas.microsoft.com/office/powerpoint/2010/main" val="4140845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F3AF4-E8CA-4555-A234-376BCEA2565C}" type="datetimeFigureOut">
              <a:rPr lang="en-US" smtClean="0"/>
              <a:t>6/26/2014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2C30B-A9DE-450F-9CBB-485878839035}" type="slidenum">
              <a:rPr lang="en-US" smtClean="0"/>
              <a:t>‹#›</a:t>
            </a:fld>
            <a:endParaRPr lang="en-US"/>
          </a:p>
        </p:txBody>
      </p:sp>
    </p:spTree>
    <p:extLst>
      <p:ext uri="{BB962C8B-B14F-4D97-AF65-F5344CB8AC3E}">
        <p14:creationId xmlns:p14="http://schemas.microsoft.com/office/powerpoint/2010/main" val="3229926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1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32.png"/></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2.png"/></Relationships>
</file>

<file path=ppt/slides/_rels/slide1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3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1.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8.png"/><Relationship Id="rId7" Type="http://schemas.openxmlformats.org/officeDocument/2006/relationships/image" Target="../media/image51.png"/><Relationship Id="rId2" Type="http://schemas.openxmlformats.org/officeDocument/2006/relationships/image" Target="../media/image47.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50.png"/><Relationship Id="rId10" Type="http://schemas.openxmlformats.org/officeDocument/2006/relationships/image" Target="../media/image53.png"/><Relationship Id="rId4" Type="http://schemas.openxmlformats.org/officeDocument/2006/relationships/image" Target="../media/image49.png"/><Relationship Id="rId9" Type="http://schemas.openxmlformats.org/officeDocument/2006/relationships/image" Target="../media/image3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png"/><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5.png"/><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t-IT" dirty="0"/>
              <a:t>Robinson Instability Criteria for MEIC e Ring</a:t>
            </a:r>
            <a:endParaRPr lang="en-US" dirty="0"/>
          </a:p>
        </p:txBody>
      </p:sp>
      <p:sp>
        <p:nvSpPr>
          <p:cNvPr id="3" name="Subtitle 2"/>
          <p:cNvSpPr>
            <a:spLocks noGrp="1"/>
          </p:cNvSpPr>
          <p:nvPr>
            <p:ph type="subTitle" idx="1"/>
          </p:nvPr>
        </p:nvSpPr>
        <p:spPr/>
        <p:txBody>
          <a:bodyPr/>
          <a:lstStyle/>
          <a:p>
            <a:r>
              <a:rPr lang="en-US" dirty="0" smtClean="0"/>
              <a:t>Shaoheng Wang, Haipeng Wang, Robert Rimmer</a:t>
            </a:r>
            <a:endParaRPr lang="en-US" dirty="0"/>
          </a:p>
        </p:txBody>
      </p:sp>
    </p:spTree>
    <p:extLst>
      <p:ext uri="{BB962C8B-B14F-4D97-AF65-F5344CB8AC3E}">
        <p14:creationId xmlns:p14="http://schemas.microsoft.com/office/powerpoint/2010/main" val="523948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Phasor Diagram Parameters</a:t>
            </a:r>
            <a:endParaRPr lang="en-US" sz="2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Box 1"/>
              <p:cNvSpPr txBox="1"/>
              <p:nvPr/>
            </p:nvSpPr>
            <p:spPr>
              <a:xfrm>
                <a:off x="1215402" y="660996"/>
                <a:ext cx="6705600" cy="4795800"/>
              </a:xfrm>
              <a:prstGeom prst="rect">
                <a:avLst/>
              </a:prstGeom>
              <a:noFill/>
            </p:spPr>
            <p:txBody>
              <a:bodyPr wrap="square" rtlCol="0">
                <a:spAutoFit/>
              </a:bodyPr>
              <a:lstStyle/>
              <a:p>
                <a:r>
                  <a:rPr lang="en-US" dirty="0" smtClean="0">
                    <a:latin typeface="Symbol" panose="05050102010706020507" pitchFamily="18" charset="2"/>
                    <a:cs typeface="Times New Roman" panose="02020603050405020304" pitchFamily="18" charset="0"/>
                  </a:rPr>
                  <a:t>y</a:t>
                </a:r>
                <a:r>
                  <a:rPr lang="en-US" baseline="-25000"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 Tuning angle of impedance</a:t>
                </a:r>
              </a:p>
              <a:p>
                <a:r>
                  <a:rPr lang="en-US" dirty="0">
                    <a:latin typeface="Times New Roman" panose="02020603050405020304" pitchFamily="18" charset="0"/>
                    <a:cs typeface="Times New Roman" panose="02020603050405020304" pitchFamily="18" charset="0"/>
                  </a:rPr>
                  <a:t>	</a:t>
                </a:r>
                <a:r>
                  <a:rPr lang="en-US" dirty="0">
                    <a:latin typeface="Symbol" panose="05050102010706020507" pitchFamily="18" charset="2"/>
                    <a:cs typeface="Times New Roman" panose="02020603050405020304" pitchFamily="18" charset="0"/>
                  </a:rPr>
                  <a:t> </a:t>
                </a:r>
                <a:r>
                  <a:rPr lang="en-US" dirty="0" smtClean="0">
                    <a:latin typeface="Symbol" panose="05050102010706020507" pitchFamily="18" charset="2"/>
                    <a:cs typeface="Times New Roman" panose="02020603050405020304" pitchFamily="18" charset="0"/>
                  </a:rPr>
                  <a:t>y</a:t>
                </a:r>
                <a:r>
                  <a:rPr lang="en-US" baseline="-25000"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 &lt; 0 for above transition</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loaded impedance: </a:t>
                </a:r>
                <a14:m>
                  <m:oMath xmlns:m="http://schemas.openxmlformats.org/officeDocument/2006/math">
                    <m:f>
                      <m:fPr>
                        <m:ctrlPr>
                          <a:rPr lang="en-US" b="0" i="1" smtClean="0">
                            <a:latin typeface="Cambria Math"/>
                            <a:cs typeface="Times New Roman" panose="02020603050405020304" pitchFamily="18" charset="0"/>
                          </a:rPr>
                        </m:ctrlPr>
                      </m:fPr>
                      <m:num>
                        <m:r>
                          <a:rPr lang="en-US" b="0" i="1" smtClean="0">
                            <a:latin typeface="Cambria Math"/>
                            <a:cs typeface="Times New Roman" panose="02020603050405020304" pitchFamily="18" charset="0"/>
                          </a:rPr>
                          <m:t>1</m:t>
                        </m:r>
                      </m:num>
                      <m:den>
                        <m:r>
                          <a:rPr lang="en-US" b="0" i="1" smtClean="0">
                            <a:latin typeface="Cambria Math"/>
                            <a:cs typeface="Times New Roman" panose="02020603050405020304" pitchFamily="18" charset="0"/>
                          </a:rPr>
                          <m:t>𝑍</m:t>
                        </m:r>
                      </m:den>
                    </m:f>
                    <m:r>
                      <a:rPr lang="en-US" b="0" i="1" smtClean="0">
                        <a:latin typeface="Cambria Math"/>
                        <a:cs typeface="Times New Roman" panose="02020603050405020304" pitchFamily="18" charset="0"/>
                      </a:rPr>
                      <m:t>=</m:t>
                    </m:r>
                    <m:f>
                      <m:fPr>
                        <m:ctrlPr>
                          <a:rPr lang="en-US" b="0" i="1" smtClean="0">
                            <a:latin typeface="Cambria Math"/>
                            <a:cs typeface="Times New Roman" panose="02020603050405020304" pitchFamily="18" charset="0"/>
                          </a:rPr>
                        </m:ctrlPr>
                      </m:fPr>
                      <m:num>
                        <m:r>
                          <a:rPr lang="en-US" b="0" i="1" smtClean="0">
                            <a:latin typeface="Cambria Math"/>
                            <a:cs typeface="Times New Roman" panose="02020603050405020304" pitchFamily="18" charset="0"/>
                          </a:rPr>
                          <m:t>1</m:t>
                        </m:r>
                      </m:num>
                      <m:den>
                        <m:sSub>
                          <m:sSubPr>
                            <m:ctrlPr>
                              <a:rPr lang="en-US" b="0" i="1" smtClean="0">
                                <a:latin typeface="Cambria Math"/>
                                <a:cs typeface="Times New Roman" panose="02020603050405020304" pitchFamily="18" charset="0"/>
                              </a:rPr>
                            </m:ctrlPr>
                          </m:sSubPr>
                          <m:e>
                            <m:r>
                              <a:rPr lang="en-US" b="0" i="1" smtClean="0">
                                <a:latin typeface="Cambria Math"/>
                                <a:cs typeface="Times New Roman" panose="02020603050405020304" pitchFamily="18" charset="0"/>
                              </a:rPr>
                              <m:t>𝑅</m:t>
                            </m:r>
                          </m:e>
                          <m:sub>
                            <m:r>
                              <a:rPr lang="en-US" b="0" i="1" smtClean="0">
                                <a:latin typeface="Cambria Math"/>
                                <a:cs typeface="Times New Roman" panose="02020603050405020304" pitchFamily="18" charset="0"/>
                              </a:rPr>
                              <m:t>𝐿</m:t>
                            </m:r>
                          </m:sub>
                        </m:sSub>
                      </m:den>
                    </m:f>
                    <m:d>
                      <m:dPr>
                        <m:ctrlPr>
                          <a:rPr lang="en-US" b="0" i="1" smtClean="0">
                            <a:latin typeface="Cambria Math"/>
                            <a:cs typeface="Times New Roman" panose="02020603050405020304" pitchFamily="18" charset="0"/>
                          </a:rPr>
                        </m:ctrlPr>
                      </m:dPr>
                      <m:e>
                        <m:r>
                          <a:rPr lang="en-US" b="0" i="1" smtClean="0">
                            <a:latin typeface="Cambria Math"/>
                            <a:cs typeface="Times New Roman" panose="02020603050405020304" pitchFamily="18" charset="0"/>
                          </a:rPr>
                          <m:t>1+</m:t>
                        </m:r>
                        <m:r>
                          <a:rPr lang="en-US" b="0" i="1" smtClean="0">
                            <a:latin typeface="Cambria Math"/>
                            <a:cs typeface="Times New Roman" panose="02020603050405020304" pitchFamily="18" charset="0"/>
                          </a:rPr>
                          <m:t>𝑖</m:t>
                        </m:r>
                        <m:sSub>
                          <m:sSubPr>
                            <m:ctrlPr>
                              <a:rPr lang="en-US" i="1">
                                <a:latin typeface="Cambria Math"/>
                                <a:cs typeface="Times New Roman" panose="02020603050405020304" pitchFamily="18" charset="0"/>
                              </a:rPr>
                            </m:ctrlPr>
                          </m:sSubPr>
                          <m:e>
                            <m:r>
                              <a:rPr lang="en-US" i="1">
                                <a:latin typeface="Cambria Math"/>
                                <a:cs typeface="Times New Roman" panose="02020603050405020304" pitchFamily="18" charset="0"/>
                              </a:rPr>
                              <m:t>𝑄</m:t>
                            </m:r>
                          </m:e>
                          <m:sub>
                            <m:r>
                              <a:rPr lang="en-US" i="1">
                                <a:latin typeface="Cambria Math"/>
                                <a:cs typeface="Times New Roman" panose="02020603050405020304" pitchFamily="18" charset="0"/>
                              </a:rPr>
                              <m:t>𝐿</m:t>
                            </m:r>
                          </m:sub>
                        </m:sSub>
                        <m:f>
                          <m:fPr>
                            <m:ctrlPr>
                              <a:rPr lang="en-US" i="1">
                                <a:latin typeface="Cambria Math"/>
                                <a:cs typeface="Times New Roman" panose="02020603050405020304" pitchFamily="18" charset="0"/>
                              </a:rPr>
                            </m:ctrlPr>
                          </m:fPr>
                          <m:num>
                            <m:sSubSup>
                              <m:sSubSupPr>
                                <m:ctrlPr>
                                  <a:rPr lang="en-US" i="1">
                                    <a:latin typeface="Cambria Math"/>
                                    <a:ea typeface="Cambria Math"/>
                                    <a:cs typeface="Times New Roman" panose="02020603050405020304" pitchFamily="18" charset="0"/>
                                  </a:rPr>
                                </m:ctrlPr>
                              </m:sSubSupPr>
                              <m:e>
                                <m:r>
                                  <a:rPr lang="en-US" i="1">
                                    <a:latin typeface="Cambria Math"/>
                                    <a:ea typeface="Cambria Math"/>
                                    <a:cs typeface="Times New Roman" panose="02020603050405020304" pitchFamily="18" charset="0"/>
                                  </a:rPr>
                                  <m:t>𝜔</m:t>
                                </m:r>
                              </m:e>
                              <m:sub>
                                <m:r>
                                  <a:rPr lang="en-US" i="1">
                                    <a:latin typeface="Cambria Math"/>
                                    <a:ea typeface="Cambria Math"/>
                                    <a:cs typeface="Times New Roman" panose="02020603050405020304" pitchFamily="18" charset="0"/>
                                  </a:rPr>
                                  <m:t>𝑅𝐹</m:t>
                                </m:r>
                              </m:sub>
                              <m:sup>
                                <m:r>
                                  <a:rPr lang="en-US" i="1">
                                    <a:latin typeface="Cambria Math"/>
                                    <a:cs typeface="Times New Roman" panose="02020603050405020304" pitchFamily="18" charset="0"/>
                                  </a:rPr>
                                  <m:t>2</m:t>
                                </m:r>
                              </m:sup>
                            </m:sSubSup>
                            <m:r>
                              <a:rPr lang="en-US" i="1">
                                <a:latin typeface="Cambria Math"/>
                                <a:ea typeface="Cambria Math"/>
                                <a:cs typeface="Times New Roman" panose="02020603050405020304" pitchFamily="18" charset="0"/>
                              </a:rPr>
                              <m:t>−</m:t>
                            </m:r>
                            <m:sSubSup>
                              <m:sSubSupPr>
                                <m:ctrlPr>
                                  <a:rPr lang="en-US" i="1">
                                    <a:latin typeface="Cambria Math"/>
                                    <a:ea typeface="Cambria Math"/>
                                    <a:cs typeface="Times New Roman" panose="02020603050405020304" pitchFamily="18" charset="0"/>
                                  </a:rPr>
                                </m:ctrlPr>
                              </m:sSubSupPr>
                              <m:e>
                                <m:r>
                                  <a:rPr lang="en-US" i="1">
                                    <a:latin typeface="Cambria Math"/>
                                    <a:ea typeface="Cambria Math"/>
                                    <a:cs typeface="Times New Roman" panose="02020603050405020304" pitchFamily="18" charset="0"/>
                                  </a:rPr>
                                  <m:t>𝜔</m:t>
                                </m:r>
                              </m:e>
                              <m:sub>
                                <m:r>
                                  <a:rPr lang="en-US" i="1">
                                    <a:latin typeface="Cambria Math"/>
                                    <a:ea typeface="Cambria Math"/>
                                    <a:cs typeface="Times New Roman" panose="02020603050405020304" pitchFamily="18" charset="0"/>
                                  </a:rPr>
                                  <m:t>0</m:t>
                                </m:r>
                              </m:sub>
                              <m:sup>
                                <m:r>
                                  <a:rPr lang="en-US" i="1">
                                    <a:latin typeface="Cambria Math"/>
                                    <a:cs typeface="Times New Roman" panose="02020603050405020304" pitchFamily="18" charset="0"/>
                                  </a:rPr>
                                  <m:t>2</m:t>
                                </m:r>
                              </m:sup>
                            </m:sSubSup>
                          </m:num>
                          <m:den>
                            <m:sSub>
                              <m:sSubPr>
                                <m:ctrlPr>
                                  <a:rPr lang="en-US" i="1">
                                    <a:latin typeface="Cambria Math"/>
                                    <a:cs typeface="Times New Roman" panose="02020603050405020304" pitchFamily="18" charset="0"/>
                                  </a:rPr>
                                </m:ctrlPr>
                              </m:sSubPr>
                              <m:e>
                                <m:r>
                                  <a:rPr lang="en-US" i="1">
                                    <a:latin typeface="Cambria Math"/>
                                    <a:ea typeface="Cambria Math"/>
                                    <a:cs typeface="Times New Roman" panose="02020603050405020304" pitchFamily="18" charset="0"/>
                                  </a:rPr>
                                  <m:t>𝜔</m:t>
                                </m:r>
                              </m:e>
                              <m:sub>
                                <m:r>
                                  <a:rPr lang="en-US" i="1">
                                    <a:latin typeface="Cambria Math"/>
                                    <a:cs typeface="Times New Roman" panose="02020603050405020304" pitchFamily="18" charset="0"/>
                                  </a:rPr>
                                  <m:t>𝑅𝐹</m:t>
                                </m:r>
                              </m:sub>
                            </m:sSub>
                            <m:sSub>
                              <m:sSubPr>
                                <m:ctrlPr>
                                  <a:rPr lang="en-US" i="1">
                                    <a:latin typeface="Cambria Math"/>
                                    <a:cs typeface="Times New Roman" panose="02020603050405020304" pitchFamily="18" charset="0"/>
                                  </a:rPr>
                                </m:ctrlPr>
                              </m:sSubPr>
                              <m:e>
                                <m:r>
                                  <a:rPr lang="en-US" i="1">
                                    <a:latin typeface="Cambria Math"/>
                                    <a:ea typeface="Cambria Math"/>
                                    <a:cs typeface="Times New Roman" panose="02020603050405020304" pitchFamily="18" charset="0"/>
                                  </a:rPr>
                                  <m:t>𝜔</m:t>
                                </m:r>
                              </m:e>
                              <m:sub>
                                <m:r>
                                  <a:rPr lang="en-US" i="1">
                                    <a:latin typeface="Cambria Math"/>
                                    <a:cs typeface="Times New Roman" panose="02020603050405020304" pitchFamily="18" charset="0"/>
                                  </a:rPr>
                                  <m:t>0</m:t>
                                </m:r>
                              </m:sub>
                            </m:sSub>
                          </m:den>
                        </m:f>
                      </m:e>
                    </m:d>
                  </m:oMath>
                </a14:m>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en-US" b="0" i="1" smtClean="0">
                        <a:latin typeface="Cambria Math"/>
                        <a:cs typeface="Times New Roman" panose="02020603050405020304" pitchFamily="18" charset="0"/>
                      </a:rPr>
                      <m:t>tan</m:t>
                    </m:r>
                    <m:sSub>
                      <m:sSubPr>
                        <m:ctrlPr>
                          <a:rPr lang="en-US" b="0" i="1" smtClean="0">
                            <a:latin typeface="Cambria Math"/>
                            <a:cs typeface="Times New Roman" panose="02020603050405020304" pitchFamily="18" charset="0"/>
                          </a:rPr>
                        </m:ctrlPr>
                      </m:sSubPr>
                      <m:e>
                        <m:r>
                          <a:rPr lang="en-US" b="0" i="1" smtClean="0">
                            <a:latin typeface="Cambria Math"/>
                            <a:ea typeface="Cambria Math"/>
                            <a:cs typeface="Times New Roman" panose="02020603050405020304" pitchFamily="18" charset="0"/>
                          </a:rPr>
                          <m:t>𝜓</m:t>
                        </m:r>
                      </m:e>
                      <m:sub>
                        <m:r>
                          <a:rPr lang="en-US" b="0" i="1" smtClean="0">
                            <a:latin typeface="Cambria Math"/>
                            <a:cs typeface="Times New Roman" panose="02020603050405020304" pitchFamily="18" charset="0"/>
                          </a:rPr>
                          <m:t>𝑇</m:t>
                        </m:r>
                      </m:sub>
                    </m:sSub>
                    <m:r>
                      <a:rPr lang="en-US" b="0" i="1" smtClean="0">
                        <a:latin typeface="Cambria Math"/>
                        <a:cs typeface="Times New Roman" panose="02020603050405020304" pitchFamily="18" charset="0"/>
                      </a:rPr>
                      <m:t>=−</m:t>
                    </m:r>
                    <m:sSub>
                      <m:sSubPr>
                        <m:ctrlPr>
                          <a:rPr lang="en-US" b="0" i="1" smtClean="0">
                            <a:latin typeface="Cambria Math"/>
                            <a:cs typeface="Times New Roman" panose="02020603050405020304" pitchFamily="18" charset="0"/>
                          </a:rPr>
                        </m:ctrlPr>
                      </m:sSubPr>
                      <m:e>
                        <m:r>
                          <a:rPr lang="en-US" b="0" i="1" smtClean="0">
                            <a:latin typeface="Cambria Math"/>
                            <a:cs typeface="Times New Roman" panose="02020603050405020304" pitchFamily="18" charset="0"/>
                          </a:rPr>
                          <m:t>𝑄</m:t>
                        </m:r>
                      </m:e>
                      <m:sub>
                        <m:r>
                          <a:rPr lang="en-US" b="0" i="1" smtClean="0">
                            <a:latin typeface="Cambria Math"/>
                            <a:cs typeface="Times New Roman" panose="02020603050405020304" pitchFamily="18" charset="0"/>
                          </a:rPr>
                          <m:t>𝐿</m:t>
                        </m:r>
                      </m:sub>
                    </m:sSub>
                    <m:f>
                      <m:fPr>
                        <m:ctrlPr>
                          <a:rPr lang="en-US" b="0" i="1" smtClean="0">
                            <a:latin typeface="Cambria Math"/>
                            <a:cs typeface="Times New Roman" panose="02020603050405020304" pitchFamily="18" charset="0"/>
                          </a:rPr>
                        </m:ctrlPr>
                      </m:fPr>
                      <m:num>
                        <m:sSubSup>
                          <m:sSubSupPr>
                            <m:ctrlPr>
                              <a:rPr lang="en-US" b="0" i="1" smtClean="0">
                                <a:latin typeface="Cambria Math"/>
                                <a:ea typeface="Cambria Math"/>
                                <a:cs typeface="Times New Roman" panose="02020603050405020304" pitchFamily="18" charset="0"/>
                              </a:rPr>
                            </m:ctrlPr>
                          </m:sSubSupPr>
                          <m:e>
                            <m:r>
                              <a:rPr lang="en-US" b="0" i="1" smtClean="0">
                                <a:latin typeface="Cambria Math"/>
                                <a:ea typeface="Cambria Math"/>
                                <a:cs typeface="Times New Roman" panose="02020603050405020304" pitchFamily="18" charset="0"/>
                              </a:rPr>
                              <m:t>𝜔</m:t>
                            </m:r>
                          </m:e>
                          <m:sub>
                            <m:r>
                              <a:rPr lang="en-US" b="0" i="1" smtClean="0">
                                <a:latin typeface="Cambria Math"/>
                                <a:ea typeface="Cambria Math"/>
                                <a:cs typeface="Times New Roman" panose="02020603050405020304" pitchFamily="18" charset="0"/>
                              </a:rPr>
                              <m:t>𝑅𝐹</m:t>
                            </m:r>
                          </m:sub>
                          <m:sup>
                            <m:r>
                              <a:rPr lang="en-US" b="0" i="1" smtClean="0">
                                <a:latin typeface="Cambria Math"/>
                                <a:cs typeface="Times New Roman" panose="02020603050405020304" pitchFamily="18" charset="0"/>
                              </a:rPr>
                              <m:t>2</m:t>
                            </m:r>
                          </m:sup>
                        </m:sSubSup>
                        <m:r>
                          <a:rPr lang="en-US" b="0" i="1" smtClean="0">
                            <a:latin typeface="Cambria Math"/>
                            <a:ea typeface="Cambria Math"/>
                            <a:cs typeface="Times New Roman" panose="02020603050405020304" pitchFamily="18" charset="0"/>
                          </a:rPr>
                          <m:t>−</m:t>
                        </m:r>
                        <m:sSubSup>
                          <m:sSubSupPr>
                            <m:ctrlPr>
                              <a:rPr lang="en-US" i="1">
                                <a:latin typeface="Cambria Math"/>
                                <a:ea typeface="Cambria Math"/>
                                <a:cs typeface="Times New Roman" panose="02020603050405020304" pitchFamily="18" charset="0"/>
                              </a:rPr>
                            </m:ctrlPr>
                          </m:sSubSupPr>
                          <m:e>
                            <m:r>
                              <a:rPr lang="en-US" i="1">
                                <a:latin typeface="Cambria Math"/>
                                <a:ea typeface="Cambria Math"/>
                                <a:cs typeface="Times New Roman" panose="02020603050405020304" pitchFamily="18" charset="0"/>
                              </a:rPr>
                              <m:t>𝜔</m:t>
                            </m:r>
                          </m:e>
                          <m:sub>
                            <m:r>
                              <a:rPr lang="en-US" b="0" i="1" smtClean="0">
                                <a:latin typeface="Cambria Math"/>
                                <a:ea typeface="Cambria Math"/>
                                <a:cs typeface="Times New Roman" panose="02020603050405020304" pitchFamily="18" charset="0"/>
                              </a:rPr>
                              <m:t>0</m:t>
                            </m:r>
                          </m:sub>
                          <m:sup>
                            <m:r>
                              <a:rPr lang="en-US" i="1">
                                <a:latin typeface="Cambria Math"/>
                                <a:cs typeface="Times New Roman" panose="02020603050405020304" pitchFamily="18" charset="0"/>
                              </a:rPr>
                              <m:t>2</m:t>
                            </m:r>
                          </m:sup>
                        </m:sSubSup>
                      </m:num>
                      <m:den>
                        <m:sSub>
                          <m:sSubPr>
                            <m:ctrlPr>
                              <a:rPr lang="en-US" b="0" i="1" smtClean="0">
                                <a:latin typeface="Cambria Math"/>
                                <a:cs typeface="Times New Roman" panose="02020603050405020304" pitchFamily="18" charset="0"/>
                              </a:rPr>
                            </m:ctrlPr>
                          </m:sSubPr>
                          <m:e>
                            <m:r>
                              <a:rPr lang="en-US" b="0" i="1" smtClean="0">
                                <a:latin typeface="Cambria Math"/>
                                <a:ea typeface="Cambria Math"/>
                                <a:cs typeface="Times New Roman" panose="02020603050405020304" pitchFamily="18" charset="0"/>
                              </a:rPr>
                              <m:t>𝜔</m:t>
                            </m:r>
                          </m:e>
                          <m:sub>
                            <m:r>
                              <a:rPr lang="en-US" b="0" i="1" smtClean="0">
                                <a:latin typeface="Cambria Math"/>
                                <a:cs typeface="Times New Roman" panose="02020603050405020304" pitchFamily="18" charset="0"/>
                              </a:rPr>
                              <m:t>𝑅𝐹</m:t>
                            </m:r>
                          </m:sub>
                        </m:sSub>
                        <m:sSub>
                          <m:sSubPr>
                            <m:ctrlPr>
                              <a:rPr lang="en-US" i="1">
                                <a:latin typeface="Cambria Math"/>
                                <a:cs typeface="Times New Roman" panose="02020603050405020304" pitchFamily="18" charset="0"/>
                              </a:rPr>
                            </m:ctrlPr>
                          </m:sSubPr>
                          <m:e>
                            <m:r>
                              <a:rPr lang="en-US" i="1">
                                <a:latin typeface="Cambria Math"/>
                                <a:ea typeface="Cambria Math"/>
                                <a:cs typeface="Times New Roman" panose="02020603050405020304" pitchFamily="18" charset="0"/>
                              </a:rPr>
                              <m:t>𝜔</m:t>
                            </m:r>
                          </m:e>
                          <m:sub>
                            <m:r>
                              <a:rPr lang="en-US" i="1">
                                <a:latin typeface="Cambria Math"/>
                                <a:cs typeface="Times New Roman" panose="02020603050405020304" pitchFamily="18" charset="0"/>
                              </a:rPr>
                              <m:t>0</m:t>
                            </m:r>
                          </m:sub>
                        </m:sSub>
                      </m:den>
                    </m:f>
                  </m:oMath>
                </a14:m>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smtClean="0">
                            <a:latin typeface="Cambria Math"/>
                            <a:cs typeface="Times New Roman" panose="02020603050405020304" pitchFamily="18" charset="0"/>
                          </a:rPr>
                        </m:ctrlPr>
                      </m:fPr>
                      <m:num>
                        <m:r>
                          <a:rPr lang="en-US" b="0" i="1" smtClean="0">
                            <a:latin typeface="Cambria Math"/>
                            <a:cs typeface="Times New Roman" panose="02020603050405020304" pitchFamily="18" charset="0"/>
                          </a:rPr>
                          <m:t>𝑉</m:t>
                        </m:r>
                      </m:num>
                      <m:den>
                        <m:r>
                          <a:rPr lang="en-US" b="0" i="1" smtClean="0">
                            <a:latin typeface="Cambria Math"/>
                            <a:cs typeface="Times New Roman" panose="02020603050405020304" pitchFamily="18" charset="0"/>
                          </a:rPr>
                          <m:t>𝐼</m:t>
                        </m:r>
                      </m:den>
                    </m:f>
                    <m:r>
                      <a:rPr lang="en-US" b="0" i="1" smtClean="0">
                        <a:latin typeface="Cambria Math"/>
                        <a:cs typeface="Times New Roman" panose="02020603050405020304" pitchFamily="18" charset="0"/>
                      </a:rPr>
                      <m:t>=</m:t>
                    </m:r>
                    <m:f>
                      <m:fPr>
                        <m:ctrlPr>
                          <a:rPr lang="en-US" b="0" i="1" smtClean="0">
                            <a:latin typeface="Cambria Math"/>
                            <a:cs typeface="Times New Roman" panose="02020603050405020304" pitchFamily="18" charset="0"/>
                          </a:rPr>
                        </m:ctrlPr>
                      </m:fPr>
                      <m:num>
                        <m:sSub>
                          <m:sSubPr>
                            <m:ctrlPr>
                              <a:rPr lang="en-US" i="1">
                                <a:latin typeface="Cambria Math"/>
                                <a:cs typeface="Times New Roman" panose="02020603050405020304" pitchFamily="18" charset="0"/>
                              </a:rPr>
                            </m:ctrlPr>
                          </m:sSubPr>
                          <m:e>
                            <m:r>
                              <a:rPr lang="en-US" i="1">
                                <a:latin typeface="Cambria Math"/>
                                <a:cs typeface="Times New Roman" panose="02020603050405020304" pitchFamily="18" charset="0"/>
                              </a:rPr>
                              <m:t>𝑅</m:t>
                            </m:r>
                          </m:e>
                          <m:sub>
                            <m:r>
                              <a:rPr lang="en-US" i="1">
                                <a:latin typeface="Cambria Math"/>
                                <a:cs typeface="Times New Roman" panose="02020603050405020304" pitchFamily="18" charset="0"/>
                              </a:rPr>
                              <m:t>𝐿</m:t>
                            </m:r>
                          </m:sub>
                        </m:sSub>
                      </m:num>
                      <m:den>
                        <m:r>
                          <a:rPr lang="en-US" b="0" i="1" smtClean="0">
                            <a:latin typeface="Cambria Math"/>
                            <a:cs typeface="Times New Roman" panose="02020603050405020304" pitchFamily="18" charset="0"/>
                          </a:rPr>
                          <m:t>1−</m:t>
                        </m:r>
                        <m:r>
                          <a:rPr lang="en-US" b="0" i="1" smtClean="0">
                            <a:latin typeface="Cambria Math"/>
                            <a:cs typeface="Times New Roman" panose="02020603050405020304" pitchFamily="18" charset="0"/>
                          </a:rPr>
                          <m:t>𝑖</m:t>
                        </m:r>
                        <m:r>
                          <m:rPr>
                            <m:sty m:val="p"/>
                          </m:rPr>
                          <a:rPr lang="en-US" i="1">
                            <a:latin typeface="Cambria Math"/>
                            <a:cs typeface="Times New Roman" panose="02020603050405020304" pitchFamily="18" charset="0"/>
                          </a:rPr>
                          <m:t>tan</m:t>
                        </m:r>
                        <m:sSub>
                          <m:sSubPr>
                            <m:ctrlPr>
                              <a:rPr lang="en-US" i="1">
                                <a:latin typeface="Cambria Math"/>
                                <a:cs typeface="Times New Roman" panose="02020603050405020304" pitchFamily="18" charset="0"/>
                              </a:rPr>
                            </m:ctrlPr>
                          </m:sSubPr>
                          <m:e>
                            <m:r>
                              <a:rPr lang="en-US" i="1">
                                <a:latin typeface="Cambria Math"/>
                                <a:ea typeface="Cambria Math"/>
                                <a:cs typeface="Times New Roman" panose="02020603050405020304" pitchFamily="18" charset="0"/>
                              </a:rPr>
                              <m:t>𝜓</m:t>
                            </m:r>
                          </m:e>
                          <m:sub>
                            <m:r>
                              <a:rPr lang="en-US" i="1">
                                <a:latin typeface="Cambria Math"/>
                                <a:cs typeface="Times New Roman" panose="02020603050405020304" pitchFamily="18" charset="0"/>
                              </a:rPr>
                              <m:t>𝑇</m:t>
                            </m:r>
                          </m:sub>
                        </m:sSub>
                      </m:den>
                    </m:f>
                    <m:r>
                      <a:rPr lang="en-US" b="0" i="1" smtClean="0">
                        <a:latin typeface="Cambria Math"/>
                        <a:cs typeface="Times New Roman" panose="02020603050405020304" pitchFamily="18" charset="0"/>
                      </a:rPr>
                      <m:t>=</m:t>
                    </m:r>
                    <m:sSub>
                      <m:sSubPr>
                        <m:ctrlPr>
                          <a:rPr lang="en-US" b="0" i="1" smtClean="0">
                            <a:latin typeface="Cambria Math"/>
                            <a:cs typeface="Times New Roman" panose="02020603050405020304" pitchFamily="18" charset="0"/>
                          </a:rPr>
                        </m:ctrlPr>
                      </m:sSubPr>
                      <m:e>
                        <m:r>
                          <a:rPr lang="en-US" b="0" i="1" smtClean="0">
                            <a:latin typeface="Cambria Math"/>
                            <a:cs typeface="Times New Roman" panose="02020603050405020304" pitchFamily="18" charset="0"/>
                          </a:rPr>
                          <m:t>𝑅</m:t>
                        </m:r>
                      </m:e>
                      <m:sub>
                        <m:r>
                          <a:rPr lang="en-US" b="0" i="1" smtClean="0">
                            <a:latin typeface="Cambria Math"/>
                            <a:cs typeface="Times New Roman" panose="02020603050405020304" pitchFamily="18" charset="0"/>
                          </a:rPr>
                          <m:t>𝐿</m:t>
                        </m:r>
                      </m:sub>
                    </m:sSub>
                    <m:r>
                      <m:rPr>
                        <m:nor/>
                      </m:rPr>
                      <a:rPr lang="en-US" b="0" i="0" smtClean="0">
                        <a:latin typeface="Cambria Math"/>
                        <a:cs typeface="Times New Roman" panose="02020603050405020304" pitchFamily="18" charset="0"/>
                      </a:rPr>
                      <m:t>cos</m:t>
                    </m:r>
                    <m:sSub>
                      <m:sSubPr>
                        <m:ctrlPr>
                          <a:rPr lang="en-US" b="0" i="1" smtClean="0">
                            <a:latin typeface="Cambria Math"/>
                            <a:cs typeface="Times New Roman" panose="02020603050405020304" pitchFamily="18" charset="0"/>
                          </a:rPr>
                        </m:ctrlPr>
                      </m:sSubPr>
                      <m:e>
                        <m:r>
                          <a:rPr lang="en-US" b="0" i="1" smtClean="0">
                            <a:latin typeface="Cambria Math"/>
                            <a:ea typeface="Cambria Math"/>
                            <a:cs typeface="Times New Roman" panose="02020603050405020304" pitchFamily="18" charset="0"/>
                          </a:rPr>
                          <m:t>𝜓</m:t>
                        </m:r>
                      </m:e>
                      <m:sub>
                        <m:r>
                          <a:rPr lang="en-US" b="0" i="1" smtClean="0">
                            <a:latin typeface="Cambria Math"/>
                            <a:cs typeface="Times New Roman" panose="02020603050405020304" pitchFamily="18" charset="0"/>
                          </a:rPr>
                          <m:t>𝑇</m:t>
                        </m:r>
                      </m:sub>
                    </m:sSub>
                    <m:sSup>
                      <m:sSupPr>
                        <m:ctrlPr>
                          <a:rPr lang="en-US" b="0" i="1" smtClean="0">
                            <a:latin typeface="Cambria Math"/>
                            <a:cs typeface="Times New Roman" panose="02020603050405020304" pitchFamily="18" charset="0"/>
                          </a:rPr>
                        </m:ctrlPr>
                      </m:sSupPr>
                      <m:e>
                        <m:r>
                          <a:rPr lang="en-US" b="0" i="1" smtClean="0">
                            <a:latin typeface="Cambria Math"/>
                            <a:cs typeface="Times New Roman" panose="02020603050405020304" pitchFamily="18" charset="0"/>
                          </a:rPr>
                          <m:t>𝑒</m:t>
                        </m:r>
                      </m:e>
                      <m:sup>
                        <m:r>
                          <a:rPr lang="en-US" b="0" i="1" smtClean="0">
                            <a:latin typeface="Cambria Math"/>
                            <a:cs typeface="Times New Roman" panose="02020603050405020304" pitchFamily="18" charset="0"/>
                          </a:rPr>
                          <m:t>𝑖</m:t>
                        </m:r>
                        <m:r>
                          <a:rPr lang="en-US" b="0" i="1" smtClean="0">
                            <a:latin typeface="Cambria Math"/>
                            <a:ea typeface="Cambria Math"/>
                            <a:cs typeface="Times New Roman" panose="02020603050405020304" pitchFamily="18" charset="0"/>
                          </a:rPr>
                          <m:t>𝜓</m:t>
                        </m:r>
                      </m:sup>
                    </m:sSup>
                  </m:oMath>
                </a14:m>
                <a:r>
                  <a:rPr lang="en-US" dirty="0" smtClean="0">
                    <a:latin typeface="Times New Roman" panose="02020603050405020304" pitchFamily="18" charset="0"/>
                    <a:cs typeface="Times New Roman" panose="02020603050405020304" pitchFamily="18" charset="0"/>
                  </a:rPr>
                  <a:t>;</a:t>
                </a:r>
              </a:p>
              <a:p>
                <a:r>
                  <a:rPr lang="en-US" dirty="0" smtClean="0">
                    <a:latin typeface="Symbol" panose="05050102010706020507" pitchFamily="18" charset="2"/>
                    <a:cs typeface="Times New Roman" panose="02020603050405020304" pitchFamily="18" charset="0"/>
                  </a:rPr>
                  <a:t>y</a:t>
                </a:r>
                <a:r>
                  <a:rPr lang="en-US" baseline="-25000"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Synchronous phase angle</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see definition in earlier slice;</a:t>
                </a:r>
              </a:p>
              <a:p>
                <a:r>
                  <a:rPr lang="en-US" dirty="0" smtClean="0">
                    <a:latin typeface="Symbol" panose="05050102010706020507" pitchFamily="18" charset="2"/>
                    <a:cs typeface="Times New Roman" panose="02020603050405020304" pitchFamily="18" charset="0"/>
                  </a:rPr>
                  <a:t>y</a:t>
                </a:r>
                <a:r>
                  <a:rPr lang="en-US" baseline="-25000" dirty="0" smtClean="0">
                    <a:latin typeface="Times New Roman" panose="02020603050405020304" pitchFamily="18" charset="0"/>
                    <a:cs typeface="Times New Roman" panose="02020603050405020304" pitchFamily="18" charset="0"/>
                  </a:rPr>
                  <a:t>L</a:t>
                </a:r>
                <a:r>
                  <a:rPr lang="en-US" dirty="0" smtClean="0">
                    <a:latin typeface="Times New Roman" panose="02020603050405020304" pitchFamily="18" charset="0"/>
                    <a:cs typeface="Times New Roman" panose="02020603050405020304" pitchFamily="18" charset="0"/>
                  </a:rPr>
                  <a:t>: Loading angle</a:t>
                </a:r>
              </a:p>
              <a:p>
                <a:r>
                  <a:rPr lang="en-US" dirty="0">
                    <a:latin typeface="Times New Roman" panose="02020603050405020304" pitchFamily="18" charset="0"/>
                    <a:cs typeface="Times New Roman" panose="02020603050405020304" pitchFamily="18" charset="0"/>
                  </a:rPr>
                  <a:t>	angle </a:t>
                </a:r>
                <a:r>
                  <a:rPr lang="en-US" dirty="0" smtClean="0">
                    <a:latin typeface="Times New Roman" panose="02020603050405020304" pitchFamily="18" charset="0"/>
                    <a:cs typeface="Times New Roman" panose="02020603050405020304" pitchFamily="18" charset="0"/>
                  </a:rPr>
                  <a:t>between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generator current and </a:t>
                </a:r>
                <a:r>
                  <a:rPr lang="en-US" dirty="0">
                    <a:latin typeface="Times New Roman" panose="02020603050405020304" pitchFamily="18" charset="0"/>
                    <a:cs typeface="Times New Roman" panose="02020603050405020304" pitchFamily="18" charset="0"/>
                  </a:rPr>
                  <a:t>the cavity voltage </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I</a:t>
                </a:r>
                <a:r>
                  <a:rPr lang="en-US" baseline="-25000" dirty="0" smtClean="0">
                    <a:latin typeface="Times New Roman" panose="02020603050405020304" pitchFamily="18" charset="0"/>
                    <a:cs typeface="Times New Roman" panose="02020603050405020304" pitchFamily="18" charset="0"/>
                  </a:rPr>
                  <a:t>B</a:t>
                </a:r>
                <a:r>
                  <a:rPr lang="en-US" dirty="0" smtClean="0">
                    <a:latin typeface="Times New Roman" panose="02020603050405020304" pitchFamily="18" charset="0"/>
                    <a:cs typeface="Times New Roman" panose="02020603050405020304" pitchFamily="18" charset="0"/>
                  </a:rPr>
                  <a:t>: fundamental harmonic component of beam current</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a:t>
                </a:r>
                <a:r>
                  <a:rPr lang="en-US" baseline="-25000" dirty="0" smtClean="0">
                    <a:latin typeface="Times New Roman" panose="02020603050405020304" pitchFamily="18" charset="0"/>
                    <a:cs typeface="Times New Roman" panose="02020603050405020304" pitchFamily="18" charset="0"/>
                  </a:rPr>
                  <a:t>B</a:t>
                </a:r>
                <a:r>
                  <a:rPr lang="en-US" dirty="0" smtClean="0">
                    <a:latin typeface="Times New Roman" panose="02020603050405020304" pitchFamily="18" charset="0"/>
                    <a:cs typeface="Times New Roman" panose="02020603050405020304" pitchFamily="18" charset="0"/>
                  </a:rPr>
                  <a:t> = 2 I</a:t>
                </a:r>
                <a:r>
                  <a:rPr lang="en-US" baseline="-25000" dirty="0" smtClean="0">
                    <a:latin typeface="Times New Roman" panose="02020603050405020304" pitchFamily="18" charset="0"/>
                    <a:cs typeface="Times New Roman" panose="02020603050405020304" pitchFamily="18" charset="0"/>
                  </a:rPr>
                  <a:t>0</a:t>
                </a:r>
                <a:r>
                  <a:rPr lang="en-US" dirty="0" smtClean="0">
                    <a:latin typeface="Times New Roman" panose="02020603050405020304" pitchFamily="18" charset="0"/>
                    <a:cs typeface="Times New Roman" panose="02020603050405020304" pitchFamily="18" charset="0"/>
                  </a:rPr>
                  <a:t>, where I</a:t>
                </a:r>
                <a:r>
                  <a:rPr lang="en-US" baseline="-25000" dirty="0" smtClean="0">
                    <a:latin typeface="Times New Roman" panose="02020603050405020304" pitchFamily="18" charset="0"/>
                    <a:cs typeface="Times New Roman" panose="02020603050405020304" pitchFamily="18" charset="0"/>
                  </a:rPr>
                  <a:t>0</a:t>
                </a:r>
                <a:r>
                  <a:rPr lang="en-US" dirty="0" smtClean="0">
                    <a:latin typeface="Times New Roman" panose="02020603050405020304" pitchFamily="18" charset="0"/>
                    <a:cs typeface="Times New Roman" panose="02020603050405020304" pitchFamily="18" charset="0"/>
                  </a:rPr>
                  <a:t> is the average beam current;</a:t>
                </a:r>
              </a:p>
              <a:p>
                <a:r>
                  <a:rPr lang="en-US" dirty="0" smtClean="0">
                    <a:latin typeface="Symbol" panose="05050102010706020507" pitchFamily="18" charset="2"/>
                    <a:cs typeface="Times New Roman" panose="02020603050405020304" pitchFamily="18" charset="0"/>
                  </a:rPr>
                  <a:t>w</a:t>
                </a:r>
                <a:r>
                  <a:rPr lang="en-US" baseline="-25000" dirty="0" smtClean="0">
                    <a:latin typeface="Times New Roman" panose="02020603050405020304" pitchFamily="18" charset="0"/>
                    <a:cs typeface="Times New Roman" panose="02020603050405020304" pitchFamily="18" charset="0"/>
                  </a:rPr>
                  <a:t>0</a:t>
                </a:r>
                <a:r>
                  <a:rPr lang="en-US" dirty="0" smtClean="0">
                    <a:latin typeface="Times New Roman" panose="02020603050405020304" pitchFamily="18" charset="0"/>
                    <a:cs typeface="Times New Roman" panose="02020603050405020304" pitchFamily="18" charset="0"/>
                  </a:rPr>
                  <a:t>: cavity resonance frequency, </a:t>
                </a:r>
                <a14:m>
                  <m:oMath xmlns:m="http://schemas.openxmlformats.org/officeDocument/2006/math">
                    <m:sSub>
                      <m:sSubPr>
                        <m:ctrlPr>
                          <a:rPr lang="en-US" b="0" i="1" smtClean="0">
                            <a:latin typeface="Cambria Math"/>
                            <a:cs typeface="Times New Roman" panose="02020603050405020304" pitchFamily="18" charset="0"/>
                          </a:rPr>
                        </m:ctrlPr>
                      </m:sSubPr>
                      <m:e>
                        <m:r>
                          <a:rPr lang="en-US" b="0" i="1" smtClean="0">
                            <a:latin typeface="Cambria Math"/>
                            <a:ea typeface="Cambria Math"/>
                            <a:cs typeface="Times New Roman" panose="02020603050405020304" pitchFamily="18" charset="0"/>
                          </a:rPr>
                          <m:t>𝜔</m:t>
                        </m:r>
                      </m:e>
                      <m:sub>
                        <m:r>
                          <a:rPr lang="en-US" b="0" i="1" smtClean="0">
                            <a:latin typeface="Cambria Math"/>
                            <a:cs typeface="Times New Roman" panose="02020603050405020304" pitchFamily="18" charset="0"/>
                          </a:rPr>
                          <m:t>0</m:t>
                        </m:r>
                      </m:sub>
                    </m:sSub>
                    <m:r>
                      <a:rPr lang="en-US" b="0" i="1" smtClean="0">
                        <a:latin typeface="Cambria Math"/>
                        <a:cs typeface="Times New Roman" panose="02020603050405020304" pitchFamily="18" charset="0"/>
                      </a:rPr>
                      <m:t>=</m:t>
                    </m:r>
                    <m:rad>
                      <m:radPr>
                        <m:degHide m:val="on"/>
                        <m:ctrlPr>
                          <a:rPr lang="en-US" b="0" i="1" smtClean="0">
                            <a:latin typeface="Cambria Math"/>
                            <a:cs typeface="Times New Roman" panose="02020603050405020304" pitchFamily="18" charset="0"/>
                          </a:rPr>
                        </m:ctrlPr>
                      </m:radPr>
                      <m:deg/>
                      <m:e>
                        <m:f>
                          <m:fPr>
                            <m:ctrlPr>
                              <a:rPr lang="en-US" b="0" i="1" smtClean="0">
                                <a:latin typeface="Cambria Math"/>
                                <a:cs typeface="Times New Roman" panose="02020603050405020304" pitchFamily="18" charset="0"/>
                              </a:rPr>
                            </m:ctrlPr>
                          </m:fPr>
                          <m:num>
                            <m:r>
                              <a:rPr lang="en-US" b="0" i="1" smtClean="0">
                                <a:latin typeface="Cambria Math"/>
                                <a:cs typeface="Times New Roman" panose="02020603050405020304" pitchFamily="18" charset="0"/>
                              </a:rPr>
                              <m:t>1</m:t>
                            </m:r>
                          </m:num>
                          <m:den>
                            <m:r>
                              <a:rPr lang="en-US" b="0" i="1" smtClean="0">
                                <a:latin typeface="Cambria Math"/>
                                <a:cs typeface="Times New Roman" panose="02020603050405020304" pitchFamily="18" charset="0"/>
                              </a:rPr>
                              <m:t>𝐿𝐶</m:t>
                            </m:r>
                          </m:den>
                        </m:f>
                      </m:e>
                    </m:rad>
                  </m:oMath>
                </a14:m>
                <a:endParaRPr lang="en-US" dirty="0">
                  <a:latin typeface="Times New Roman" panose="02020603050405020304" pitchFamily="18" charset="0"/>
                  <a:cs typeface="Times New Roman" panose="02020603050405020304" pitchFamily="18" charset="0"/>
                </a:endParaRPr>
              </a:p>
              <a:p>
                <a:r>
                  <a:rPr lang="en-US" dirty="0" smtClean="0">
                    <a:latin typeface="Symbol" panose="05050102010706020507" pitchFamily="18" charset="2"/>
                    <a:cs typeface="Times New Roman" panose="02020603050405020304" pitchFamily="18" charset="0"/>
                  </a:rPr>
                  <a:t>w</a:t>
                </a:r>
                <a:r>
                  <a:rPr lang="en-US" baseline="-25000" dirty="0" smtClean="0">
                    <a:latin typeface="Times New Roman" panose="02020603050405020304" pitchFamily="18" charset="0"/>
                    <a:cs typeface="Times New Roman" panose="02020603050405020304" pitchFamily="18" charset="0"/>
                  </a:rPr>
                  <a:t>RF</a:t>
                </a:r>
                <a:r>
                  <a:rPr lang="en-US" dirty="0" smtClean="0">
                    <a:latin typeface="Times New Roman" panose="02020603050405020304" pitchFamily="18" charset="0"/>
                    <a:cs typeface="Times New Roman" panose="02020603050405020304" pitchFamily="18" charset="0"/>
                  </a:rPr>
                  <a:t>: generator RF frequency, Synchronous beam revolution frequency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times harmonic number</a:t>
                </a:r>
                <a:endParaRPr lang="en-US"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215402" y="660996"/>
                <a:ext cx="6705600" cy="4795800"/>
              </a:xfrm>
              <a:prstGeom prst="rect">
                <a:avLst/>
              </a:prstGeom>
              <a:blipFill rotWithShape="1">
                <a:blip r:embed="rId2"/>
                <a:stretch>
                  <a:fillRect l="-727" t="-762" r="-545" b="-1271"/>
                </a:stretch>
              </a:blipFill>
            </p:spPr>
            <p:txBody>
              <a:bodyPr/>
              <a:lstStyle/>
              <a:p>
                <a:r>
                  <a:rPr lang="en-US">
                    <a:noFill/>
                  </a:rPr>
                  <a:t> </a:t>
                </a:r>
              </a:p>
            </p:txBody>
          </p:sp>
        </mc:Fallback>
      </mc:AlternateContent>
    </p:spTree>
    <p:extLst>
      <p:ext uri="{BB962C8B-B14F-4D97-AF65-F5344CB8AC3E}">
        <p14:creationId xmlns:p14="http://schemas.microsoft.com/office/powerpoint/2010/main" val="3824399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Loaded </a:t>
            </a:r>
            <a:r>
              <a:rPr lang="en-US" sz="2800" b="1" dirty="0" smtClean="0">
                <a:latin typeface="Times New Roman" panose="02020603050405020304" pitchFamily="18" charset="0"/>
                <a:cs typeface="Times New Roman" panose="02020603050405020304" pitchFamily="18" charset="0"/>
              </a:rPr>
              <a:t>Generator-Cavity-Beam System</a:t>
            </a:r>
            <a:endParaRPr lang="en-US" sz="2800" b="1"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6021" y="1600200"/>
            <a:ext cx="4424362" cy="2113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215402" y="523220"/>
            <a:ext cx="6705600" cy="923330"/>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Both generator and beam are considered as current source,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generator feed energy in to cavity;</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beam extracts energy from cavity.</a:t>
            </a:r>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TextBox 2"/>
              <p:cNvSpPr txBox="1"/>
              <p:nvPr/>
            </p:nvSpPr>
            <p:spPr>
              <a:xfrm>
                <a:off x="70739" y="2050339"/>
                <a:ext cx="2627305" cy="41203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𝑉</m:t>
                          </m:r>
                        </m:e>
                        <m:sub>
                          <m:r>
                            <a:rPr lang="en-US" sz="2000" b="0" i="1" smtClean="0">
                              <a:latin typeface="Cambria Math"/>
                            </a:rPr>
                            <m:t>𝐺</m:t>
                          </m:r>
                        </m:sub>
                      </m:sSub>
                      <m:r>
                        <a:rPr lang="en-US" sz="2000" b="0" i="1" smtClean="0">
                          <a:latin typeface="Cambria Math"/>
                        </a:rPr>
                        <m:t>=</m:t>
                      </m:r>
                      <m:sSub>
                        <m:sSubPr>
                          <m:ctrlPr>
                            <a:rPr lang="en-US" sz="2000" b="0" i="1" smtClean="0">
                              <a:latin typeface="Cambria Math"/>
                            </a:rPr>
                          </m:ctrlPr>
                        </m:sSubPr>
                        <m:e>
                          <m:r>
                            <a:rPr lang="en-US" sz="2000" b="0" i="1" smtClean="0">
                              <a:latin typeface="Cambria Math"/>
                            </a:rPr>
                            <m:t>𝑅</m:t>
                          </m:r>
                        </m:e>
                        <m:sub>
                          <m:r>
                            <a:rPr lang="en-US" sz="2000" b="0" i="1" smtClean="0">
                              <a:latin typeface="Cambria Math"/>
                            </a:rPr>
                            <m:t>𝐿</m:t>
                          </m:r>
                        </m:sub>
                      </m:sSub>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𝐺</m:t>
                          </m:r>
                        </m:sub>
                      </m:sSub>
                      <m:r>
                        <m:rPr>
                          <m:nor/>
                        </m:rPr>
                        <a:rPr lang="en-US" sz="2000" b="0" i="0" smtClean="0">
                          <a:latin typeface="Cambria Math"/>
                        </a:rPr>
                        <m:t>cos</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Sup>
                        <m:sSupPr>
                          <m:ctrlPr>
                            <a:rPr lang="en-US" sz="2000" b="0" i="1" smtClean="0">
                              <a:latin typeface="Cambria Math"/>
                            </a:rPr>
                          </m:ctrlPr>
                        </m:sSupPr>
                        <m:e>
                          <m:r>
                            <a:rPr lang="en-US" sz="2000" b="0" i="1" smtClean="0">
                              <a:latin typeface="Cambria Math"/>
                            </a:rPr>
                            <m:t>𝑒</m:t>
                          </m:r>
                        </m:e>
                        <m:sup>
                          <m:r>
                            <a:rPr lang="en-US" sz="2000" b="0" i="1" smtClean="0">
                              <a:latin typeface="Cambria Math"/>
                            </a:rPr>
                            <m:t>𝑖</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up>
                      </m:sSup>
                    </m:oMath>
                  </m:oMathPara>
                </a14:m>
                <a:endParaRPr lang="en-US" sz="2000" dirty="0"/>
              </a:p>
            </p:txBody>
          </p:sp>
        </mc:Choice>
        <mc:Fallback xmlns="">
          <p:sp>
            <p:nvSpPr>
              <p:cNvPr id="3" name="TextBox 2"/>
              <p:cNvSpPr txBox="1">
                <a:spLocks noRot="1" noChangeAspect="1" noMove="1" noResize="1" noEditPoints="1" noAdjustHandles="1" noChangeArrowheads="1" noChangeShapeType="1" noTextEdit="1"/>
              </p:cNvSpPr>
              <p:nvPr/>
            </p:nvSpPr>
            <p:spPr>
              <a:xfrm>
                <a:off x="70739" y="2050339"/>
                <a:ext cx="2627305" cy="412036"/>
              </a:xfrm>
              <a:prstGeom prst="rect">
                <a:avLst/>
              </a:prstGeom>
              <a:blipFill rotWithShape="1">
                <a:blip r:embed="rId3"/>
                <a:stretch>
                  <a:fillRect b="-147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6495444" y="2895600"/>
                <a:ext cx="2627305" cy="41203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a:rPr>
                          </m:ctrlPr>
                        </m:sSubPr>
                        <m:e>
                          <m:r>
                            <a:rPr lang="en-US" sz="2000" b="0" i="1" smtClean="0">
                              <a:latin typeface="Cambria Math"/>
                            </a:rPr>
                            <m:t>𝑉</m:t>
                          </m:r>
                        </m:e>
                        <m:sub>
                          <m:r>
                            <a:rPr lang="en-US" sz="2000" b="0" i="1" smtClean="0">
                              <a:latin typeface="Cambria Math"/>
                            </a:rPr>
                            <m:t>𝐵</m:t>
                          </m:r>
                        </m:sub>
                      </m:sSub>
                      <m:r>
                        <a:rPr lang="en-US" sz="2000" b="0" i="1" smtClean="0">
                          <a:latin typeface="Cambria Math"/>
                        </a:rPr>
                        <m:t>=</m:t>
                      </m:r>
                      <m:sSub>
                        <m:sSubPr>
                          <m:ctrlPr>
                            <a:rPr lang="en-US" sz="2000" b="0" i="1" smtClean="0">
                              <a:latin typeface="Cambria Math"/>
                            </a:rPr>
                          </m:ctrlPr>
                        </m:sSubPr>
                        <m:e>
                          <m:r>
                            <a:rPr lang="en-US" sz="2000" b="0" i="1" smtClean="0">
                              <a:latin typeface="Cambria Math"/>
                            </a:rPr>
                            <m:t>𝑅</m:t>
                          </m:r>
                        </m:e>
                        <m:sub>
                          <m:r>
                            <a:rPr lang="en-US" sz="2000" b="0" i="1" smtClean="0">
                              <a:latin typeface="Cambria Math"/>
                            </a:rPr>
                            <m:t>𝐿</m:t>
                          </m:r>
                        </m:sub>
                      </m:sSub>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𝐵</m:t>
                          </m:r>
                        </m:sub>
                      </m:sSub>
                      <m:r>
                        <m:rPr>
                          <m:nor/>
                        </m:rPr>
                        <a:rPr lang="en-US" sz="2000" b="0" i="0" smtClean="0">
                          <a:latin typeface="Cambria Math"/>
                        </a:rPr>
                        <m:t>cos</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Sup>
                        <m:sSupPr>
                          <m:ctrlPr>
                            <a:rPr lang="en-US" sz="2000" b="0" i="1" smtClean="0">
                              <a:latin typeface="Cambria Math"/>
                            </a:rPr>
                          </m:ctrlPr>
                        </m:sSupPr>
                        <m:e>
                          <m:r>
                            <a:rPr lang="en-US" sz="2000" b="0" i="1" smtClean="0">
                              <a:latin typeface="Cambria Math"/>
                            </a:rPr>
                            <m:t>𝑒</m:t>
                          </m:r>
                        </m:e>
                        <m:sup>
                          <m:r>
                            <a:rPr lang="en-US" sz="2000" b="0" i="1" smtClean="0">
                              <a:latin typeface="Cambria Math"/>
                            </a:rPr>
                            <m:t>𝑖</m:t>
                          </m:r>
                          <m:sSub>
                            <m:sSubPr>
                              <m:ctrlPr>
                                <a:rPr lang="en-US" sz="2000" b="0" i="1" smtClean="0">
                                  <a:latin typeface="Cambria Math"/>
                                </a:rPr>
                              </m:ctrlPr>
                            </m:sSubPr>
                            <m:e>
                              <m:r>
                                <a:rPr lang="en-US" sz="2000" b="0" i="1" smtClean="0">
                                  <a:latin typeface="Cambria Math"/>
                                  <a:ea typeface="Cambria Math"/>
                                </a:rPr>
                                <m:t>𝜓</m:t>
                              </m:r>
                            </m:e>
                            <m:sub>
                              <m:r>
                                <a:rPr lang="en-US" sz="2000" b="0" i="1" smtClean="0">
                                  <a:latin typeface="Cambria Math"/>
                                </a:rPr>
                                <m:t>𝑇</m:t>
                              </m:r>
                            </m:sub>
                          </m:sSub>
                        </m:sup>
                      </m:sSup>
                    </m:oMath>
                  </m:oMathPara>
                </a14:m>
                <a:endParaRPr lang="en-US" sz="2000" dirty="0"/>
              </a:p>
            </p:txBody>
          </p:sp>
        </mc:Choice>
        <mc:Fallback xmlns="">
          <p:sp>
            <p:nvSpPr>
              <p:cNvPr id="8" name="TextBox 7"/>
              <p:cNvSpPr txBox="1">
                <a:spLocks noRot="1" noChangeAspect="1" noMove="1" noResize="1" noEditPoints="1" noAdjustHandles="1" noChangeArrowheads="1" noChangeShapeType="1" noTextEdit="1"/>
              </p:cNvSpPr>
              <p:nvPr/>
            </p:nvSpPr>
            <p:spPr>
              <a:xfrm>
                <a:off x="6495444" y="2895600"/>
                <a:ext cx="2627305" cy="412036"/>
              </a:xfrm>
              <a:prstGeom prst="rect">
                <a:avLst/>
              </a:prstGeom>
              <a:blipFill rotWithShape="1">
                <a:blip r:embed="rId4"/>
                <a:stretch>
                  <a:fillRect b="-14706"/>
                </a:stretch>
              </a:blipFill>
            </p:spPr>
            <p:txBody>
              <a:bodyPr/>
              <a:lstStyle/>
              <a:p>
                <a:r>
                  <a:rPr lang="en-US">
                    <a:noFill/>
                  </a:rPr>
                  <a:t> </a:t>
                </a:r>
              </a:p>
            </p:txBody>
          </p:sp>
        </mc:Fallback>
      </mc:AlternateContent>
      <p:sp>
        <p:nvSpPr>
          <p:cNvPr id="7" name="TextBox 6"/>
          <p:cNvSpPr txBox="1"/>
          <p:nvPr/>
        </p:nvSpPr>
        <p:spPr>
          <a:xfrm>
            <a:off x="4568202" y="2637384"/>
            <a:ext cx="762000" cy="369332"/>
          </a:xfrm>
          <a:prstGeom prst="rect">
            <a:avLst/>
          </a:prstGeom>
          <a:noFill/>
        </p:spPr>
        <p:txBody>
          <a:bodyPr wrap="square" rtlCol="0">
            <a:spAutoFit/>
          </a:bodyPr>
          <a:lstStyle/>
          <a:p>
            <a:r>
              <a:rPr lang="en-US" b="1" dirty="0" smtClean="0">
                <a:cs typeface="Times New Roman" panose="02020603050405020304" pitchFamily="18" charset="0"/>
              </a:rPr>
              <a:t>R</a:t>
            </a:r>
            <a:r>
              <a:rPr lang="en-US" b="1" baseline="-25000" dirty="0" smtClean="0">
                <a:cs typeface="Times New Roman" panose="02020603050405020304" pitchFamily="18" charset="0"/>
              </a:rPr>
              <a:t>L</a:t>
            </a:r>
            <a:endParaRPr lang="en-US" b="1" baseline="-25000" dirty="0">
              <a:cs typeface="Times New Roman" panose="02020603050405020304" pitchFamily="18" charset="0"/>
            </a:endParaRPr>
          </a:p>
        </p:txBody>
      </p:sp>
      <p:sp>
        <p:nvSpPr>
          <p:cNvPr id="9" name="Rectangle 8"/>
          <p:cNvSpPr/>
          <p:nvPr/>
        </p:nvSpPr>
        <p:spPr>
          <a:xfrm>
            <a:off x="4398628" y="2656764"/>
            <a:ext cx="122812" cy="349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219200" y="4105870"/>
            <a:ext cx="6705600" cy="2585323"/>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When above transition, particles with higher energy have larger revolution time. Beam current needs to lags cavity voltage to satisfy the phase stability criteria, which means the beam effective impedance is inductive.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 for the generator to see a resistive impedance, the cavity needs to be capacitive-detuned, it means </a:t>
            </a:r>
            <a:r>
              <a:rPr lang="en-US" dirty="0">
                <a:solidFill>
                  <a:prstClr val="black"/>
                </a:solidFill>
                <a:latin typeface="Symbol" panose="05050102010706020507" pitchFamily="18" charset="2"/>
                <a:cs typeface="Times New Roman" panose="02020603050405020304" pitchFamily="18" charset="0"/>
              </a:rPr>
              <a:t>y</a:t>
            </a:r>
            <a:r>
              <a:rPr lang="en-US" baseline="-25000" dirty="0">
                <a:solidFill>
                  <a:prstClr val="black"/>
                </a:solidFill>
                <a:latin typeface="Times New Roman" panose="02020603050405020304" pitchFamily="18" charset="0"/>
                <a:cs typeface="Times New Roman" panose="02020603050405020304" pitchFamily="18" charset="0"/>
              </a:rPr>
              <a:t>T</a:t>
            </a:r>
            <a:r>
              <a:rPr lang="en-US" dirty="0">
                <a:solidFill>
                  <a:prstClr val="black"/>
                </a:solidFill>
                <a:latin typeface="Times New Roman" panose="02020603050405020304" pitchFamily="18" charset="0"/>
                <a:cs typeface="Times New Roman" panose="02020603050405020304" pitchFamily="18" charset="0"/>
              </a:rPr>
              <a:t> &lt; 0 </a:t>
            </a:r>
            <a:r>
              <a:rPr lang="en-US" dirty="0" smtClean="0">
                <a:solidFill>
                  <a:prstClr val="black"/>
                </a:solidFill>
                <a:latin typeface="Times New Roman" panose="02020603050405020304" pitchFamily="18" charset="0"/>
                <a:cs typeface="Times New Roman" panose="02020603050405020304" pitchFamily="18" charset="0"/>
              </a:rPr>
              <a:t>and </a:t>
            </a:r>
            <a:r>
              <a:rPr lang="en-US" dirty="0" smtClean="0">
                <a:solidFill>
                  <a:prstClr val="black"/>
                </a:solidFill>
                <a:latin typeface="Symbol" panose="05050102010706020507" pitchFamily="18" charset="2"/>
                <a:cs typeface="Times New Roman" panose="02020603050405020304" pitchFamily="18" charset="0"/>
              </a:rPr>
              <a:t>w</a:t>
            </a:r>
            <a:r>
              <a:rPr lang="en-US" baseline="-25000" dirty="0" smtClean="0">
                <a:solidFill>
                  <a:prstClr val="black"/>
                </a:solidFill>
                <a:latin typeface="Times New Roman" panose="02020603050405020304" pitchFamily="18" charset="0"/>
                <a:cs typeface="Times New Roman" panose="02020603050405020304" pitchFamily="18" charset="0"/>
              </a:rPr>
              <a:t>0 </a:t>
            </a:r>
            <a:r>
              <a:rPr lang="en-US" dirty="0" smtClean="0">
                <a:solidFill>
                  <a:prstClr val="black"/>
                </a:solidFill>
                <a:latin typeface="Times New Roman" panose="02020603050405020304" pitchFamily="18" charset="0"/>
                <a:cs typeface="Times New Roman" panose="02020603050405020304" pitchFamily="18" charset="0"/>
              </a:rPr>
              <a:t>&lt;</a:t>
            </a:r>
            <a:r>
              <a:rPr lang="en-US" dirty="0" smtClean="0">
                <a:solidFill>
                  <a:prstClr val="black"/>
                </a:solidFill>
                <a:latin typeface="Symbol" panose="05050102010706020507" pitchFamily="18" charset="2"/>
                <a:cs typeface="Times New Roman" panose="02020603050405020304" pitchFamily="18" charset="0"/>
              </a:rPr>
              <a:t> w</a:t>
            </a:r>
            <a:r>
              <a:rPr lang="en-US" baseline="-25000" dirty="0" smtClean="0">
                <a:solidFill>
                  <a:prstClr val="black"/>
                </a:solidFill>
                <a:latin typeface="Times New Roman" panose="02020603050405020304" pitchFamily="18" charset="0"/>
                <a:cs typeface="Times New Roman" panose="02020603050405020304" pitchFamily="18" charset="0"/>
              </a:rPr>
              <a:t>RF</a:t>
            </a:r>
            <a:r>
              <a:rPr lang="en-US" dirty="0" smtClean="0">
                <a:solidFill>
                  <a:prstClr val="black"/>
                </a:solidFill>
                <a:latin typeface="Times New Roman" panose="02020603050405020304" pitchFamily="18" charset="0"/>
                <a:cs typeface="Times New Roman" panose="02020603050405020304" pitchFamily="18" charset="0"/>
              </a:rPr>
              <a:t>, and voltage lags beam current by the phase |</a:t>
            </a:r>
            <a:r>
              <a:rPr lang="en-US" dirty="0" smtClean="0">
                <a:solidFill>
                  <a:prstClr val="black"/>
                </a:solidFill>
                <a:latin typeface="Symbol" panose="05050102010706020507" pitchFamily="18" charset="2"/>
                <a:cs typeface="Times New Roman" panose="02020603050405020304" pitchFamily="18" charset="0"/>
              </a:rPr>
              <a:t>y</a:t>
            </a:r>
            <a:r>
              <a:rPr lang="en-US" baseline="-25000" dirty="0" smtClean="0">
                <a:solidFill>
                  <a:prstClr val="black"/>
                </a:solidFill>
                <a:latin typeface="Times New Roman" panose="02020603050405020304" pitchFamily="18" charset="0"/>
                <a:cs typeface="Times New Roman" panose="02020603050405020304" pitchFamily="18" charset="0"/>
              </a:rPr>
              <a:t>T</a:t>
            </a:r>
            <a:r>
              <a:rPr lang="en-US" dirty="0" smtClean="0">
                <a:solidFill>
                  <a:prstClr val="black"/>
                </a:solidFill>
                <a:latin typeface="Times New Roman" panose="02020603050405020304" pitchFamily="18" charset="0"/>
                <a:cs typeface="Times New Roman" panose="02020603050405020304" pitchFamily="18" charset="0"/>
              </a:rPr>
              <a:t>|, because then cavity impedance looks capacitive.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9865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42"/>
          <p:cNvCxnSpPr/>
          <p:nvPr/>
        </p:nvCxnSpPr>
        <p:spPr>
          <a:xfrm>
            <a:off x="4681092" y="982133"/>
            <a:ext cx="0" cy="4052711"/>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76400" y="3886200"/>
            <a:ext cx="6745111" cy="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Symbol" panose="05050102010706020507" pitchFamily="18" charset="2"/>
                <a:cs typeface="Times New Roman" panose="02020603050405020304" pitchFamily="18" charset="0"/>
              </a:rPr>
              <a:t>Y</a:t>
            </a:r>
            <a:r>
              <a:rPr lang="en-US" sz="2800" b="1" baseline="-25000" dirty="0" smtClean="0">
                <a:latin typeface="Times New Roman" panose="02020603050405020304" pitchFamily="18" charset="0"/>
                <a:cs typeface="Times New Roman" panose="02020603050405020304" pitchFamily="18" charset="0"/>
              </a:rPr>
              <a:t>S</a:t>
            </a:r>
            <a:r>
              <a:rPr lang="en-US" sz="2800" b="1" dirty="0" smtClean="0">
                <a:latin typeface="Times New Roman" panose="02020603050405020304" pitchFamily="18" charset="0"/>
                <a:cs typeface="Times New Roman" panose="02020603050405020304" pitchFamily="18" charset="0"/>
              </a:rPr>
              <a:t> in Phasor Diagram</a:t>
            </a:r>
            <a:endParaRPr lang="en-US" sz="2800" b="1" dirty="0">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flipH="1">
            <a:off x="3124200" y="3886200"/>
            <a:ext cx="1557859"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952044" y="3516868"/>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4682059" y="1425222"/>
            <a:ext cx="1349030" cy="2463800"/>
          </a:xfrm>
          <a:prstGeom prst="straightConnector1">
            <a:avLst/>
          </a:prstGeom>
          <a:ln w="19050">
            <a:solidFill>
              <a:srgbClr val="00B0F0"/>
            </a:solidFill>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57800" y="1240556"/>
            <a:ext cx="773289" cy="369332"/>
          </a:xfrm>
          <a:prstGeom prst="rect">
            <a:avLst/>
          </a:prstGeom>
          <a:noFill/>
        </p:spPr>
        <p:txBody>
          <a:bodyPr wrap="square" rtlCol="0">
            <a:spAutoFit/>
          </a:bodyPr>
          <a:lstStyle/>
          <a:p>
            <a:r>
              <a:rPr lang="en-US" b="1" dirty="0" smtClean="0">
                <a:solidFill>
                  <a:srgbClr val="00B0F0"/>
                </a:solidFill>
                <a:latin typeface="Times New Roman" panose="02020603050405020304" pitchFamily="18" charset="0"/>
                <a:cs typeface="Times New Roman" panose="02020603050405020304" pitchFamily="18" charset="0"/>
              </a:rPr>
              <a:t>V</a:t>
            </a:r>
            <a:r>
              <a:rPr lang="en-US" b="1" baseline="-25000" dirty="0" smtClean="0">
                <a:solidFill>
                  <a:srgbClr val="00B0F0"/>
                </a:solidFill>
                <a:latin typeface="Times New Roman" panose="02020603050405020304" pitchFamily="18" charset="0"/>
                <a:cs typeface="Times New Roman" panose="02020603050405020304" pitchFamily="18" charset="0"/>
              </a:rPr>
              <a:t>cavity</a:t>
            </a:r>
            <a:endParaRPr lang="en-US" b="1" baseline="-25000" dirty="0">
              <a:solidFill>
                <a:srgbClr val="00B0F0"/>
              </a:solidFill>
              <a:latin typeface="Times New Roman" panose="02020603050405020304" pitchFamily="18" charset="0"/>
              <a:cs typeface="Times New Roman" panose="02020603050405020304" pitchFamily="18" charset="0"/>
            </a:endParaRPr>
          </a:p>
        </p:txBody>
      </p:sp>
      <p:sp>
        <p:nvSpPr>
          <p:cNvPr id="47" name="TextBox 46"/>
          <p:cNvSpPr txBox="1"/>
          <p:nvPr/>
        </p:nvSpPr>
        <p:spPr>
          <a:xfrm>
            <a:off x="5142083" y="3805956"/>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48" name="Straight Arrow Connector 47"/>
          <p:cNvCxnSpPr/>
          <p:nvPr/>
        </p:nvCxnSpPr>
        <p:spPr>
          <a:xfrm flipH="1" flipV="1">
            <a:off x="5136445" y="3872660"/>
            <a:ext cx="5638" cy="217705"/>
          </a:xfrm>
          <a:prstGeom prst="straightConnector1">
            <a:avLst/>
          </a:prstGeom>
          <a:ln w="15875">
            <a:solidFill>
              <a:srgbClr val="00B0F0"/>
            </a:solidFill>
            <a:headEnd type="none" w="med" len="sm"/>
            <a:tailEnd type="triangle" w="med" len="sm"/>
          </a:ln>
        </p:spPr>
        <p:style>
          <a:lnRef idx="1">
            <a:schemeClr val="accent1"/>
          </a:lnRef>
          <a:fillRef idx="0">
            <a:schemeClr val="accent1"/>
          </a:fillRef>
          <a:effectRef idx="0">
            <a:schemeClr val="accent1"/>
          </a:effectRef>
          <a:fontRef idx="minor">
            <a:schemeClr val="tx1"/>
          </a:fontRef>
        </p:style>
      </p:cxnSp>
      <p:pic>
        <p:nvPicPr>
          <p:cNvPr id="56"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15568"/>
          <a:stretch/>
        </p:blipFill>
        <p:spPr bwMode="auto">
          <a:xfrm>
            <a:off x="1842325" y="999063"/>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8" name="Oval 57"/>
          <p:cNvSpPr/>
          <p:nvPr/>
        </p:nvSpPr>
        <p:spPr>
          <a:xfrm>
            <a:off x="3695397" y="1997001"/>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3749004" y="2050341"/>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TextBox 59"/>
              <p:cNvSpPr txBox="1"/>
              <p:nvPr/>
            </p:nvSpPr>
            <p:spPr>
              <a:xfrm>
                <a:off x="3371970" y="2130395"/>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60" name="TextBox 59"/>
              <p:cNvSpPr txBox="1">
                <a:spLocks noRot="1" noChangeAspect="1" noMove="1" noResize="1" noEditPoints="1" noAdjustHandles="1" noChangeArrowheads="1" noChangeShapeType="1" noTextEdit="1"/>
              </p:cNvSpPr>
              <p:nvPr/>
            </p:nvSpPr>
            <p:spPr>
              <a:xfrm>
                <a:off x="3371970" y="2130395"/>
                <a:ext cx="485197" cy="369332"/>
              </a:xfrm>
              <a:prstGeom prst="rect">
                <a:avLst/>
              </a:prstGeom>
              <a:blipFill rotWithShape="1">
                <a:blip r:embed="rId3"/>
                <a:stretch>
                  <a:fillRect b="-13115"/>
                </a:stretch>
              </a:blipFill>
            </p:spPr>
            <p:txBody>
              <a:bodyPr/>
              <a:lstStyle/>
              <a:p>
                <a:r>
                  <a:rPr lang="en-US">
                    <a:noFill/>
                  </a:rPr>
                  <a:t> </a:t>
                </a:r>
              </a:p>
            </p:txBody>
          </p:sp>
        </mc:Fallback>
      </mc:AlternateContent>
      <p:cxnSp>
        <p:nvCxnSpPr>
          <p:cNvPr id="61" name="Straight Arrow Connector 60"/>
          <p:cNvCxnSpPr/>
          <p:nvPr/>
        </p:nvCxnSpPr>
        <p:spPr>
          <a:xfrm>
            <a:off x="3726051" y="2489576"/>
            <a:ext cx="284384" cy="0"/>
          </a:xfrm>
          <a:prstGeom prst="straightConnector1">
            <a:avLst/>
          </a:prstGeom>
          <a:ln>
            <a:solidFill>
              <a:schemeClr val="tx1"/>
            </a:solidFill>
            <a:prstDash val="sysDash"/>
            <a:headEnd type="triangle" w="sm" len="med"/>
            <a:tailEnd type="none" w="sm"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4682059" y="3889022"/>
            <a:ext cx="1498607"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726289" y="3470491"/>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5" name="TextBox 64"/>
              <p:cNvSpPr txBox="1"/>
              <p:nvPr/>
            </p:nvSpPr>
            <p:spPr>
              <a:xfrm>
                <a:off x="2210771" y="2997081"/>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2210771" y="2997081"/>
                <a:ext cx="1680012" cy="369332"/>
              </a:xfrm>
              <a:prstGeom prst="rect">
                <a:avLst/>
              </a:prstGeom>
              <a:blipFill rotWithShape="1">
                <a:blip r:embed="rId4"/>
                <a:stretch>
                  <a:fillRect b="-15000"/>
                </a:stretch>
              </a:blipFill>
            </p:spPr>
            <p:txBody>
              <a:bodyPr/>
              <a:lstStyle/>
              <a:p>
                <a:r>
                  <a:rPr lang="en-US">
                    <a:noFill/>
                  </a:rPr>
                  <a:t> </a:t>
                </a:r>
              </a:p>
            </p:txBody>
          </p:sp>
        </mc:Fallback>
      </mc:AlternateContent>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1149" y="1104897"/>
            <a:ext cx="314325"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7" name="Straight Connector 66"/>
          <p:cNvCxnSpPr/>
          <p:nvPr/>
        </p:nvCxnSpPr>
        <p:spPr>
          <a:xfrm>
            <a:off x="3786837" y="3468383"/>
            <a:ext cx="2485793" cy="1149143"/>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648200" y="2960147"/>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399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42"/>
          <p:cNvCxnSpPr/>
          <p:nvPr/>
        </p:nvCxnSpPr>
        <p:spPr>
          <a:xfrm>
            <a:off x="4681092" y="982133"/>
            <a:ext cx="0" cy="4052711"/>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76400" y="3886200"/>
            <a:ext cx="6745111" cy="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Symbol" panose="05050102010706020507" pitchFamily="18" charset="2"/>
                <a:cs typeface="Times New Roman" panose="02020603050405020304" pitchFamily="18" charset="0"/>
              </a:rPr>
              <a:t>Y</a:t>
            </a:r>
            <a:r>
              <a:rPr lang="en-US" sz="2800" b="1" baseline="-25000" dirty="0" smtClean="0">
                <a:latin typeface="Times New Roman" panose="02020603050405020304" pitchFamily="18" charset="0"/>
                <a:cs typeface="Times New Roman" panose="02020603050405020304" pitchFamily="18" charset="0"/>
              </a:rPr>
              <a:t>S</a:t>
            </a:r>
            <a:r>
              <a:rPr lang="en-US" sz="2800" b="1" dirty="0" smtClean="0">
                <a:latin typeface="Times New Roman" panose="02020603050405020304" pitchFamily="18" charset="0"/>
                <a:cs typeface="Times New Roman" panose="02020603050405020304" pitchFamily="18" charset="0"/>
              </a:rPr>
              <a:t> in Phasor Diagram</a:t>
            </a:r>
            <a:endParaRPr lang="en-US" sz="2800" b="1" dirty="0">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flipH="1">
            <a:off x="3124200" y="3886200"/>
            <a:ext cx="1557859"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952044" y="3516868"/>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4682059" y="1425222"/>
            <a:ext cx="1349030" cy="2463800"/>
          </a:xfrm>
          <a:prstGeom prst="straightConnector1">
            <a:avLst/>
          </a:prstGeom>
          <a:ln w="19050">
            <a:solidFill>
              <a:srgbClr val="00B0F0"/>
            </a:solidFill>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57800" y="1240556"/>
            <a:ext cx="773289" cy="369332"/>
          </a:xfrm>
          <a:prstGeom prst="rect">
            <a:avLst/>
          </a:prstGeom>
          <a:noFill/>
        </p:spPr>
        <p:txBody>
          <a:bodyPr wrap="square" rtlCol="0">
            <a:spAutoFit/>
          </a:bodyPr>
          <a:lstStyle/>
          <a:p>
            <a:r>
              <a:rPr lang="en-US" b="1" dirty="0" smtClean="0">
                <a:solidFill>
                  <a:srgbClr val="00B0F0"/>
                </a:solidFill>
                <a:latin typeface="Times New Roman" panose="02020603050405020304" pitchFamily="18" charset="0"/>
                <a:cs typeface="Times New Roman" panose="02020603050405020304" pitchFamily="18" charset="0"/>
              </a:rPr>
              <a:t>V</a:t>
            </a:r>
            <a:r>
              <a:rPr lang="en-US" b="1" baseline="-25000" dirty="0" smtClean="0">
                <a:solidFill>
                  <a:srgbClr val="00B0F0"/>
                </a:solidFill>
                <a:latin typeface="Times New Roman" panose="02020603050405020304" pitchFamily="18" charset="0"/>
                <a:cs typeface="Times New Roman" panose="02020603050405020304" pitchFamily="18" charset="0"/>
              </a:rPr>
              <a:t>cavity</a:t>
            </a:r>
            <a:endParaRPr lang="en-US" b="1" baseline="-25000" dirty="0">
              <a:solidFill>
                <a:srgbClr val="00B0F0"/>
              </a:solidFill>
              <a:latin typeface="Times New Roman" panose="02020603050405020304" pitchFamily="18" charset="0"/>
              <a:cs typeface="Times New Roman" panose="02020603050405020304" pitchFamily="18" charset="0"/>
            </a:endParaRPr>
          </a:p>
        </p:txBody>
      </p:sp>
      <p:sp>
        <p:nvSpPr>
          <p:cNvPr id="47" name="TextBox 46"/>
          <p:cNvSpPr txBox="1"/>
          <p:nvPr/>
        </p:nvSpPr>
        <p:spPr>
          <a:xfrm>
            <a:off x="4398870" y="3076222"/>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62" name="Straight Arrow Connector 61"/>
          <p:cNvCxnSpPr/>
          <p:nvPr/>
        </p:nvCxnSpPr>
        <p:spPr>
          <a:xfrm>
            <a:off x="4682059" y="3889022"/>
            <a:ext cx="1498607"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726289" y="3470491"/>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pic>
        <p:nvPicPr>
          <p:cNvPr id="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875149"/>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Oval 19"/>
          <p:cNvSpPr/>
          <p:nvPr/>
        </p:nvSpPr>
        <p:spPr>
          <a:xfrm>
            <a:off x="3711222" y="1850509"/>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3756378" y="1899567"/>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p:cNvSpPr txBox="1"/>
              <p:nvPr/>
            </p:nvSpPr>
            <p:spPr>
              <a:xfrm>
                <a:off x="2819400" y="1777881"/>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2819400" y="1777881"/>
                <a:ext cx="485197" cy="369332"/>
              </a:xfrm>
              <a:prstGeom prst="rect">
                <a:avLst/>
              </a:prstGeom>
              <a:blipFill rotWithShape="1">
                <a:blip r:embed="rId3"/>
                <a:stretch>
                  <a:fillRect b="-15000"/>
                </a:stretch>
              </a:blipFill>
            </p:spPr>
            <p:txBody>
              <a:bodyPr/>
              <a:lstStyle/>
              <a:p>
                <a:r>
                  <a:rPr lang="en-US">
                    <a:noFill/>
                  </a:rPr>
                  <a:t> </a:t>
                </a:r>
              </a:p>
            </p:txBody>
          </p:sp>
        </mc:Fallback>
      </mc:AlternateContent>
      <p:cxnSp>
        <p:nvCxnSpPr>
          <p:cNvPr id="23" name="Straight Arrow Connector 22"/>
          <p:cNvCxnSpPr/>
          <p:nvPr/>
        </p:nvCxnSpPr>
        <p:spPr>
          <a:xfrm>
            <a:off x="2186044" y="2151124"/>
            <a:ext cx="1581148" cy="0"/>
          </a:xfrm>
          <a:prstGeom prst="straightConnector1">
            <a:avLst/>
          </a:prstGeom>
          <a:ln>
            <a:solidFill>
              <a:schemeClr val="tx1"/>
            </a:solidFill>
            <a:prstDash val="sysDash"/>
            <a:headEnd type="none" w="sm" len="med"/>
            <a:tailEnd type="triangle" w="sm"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p:cNvSpPr txBox="1"/>
              <p:nvPr/>
            </p:nvSpPr>
            <p:spPr>
              <a:xfrm>
                <a:off x="2210771" y="2997081"/>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2210771" y="2997081"/>
                <a:ext cx="1680012" cy="369332"/>
              </a:xfrm>
              <a:prstGeom prst="rect">
                <a:avLst/>
              </a:prstGeom>
              <a:blipFill rotWithShape="1">
                <a:blip r:embed="rId4"/>
                <a:stretch>
                  <a:fillRect b="-15000"/>
                </a:stretch>
              </a:blipFill>
            </p:spPr>
            <p:txBody>
              <a:bodyPr/>
              <a:lstStyle/>
              <a:p>
                <a:r>
                  <a:rPr lang="en-US">
                    <a:noFill/>
                  </a:rPr>
                  <a:t> </a:t>
                </a:r>
              </a:p>
            </p:txBody>
          </p:sp>
        </mc:Fallback>
      </mc:AlternateContent>
      <p:cxnSp>
        <p:nvCxnSpPr>
          <p:cNvPr id="32" name="Straight Connector 31"/>
          <p:cNvCxnSpPr/>
          <p:nvPr/>
        </p:nvCxnSpPr>
        <p:spPr>
          <a:xfrm>
            <a:off x="3786837" y="3468383"/>
            <a:ext cx="2485793" cy="1149143"/>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Arc 32"/>
          <p:cNvSpPr/>
          <p:nvPr/>
        </p:nvSpPr>
        <p:spPr>
          <a:xfrm rot="20201884">
            <a:off x="4270476" y="3476975"/>
            <a:ext cx="900252" cy="957121"/>
          </a:xfrm>
          <a:prstGeom prst="arc">
            <a:avLst>
              <a:gd name="adj1" fmla="val 14147811"/>
              <a:gd name="adj2" fmla="val 1044947"/>
            </a:avLst>
          </a:prstGeom>
          <a:ln>
            <a:solidFill>
              <a:srgbClr val="00B0F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9084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42"/>
          <p:cNvCxnSpPr/>
          <p:nvPr/>
        </p:nvCxnSpPr>
        <p:spPr>
          <a:xfrm>
            <a:off x="4681092" y="982133"/>
            <a:ext cx="0" cy="4052711"/>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76400" y="3886200"/>
            <a:ext cx="6745111" cy="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Symbol" panose="05050102010706020507" pitchFamily="18" charset="2"/>
                <a:cs typeface="Times New Roman" panose="02020603050405020304" pitchFamily="18" charset="0"/>
              </a:rPr>
              <a:t>Y</a:t>
            </a:r>
            <a:r>
              <a:rPr lang="en-US" sz="2800" b="1" baseline="-25000" dirty="0" smtClean="0">
                <a:latin typeface="Times New Roman" panose="02020603050405020304" pitchFamily="18" charset="0"/>
                <a:cs typeface="Times New Roman" panose="02020603050405020304" pitchFamily="18" charset="0"/>
              </a:rPr>
              <a:t>S</a:t>
            </a:r>
            <a:r>
              <a:rPr lang="en-US" sz="2800" b="1" dirty="0" smtClean="0">
                <a:latin typeface="Times New Roman" panose="02020603050405020304" pitchFamily="18" charset="0"/>
                <a:cs typeface="Times New Roman" panose="02020603050405020304" pitchFamily="18" charset="0"/>
              </a:rPr>
              <a:t> in Phasor Diagram</a:t>
            </a:r>
            <a:endParaRPr lang="en-US" sz="2800" b="1" dirty="0">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flipH="1">
            <a:off x="3124200" y="3886200"/>
            <a:ext cx="1557859"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952044" y="3516868"/>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4682059" y="1425222"/>
            <a:ext cx="1349030" cy="2463800"/>
          </a:xfrm>
          <a:prstGeom prst="straightConnector1">
            <a:avLst/>
          </a:prstGeom>
          <a:ln w="19050">
            <a:solidFill>
              <a:srgbClr val="00B0F0"/>
            </a:solidFill>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57800" y="1240556"/>
            <a:ext cx="773289" cy="369332"/>
          </a:xfrm>
          <a:prstGeom prst="rect">
            <a:avLst/>
          </a:prstGeom>
          <a:noFill/>
        </p:spPr>
        <p:txBody>
          <a:bodyPr wrap="square" rtlCol="0">
            <a:spAutoFit/>
          </a:bodyPr>
          <a:lstStyle/>
          <a:p>
            <a:r>
              <a:rPr lang="en-US" b="1" dirty="0" smtClean="0">
                <a:solidFill>
                  <a:srgbClr val="00B0F0"/>
                </a:solidFill>
                <a:latin typeface="Times New Roman" panose="02020603050405020304" pitchFamily="18" charset="0"/>
                <a:cs typeface="Times New Roman" panose="02020603050405020304" pitchFamily="18" charset="0"/>
              </a:rPr>
              <a:t>V</a:t>
            </a:r>
            <a:r>
              <a:rPr lang="en-US" b="1" baseline="-25000" dirty="0" smtClean="0">
                <a:solidFill>
                  <a:srgbClr val="00B0F0"/>
                </a:solidFill>
                <a:latin typeface="Times New Roman" panose="02020603050405020304" pitchFamily="18" charset="0"/>
                <a:cs typeface="Times New Roman" panose="02020603050405020304" pitchFamily="18" charset="0"/>
              </a:rPr>
              <a:t>cavity</a:t>
            </a:r>
            <a:endParaRPr lang="en-US" b="1" baseline="-25000" dirty="0">
              <a:solidFill>
                <a:srgbClr val="00B0F0"/>
              </a:solidFill>
              <a:latin typeface="Times New Roman" panose="02020603050405020304" pitchFamily="18" charset="0"/>
              <a:cs typeface="Times New Roman" panose="02020603050405020304" pitchFamily="18" charset="0"/>
            </a:endParaRPr>
          </a:p>
        </p:txBody>
      </p:sp>
      <p:sp>
        <p:nvSpPr>
          <p:cNvPr id="47" name="TextBox 46"/>
          <p:cNvSpPr txBox="1"/>
          <p:nvPr/>
        </p:nvSpPr>
        <p:spPr>
          <a:xfrm>
            <a:off x="4871825" y="3516868"/>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48" name="Straight Arrow Connector 47"/>
          <p:cNvCxnSpPr/>
          <p:nvPr/>
        </p:nvCxnSpPr>
        <p:spPr>
          <a:xfrm flipH="1" flipV="1">
            <a:off x="4810416" y="3655157"/>
            <a:ext cx="128462" cy="231043"/>
          </a:xfrm>
          <a:prstGeom prst="straightConnector1">
            <a:avLst/>
          </a:prstGeom>
          <a:ln w="15875">
            <a:solidFill>
              <a:srgbClr val="00B0F0"/>
            </a:solidFill>
            <a:headEnd type="triangl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4682059" y="3889022"/>
            <a:ext cx="1498607"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726289" y="3470491"/>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pic>
        <p:nvPicPr>
          <p:cNvPr id="1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8856" y="1240556"/>
            <a:ext cx="2290687" cy="1885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Oval 18"/>
          <p:cNvSpPr/>
          <p:nvPr/>
        </p:nvSpPr>
        <p:spPr>
          <a:xfrm>
            <a:off x="3569461" y="2055144"/>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3615181" y="2100300"/>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TextBox 20"/>
              <p:cNvSpPr txBox="1"/>
              <p:nvPr/>
            </p:nvSpPr>
            <p:spPr>
              <a:xfrm>
                <a:off x="2871893" y="1971227"/>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2871893" y="1971227"/>
                <a:ext cx="485197" cy="369332"/>
              </a:xfrm>
              <a:prstGeom prst="rect">
                <a:avLst/>
              </a:prstGeom>
              <a:blipFill rotWithShape="1">
                <a:blip r:embed="rId3"/>
                <a:stretch>
                  <a:fillRect b="-13115"/>
                </a:stretch>
              </a:blipFill>
            </p:spPr>
            <p:txBody>
              <a:bodyPr/>
              <a:lstStyle/>
              <a:p>
                <a:r>
                  <a:rPr lang="en-US">
                    <a:noFill/>
                  </a:rPr>
                  <a:t> </a:t>
                </a:r>
              </a:p>
            </p:txBody>
          </p:sp>
        </mc:Fallback>
      </mc:AlternateContent>
      <p:cxnSp>
        <p:nvCxnSpPr>
          <p:cNvPr id="22" name="Straight Arrow Connector 21"/>
          <p:cNvCxnSpPr/>
          <p:nvPr/>
        </p:nvCxnSpPr>
        <p:spPr>
          <a:xfrm>
            <a:off x="2384489" y="2344470"/>
            <a:ext cx="1243313"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p:cNvSpPr txBox="1"/>
              <p:nvPr/>
            </p:nvSpPr>
            <p:spPr>
              <a:xfrm>
                <a:off x="2259257" y="3164469"/>
                <a:ext cx="17104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cos</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2259257" y="3164469"/>
                <a:ext cx="1710468" cy="369332"/>
              </a:xfrm>
              <a:prstGeom prst="rect">
                <a:avLst/>
              </a:prstGeom>
              <a:blipFill rotWithShape="1">
                <a:blip r:embed="rId4"/>
                <a:stretch>
                  <a:fillRect b="-13115"/>
                </a:stretch>
              </a:blipFill>
            </p:spPr>
            <p:txBody>
              <a:bodyPr/>
              <a:lstStyle/>
              <a:p>
                <a:r>
                  <a:rPr lang="en-US">
                    <a:noFill/>
                  </a:rPr>
                  <a:t> </a:t>
                </a:r>
              </a:p>
            </p:txBody>
          </p:sp>
        </mc:Fallback>
      </mc:AlternateContent>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3891" y="1171127"/>
            <a:ext cx="314325"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9437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42"/>
          <p:cNvCxnSpPr/>
          <p:nvPr/>
        </p:nvCxnSpPr>
        <p:spPr>
          <a:xfrm>
            <a:off x="4616628" y="1383514"/>
            <a:ext cx="0" cy="4052711"/>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11936" y="4287581"/>
            <a:ext cx="6745111" cy="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Phasor Diagram, above transition, </a:t>
            </a:r>
            <a:r>
              <a:rPr lang="en-US" sz="2800" b="1" dirty="0" smtClean="0">
                <a:latin typeface="Symbol" panose="05050102010706020507" pitchFamily="18" charset="2"/>
                <a:cs typeface="Times New Roman" panose="02020603050405020304" pitchFamily="18" charset="0"/>
              </a:rPr>
              <a:t>Y</a:t>
            </a:r>
            <a:r>
              <a:rPr lang="en-US" sz="2800" b="1" baseline="-25000" dirty="0" smtClean="0">
                <a:latin typeface="Times New Roman" panose="02020603050405020304" pitchFamily="18" charset="0"/>
                <a:cs typeface="Times New Roman" panose="02020603050405020304" pitchFamily="18" charset="0"/>
              </a:rPr>
              <a:t>T</a:t>
            </a:r>
            <a:r>
              <a:rPr lang="en-US" sz="2800" b="1" dirty="0" smtClean="0">
                <a:latin typeface="Times New Roman" panose="02020603050405020304" pitchFamily="18" charset="0"/>
                <a:cs typeface="Times New Roman" panose="02020603050405020304" pitchFamily="18" charset="0"/>
              </a:rPr>
              <a:t>&lt;0</a:t>
            </a:r>
            <a:endParaRPr lang="en-US" sz="2800" b="1" dirty="0">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flipH="1">
            <a:off x="3059736" y="4287581"/>
            <a:ext cx="1557859"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2771869" y="3403193"/>
            <a:ext cx="1845727" cy="884389"/>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887580" y="3918249"/>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498136" y="2599893"/>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G</a:t>
            </a:r>
            <a:endParaRPr lang="en-US" b="1" baseline="-25000"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2771869" y="3126616"/>
            <a:ext cx="609600" cy="369332"/>
          </a:xfrm>
          <a:prstGeom prst="rect">
            <a:avLst/>
          </a:prstGeom>
          <a:noFill/>
        </p:spPr>
        <p:txBody>
          <a:bodyPr wrap="square" rtlCol="0">
            <a:spAutoFit/>
          </a:bodyPr>
          <a:lstStyle/>
          <a:p>
            <a:r>
              <a:rPr lang="en-US" b="1" dirty="0">
                <a:solidFill>
                  <a:srgbClr val="FF0000"/>
                </a:solidFill>
                <a:latin typeface="Times New Roman" panose="02020603050405020304" pitchFamily="18" charset="0"/>
                <a:cs typeface="Times New Roman" panose="02020603050405020304" pitchFamily="18" charset="0"/>
              </a:rPr>
              <a:t>V</a:t>
            </a:r>
            <a:r>
              <a:rPr lang="en-US" b="1" baseline="-25000" dirty="0" smtClean="0">
                <a:solidFill>
                  <a:srgbClr val="FF0000"/>
                </a:solidFill>
                <a:latin typeface="Times New Roman" panose="02020603050405020304" pitchFamily="18" charset="0"/>
                <a:cs typeface="Times New Roman" panose="02020603050405020304" pitchFamily="18" charset="0"/>
              </a:rPr>
              <a:t>B</a:t>
            </a:r>
            <a:endParaRPr lang="en-US" b="1" baseline="-25000"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817937" y="3952116"/>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T</a:t>
            </a:r>
            <a:endParaRPr lang="en-US" b="1" baseline="-25000" dirty="0">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4617595" y="2775249"/>
            <a:ext cx="1337741" cy="1512332"/>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617595" y="2969225"/>
            <a:ext cx="3211689" cy="1318358"/>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981665" y="3689649"/>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T</a:t>
            </a:r>
            <a:endParaRPr lang="en-US" b="1" baseline="-25000" dirty="0">
              <a:latin typeface="Times New Roman" panose="02020603050405020304" pitchFamily="18" charset="0"/>
              <a:cs typeface="Times New Roman" panose="02020603050405020304" pitchFamily="18" charset="0"/>
            </a:endParaRPr>
          </a:p>
        </p:txBody>
      </p:sp>
      <p:cxnSp>
        <p:nvCxnSpPr>
          <p:cNvPr id="23" name="Straight Arrow Connector 22"/>
          <p:cNvCxnSpPr/>
          <p:nvPr/>
        </p:nvCxnSpPr>
        <p:spPr>
          <a:xfrm flipH="1">
            <a:off x="5084063" y="3531415"/>
            <a:ext cx="193033" cy="0"/>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383365" y="3040537"/>
            <a:ext cx="609600"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V</a:t>
            </a:r>
            <a:r>
              <a:rPr lang="en-US" b="1" baseline="-25000" dirty="0" smtClean="0">
                <a:solidFill>
                  <a:srgbClr val="FF0000"/>
                </a:solidFill>
                <a:latin typeface="Times New Roman" panose="02020603050405020304" pitchFamily="18" charset="0"/>
                <a:cs typeface="Times New Roman" panose="02020603050405020304" pitchFamily="18" charset="0"/>
              </a:rPr>
              <a:t>G</a:t>
            </a:r>
            <a:endParaRPr lang="en-US" b="1" baseline="-25000" dirty="0">
              <a:solidFill>
                <a:srgbClr val="FF0000"/>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4617595" y="2088037"/>
            <a:ext cx="1349030" cy="2202366"/>
          </a:xfrm>
          <a:prstGeom prst="straightConnector1">
            <a:avLst/>
          </a:prstGeom>
          <a:ln w="19050">
            <a:solidFill>
              <a:srgbClr val="00B0F0"/>
            </a:solidFill>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18736" y="1903371"/>
            <a:ext cx="773289" cy="369332"/>
          </a:xfrm>
          <a:prstGeom prst="rect">
            <a:avLst/>
          </a:prstGeom>
          <a:noFill/>
        </p:spPr>
        <p:txBody>
          <a:bodyPr wrap="square" rtlCol="0">
            <a:spAutoFit/>
          </a:bodyPr>
          <a:lstStyle/>
          <a:p>
            <a:r>
              <a:rPr lang="en-US" b="1" dirty="0" smtClean="0">
                <a:solidFill>
                  <a:srgbClr val="00B0F0"/>
                </a:solidFill>
                <a:latin typeface="Times New Roman" panose="02020603050405020304" pitchFamily="18" charset="0"/>
                <a:cs typeface="Times New Roman" panose="02020603050405020304" pitchFamily="18" charset="0"/>
              </a:rPr>
              <a:t>V</a:t>
            </a:r>
            <a:r>
              <a:rPr lang="en-US" b="1" baseline="-25000" dirty="0" smtClean="0">
                <a:solidFill>
                  <a:srgbClr val="00B0F0"/>
                </a:solidFill>
                <a:latin typeface="Times New Roman" panose="02020603050405020304" pitchFamily="18" charset="0"/>
                <a:cs typeface="Times New Roman" panose="02020603050405020304" pitchFamily="18" charset="0"/>
              </a:rPr>
              <a:t>cavity</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29" name="Straight Arrow Connector 28"/>
          <p:cNvCxnSpPr/>
          <p:nvPr/>
        </p:nvCxnSpPr>
        <p:spPr>
          <a:xfrm>
            <a:off x="4942015" y="3926716"/>
            <a:ext cx="175047" cy="176199"/>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204759" y="4126221"/>
            <a:ext cx="136086" cy="167878"/>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094484" y="3126616"/>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L</a:t>
            </a:r>
            <a:endParaRPr lang="en-US" b="1" baseline="-25000" dirty="0">
              <a:latin typeface="Times New Roman" panose="02020603050405020304" pitchFamily="18" charset="0"/>
              <a:cs typeface="Times New Roman" panose="02020603050405020304" pitchFamily="18" charset="0"/>
            </a:endParaRPr>
          </a:p>
        </p:txBody>
      </p:sp>
      <p:sp>
        <p:nvSpPr>
          <p:cNvPr id="47" name="TextBox 46"/>
          <p:cNvSpPr txBox="1"/>
          <p:nvPr/>
        </p:nvSpPr>
        <p:spPr>
          <a:xfrm>
            <a:off x="4560183" y="3333930"/>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48" name="Straight Arrow Connector 47"/>
          <p:cNvCxnSpPr/>
          <p:nvPr/>
        </p:nvCxnSpPr>
        <p:spPr>
          <a:xfrm flipH="1">
            <a:off x="4601799" y="3762838"/>
            <a:ext cx="310882" cy="0"/>
          </a:xfrm>
          <a:prstGeom prst="straightConnector1">
            <a:avLst/>
          </a:prstGeom>
          <a:ln w="15875">
            <a:solidFill>
              <a:srgbClr val="00B0F0"/>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5955336" y="2088037"/>
            <a:ext cx="1845727" cy="884389"/>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004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Instability Criteria --- CEA-11</a:t>
            </a:r>
            <a:endParaRPr lang="en-US" sz="2800" b="1"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6514"/>
          <a:stretch/>
        </p:blipFill>
        <p:spPr bwMode="auto">
          <a:xfrm>
            <a:off x="577227" y="574019"/>
            <a:ext cx="7981950" cy="5781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399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Equations of Cavity and Beam System</a:t>
            </a:r>
            <a:endParaRPr lang="en-US" sz="28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064" y="579665"/>
            <a:ext cx="4825470" cy="2071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3064" y="3079011"/>
            <a:ext cx="6486524" cy="3725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399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Stable Condition</a:t>
            </a:r>
            <a:endParaRPr lang="en-US" sz="2800" b="1" dirty="0">
              <a:latin typeface="Times New Roman" panose="02020603050405020304" pitchFamily="18" charset="0"/>
              <a:cs typeface="Times New Roman" panose="02020603050405020304"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3989" y="523220"/>
            <a:ext cx="64484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300" y="2300288"/>
            <a:ext cx="6629400" cy="225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4399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Further clarified in CEA-1010</a:t>
            </a:r>
            <a:endParaRPr lang="en-US" sz="2800" b="1"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0116" y="4433738"/>
            <a:ext cx="2495550"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70885"/>
          <a:stretch/>
        </p:blipFill>
        <p:spPr bwMode="auto">
          <a:xfrm>
            <a:off x="809625" y="5274760"/>
            <a:ext cx="7524750" cy="798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790" y="2848758"/>
            <a:ext cx="6657975"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Connector 2"/>
          <p:cNvCxnSpPr/>
          <p:nvPr/>
        </p:nvCxnSpPr>
        <p:spPr>
          <a:xfrm>
            <a:off x="3623733" y="5926694"/>
            <a:ext cx="2957689"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238" y="895753"/>
            <a:ext cx="6315075" cy="139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9" name="Straight Connector 8"/>
          <p:cNvCxnSpPr/>
          <p:nvPr/>
        </p:nvCxnSpPr>
        <p:spPr>
          <a:xfrm>
            <a:off x="3623732" y="1676427"/>
            <a:ext cx="31834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32238" y="1981227"/>
            <a:ext cx="63150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132238" y="2286403"/>
            <a:ext cx="444447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7200" y="3570337"/>
            <a:ext cx="1986139" cy="1726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5737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4222" y="4298529"/>
            <a:ext cx="2290687" cy="1885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The Definitions of 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a:t>
            </a:r>
            <a:endParaRPr lang="en-US" sz="2800" b="1" dirty="0">
              <a:latin typeface="Times New Roman" panose="02020603050405020304" pitchFamily="18" charset="0"/>
              <a:cs typeface="Times New Roman" panose="02020603050405020304" pitchFamily="18" charset="0"/>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0139" y="756354"/>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4126468"/>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5568"/>
          <a:stretch/>
        </p:blipFill>
        <p:spPr bwMode="auto">
          <a:xfrm>
            <a:off x="3457222" y="4126468"/>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6200" y="523220"/>
            <a:ext cx="2019060" cy="369332"/>
          </a:xfrm>
          <a:prstGeom prst="rect">
            <a:avLst/>
          </a:prstGeom>
          <a:noFill/>
        </p:spPr>
        <p:txBody>
          <a:bodyPr wrap="square" rtlCol="0">
            <a:spAutoFit/>
          </a:bodyPr>
          <a:lstStyle/>
          <a:p>
            <a:pPr algn="ctr"/>
            <a:r>
              <a:rPr lang="en-US" dirty="0" smtClean="0">
                <a:solidFill>
                  <a:srgbClr val="C00000"/>
                </a:solidFill>
                <a:latin typeface="Times New Roman" panose="02020603050405020304" pitchFamily="18" charset="0"/>
                <a:cs typeface="Times New Roman" panose="02020603050405020304" pitchFamily="18" charset="0"/>
              </a:rPr>
              <a:t>Below transition</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76200" y="3387804"/>
            <a:ext cx="2019060" cy="369332"/>
          </a:xfrm>
          <a:prstGeom prst="rect">
            <a:avLst/>
          </a:prstGeom>
          <a:noFill/>
        </p:spPr>
        <p:txBody>
          <a:bodyPr wrap="square" rtlCol="0">
            <a:spAutoFit/>
          </a:bodyPr>
          <a:lstStyle/>
          <a:p>
            <a:pPr algn="ctr"/>
            <a:r>
              <a:rPr lang="en-US" dirty="0" smtClean="0">
                <a:solidFill>
                  <a:srgbClr val="C00000"/>
                </a:solidFill>
                <a:latin typeface="Times New Roman" panose="02020603050405020304" pitchFamily="18" charset="0"/>
                <a:cs typeface="Times New Roman" panose="02020603050405020304" pitchFamily="18" charset="0"/>
              </a:rPr>
              <a:t>Above transition</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Oval 2"/>
          <p:cNvSpPr/>
          <p:nvPr/>
        </p:nvSpPr>
        <p:spPr>
          <a:xfrm>
            <a:off x="2339622" y="5101828"/>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714827" y="5113117"/>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310294" y="5124406"/>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984674" y="1701798"/>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p:cNvSpPr txBox="1"/>
              <p:nvPr/>
            </p:nvSpPr>
            <p:spPr>
              <a:xfrm>
                <a:off x="3772503" y="2825422"/>
                <a:ext cx="168001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b="0" i="1" smtClean="0">
                              <a:solidFill>
                                <a:srgbClr val="FF0000"/>
                              </a:solidFill>
                              <a:latin typeface="Cambria Math"/>
                              <a:ea typeface="Cambria Math"/>
                            </a:rPr>
                          </m:ctrlPr>
                        </m:sSubPr>
                        <m:e>
                          <m:r>
                            <a:rPr lang="en-US" b="0" i="1" smtClean="0">
                              <a:solidFill>
                                <a:srgbClr val="FF0000"/>
                              </a:solidFill>
                              <a:latin typeface="Cambria Math"/>
                              <a:ea typeface="Cambria Math"/>
                            </a:rPr>
                            <m:t>𝜓</m:t>
                          </m:r>
                        </m:e>
                        <m:sub>
                          <m:r>
                            <a:rPr lang="en-US" b="0" i="1" smtClean="0">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772503" y="2825422"/>
                <a:ext cx="1680011" cy="369332"/>
              </a:xfrm>
              <a:prstGeom prst="rect">
                <a:avLst/>
              </a:prstGeom>
              <a:blipFill rotWithShape="1">
                <a:blip r:embed="rId4"/>
                <a:stretch>
                  <a:fillRect b="-13115"/>
                </a:stretch>
              </a:blipFill>
            </p:spPr>
            <p:txBody>
              <a:bodyPr/>
              <a:lstStyle/>
              <a:p>
                <a:r>
                  <a:rPr lang="en-US">
                    <a:noFill/>
                  </a:rPr>
                  <a:t> </a:t>
                </a:r>
              </a:p>
            </p:txBody>
          </p:sp>
        </mc:Fallback>
      </mc:AlternateContent>
      <p:cxnSp>
        <p:nvCxnSpPr>
          <p:cNvPr id="12" name="Straight Connector 11"/>
          <p:cNvCxnSpPr/>
          <p:nvPr/>
        </p:nvCxnSpPr>
        <p:spPr>
          <a:xfrm>
            <a:off x="2384778" y="5150886"/>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760547" y="5158273"/>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363901" y="5177746"/>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030958" y="1752597"/>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25"/>
              <p:cNvSpPr txBox="1"/>
              <p:nvPr/>
            </p:nvSpPr>
            <p:spPr>
              <a:xfrm>
                <a:off x="7017259" y="5029200"/>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7017259" y="5029200"/>
                <a:ext cx="485197" cy="369332"/>
              </a:xfrm>
              <a:prstGeom prst="rect">
                <a:avLst/>
              </a:prstGeom>
              <a:blipFill rotWithShape="1">
                <a:blip r:embed="rId5"/>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447800" y="5029200"/>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447800" y="5029200"/>
                <a:ext cx="485197" cy="369332"/>
              </a:xfrm>
              <a:prstGeom prst="rect">
                <a:avLst/>
              </a:prstGeom>
              <a:blipFill rotWithShape="1">
                <a:blip r:embed="rId6"/>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986867" y="5257800"/>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4986867" y="5257800"/>
                <a:ext cx="485197" cy="369332"/>
              </a:xfrm>
              <a:prstGeom prst="rect">
                <a:avLst/>
              </a:prstGeom>
              <a:blipFill rotWithShape="1">
                <a:blip r:embed="rId7"/>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3934403" y="1899354"/>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3934403" y="1899354"/>
                <a:ext cx="485197" cy="369332"/>
              </a:xfrm>
              <a:prstGeom prst="rect">
                <a:avLst/>
              </a:prstGeom>
              <a:blipFill rotWithShape="1">
                <a:blip r:embed="rId8"/>
                <a:stretch>
                  <a:fillRect b="-15000"/>
                </a:stretch>
              </a:blipFill>
            </p:spPr>
            <p:txBody>
              <a:bodyPr/>
              <a:lstStyle/>
              <a:p>
                <a:r>
                  <a:rPr lang="en-US">
                    <a:noFill/>
                  </a:rPr>
                  <a:t> </a:t>
                </a:r>
              </a:p>
            </p:txBody>
          </p:sp>
        </mc:Fallback>
      </mc:AlternateContent>
      <p:cxnSp>
        <p:nvCxnSpPr>
          <p:cNvPr id="18" name="Straight Arrow Connector 17"/>
          <p:cNvCxnSpPr/>
          <p:nvPr/>
        </p:nvCxnSpPr>
        <p:spPr>
          <a:xfrm>
            <a:off x="5340948" y="5616981"/>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725200" y="2230313"/>
            <a:ext cx="33732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529855" y="5402443"/>
            <a:ext cx="1243313"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814444" y="5402443"/>
            <a:ext cx="1581148"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6473866" y="6248400"/>
                <a:ext cx="17104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cos</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6473866" y="6248400"/>
                <a:ext cx="1710468" cy="369332"/>
              </a:xfrm>
              <a:prstGeom prst="rect">
                <a:avLst/>
              </a:prstGeom>
              <a:blipFill rotWithShape="1">
                <a:blip r:embed="rId9"/>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871431" y="6248400"/>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3871431" y="6248400"/>
                <a:ext cx="1680012" cy="369332"/>
              </a:xfrm>
              <a:prstGeom prst="rect">
                <a:avLst/>
              </a:prstGeom>
              <a:blipFill rotWithShape="1">
                <a:blip r:embed="rId10"/>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839171" y="6248400"/>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839171" y="6248400"/>
                <a:ext cx="1680012" cy="369332"/>
              </a:xfrm>
              <a:prstGeom prst="rect">
                <a:avLst/>
              </a:prstGeom>
              <a:blipFill rotWithShape="1">
                <a:blip r:embed="rId11"/>
                <a:stretch>
                  <a:fillRect b="-13115"/>
                </a:stretch>
              </a:blipFill>
            </p:spPr>
            <p:txBody>
              <a:bodyPr/>
              <a:lstStyle/>
              <a:p>
                <a:r>
                  <a:rPr lang="en-US">
                    <a:noFill/>
                  </a:rPr>
                  <a:t> </a:t>
                </a:r>
              </a:p>
            </p:txBody>
          </p:sp>
        </mc:Fallback>
      </mc:AlternateContent>
      <p:sp>
        <p:nvSpPr>
          <p:cNvPr id="5" name="TextBox 4"/>
          <p:cNvSpPr txBox="1"/>
          <p:nvPr/>
        </p:nvSpPr>
        <p:spPr>
          <a:xfrm>
            <a:off x="6473866" y="1498596"/>
            <a:ext cx="1941043" cy="369332"/>
          </a:xfrm>
          <a:prstGeom prst="rect">
            <a:avLst/>
          </a:prstGeom>
          <a:noFill/>
        </p:spPr>
        <p:txBody>
          <a:bodyPr wrap="square" rtlCol="0">
            <a:spAutoFit/>
          </a:bodyPr>
          <a:lstStyle/>
          <a:p>
            <a:r>
              <a:rPr lang="en-US" dirty="0" smtClean="0"/>
              <a:t>SY Lee, etc</a:t>
            </a:r>
            <a:endParaRPr lang="en-US" dirty="0"/>
          </a:p>
        </p:txBody>
      </p:sp>
      <p:sp>
        <p:nvSpPr>
          <p:cNvPr id="30" name="TextBox 29"/>
          <p:cNvSpPr txBox="1"/>
          <p:nvPr/>
        </p:nvSpPr>
        <p:spPr>
          <a:xfrm>
            <a:off x="781923" y="4005494"/>
            <a:ext cx="1941043" cy="369332"/>
          </a:xfrm>
          <a:prstGeom prst="rect">
            <a:avLst/>
          </a:prstGeom>
          <a:noFill/>
        </p:spPr>
        <p:txBody>
          <a:bodyPr wrap="square" rtlCol="0">
            <a:spAutoFit/>
          </a:bodyPr>
          <a:lstStyle/>
          <a:p>
            <a:pPr algn="ctr"/>
            <a:r>
              <a:rPr lang="en-US" dirty="0" smtClean="0"/>
              <a:t>SY Lee, etc</a:t>
            </a:r>
            <a:endParaRPr lang="en-US" dirty="0"/>
          </a:p>
        </p:txBody>
      </p:sp>
      <p:cxnSp>
        <p:nvCxnSpPr>
          <p:cNvPr id="8" name="Straight Connector 7"/>
          <p:cNvCxnSpPr/>
          <p:nvPr/>
        </p:nvCxnSpPr>
        <p:spPr>
          <a:xfrm>
            <a:off x="1447800" y="3320070"/>
            <a:ext cx="6443133" cy="0"/>
          </a:xfrm>
          <a:prstGeom prst="line">
            <a:avLst/>
          </a:prstGeom>
          <a:ln w="31750" cmpd="tri">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741346" y="3802248"/>
            <a:ext cx="1941043" cy="646331"/>
          </a:xfrm>
          <a:prstGeom prst="rect">
            <a:avLst/>
          </a:prstGeom>
          <a:noFill/>
        </p:spPr>
        <p:txBody>
          <a:bodyPr wrap="square" rtlCol="0">
            <a:spAutoFit/>
          </a:bodyPr>
          <a:lstStyle/>
          <a:p>
            <a:pPr algn="ctr"/>
            <a:r>
              <a:rPr lang="en-US" dirty="0" smtClean="0"/>
              <a:t>Wiedemann, Robinson, etc</a:t>
            </a:r>
            <a:endParaRPr lang="en-US" dirty="0"/>
          </a:p>
        </p:txBody>
      </p:sp>
      <p:sp>
        <p:nvSpPr>
          <p:cNvPr id="40" name="TextBox 39"/>
          <p:cNvSpPr txBox="1"/>
          <p:nvPr/>
        </p:nvSpPr>
        <p:spPr>
          <a:xfrm>
            <a:off x="6358578" y="4005494"/>
            <a:ext cx="1941043" cy="369332"/>
          </a:xfrm>
          <a:prstGeom prst="rect">
            <a:avLst/>
          </a:prstGeom>
          <a:noFill/>
        </p:spPr>
        <p:txBody>
          <a:bodyPr wrap="square" rtlCol="0">
            <a:spAutoFit/>
          </a:bodyPr>
          <a:lstStyle/>
          <a:p>
            <a:pPr algn="ctr"/>
            <a:r>
              <a:rPr lang="en-US" dirty="0" smtClean="0"/>
              <a:t>Merminga, etc</a:t>
            </a:r>
            <a:endParaRPr lang="en-US" dirty="0"/>
          </a:p>
        </p:txBody>
      </p:sp>
    </p:spTree>
    <p:extLst>
      <p:ext uri="{BB962C8B-B14F-4D97-AF65-F5344CB8AC3E}">
        <p14:creationId xmlns:p14="http://schemas.microsoft.com/office/powerpoint/2010/main" val="203997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04872"/>
            <a:ext cx="6364758" cy="2142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7728" r="16669"/>
          <a:stretch/>
        </p:blipFill>
        <p:spPr bwMode="auto">
          <a:xfrm>
            <a:off x="6615293" y="533566"/>
            <a:ext cx="2393245"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a:latin typeface="Symbol" panose="05050102010706020507" pitchFamily="18" charset="2"/>
                <a:cs typeface="Times New Roman" panose="02020603050405020304" pitchFamily="18" charset="0"/>
              </a:rPr>
              <a:t>Y</a:t>
            </a:r>
            <a:r>
              <a:rPr lang="en-US" sz="2800" b="1" baseline="-25000" dirty="0">
                <a:latin typeface="Times New Roman" panose="02020603050405020304" pitchFamily="18" charset="0"/>
                <a:cs typeface="Times New Roman" panose="02020603050405020304" pitchFamily="18" charset="0"/>
              </a:rPr>
              <a:t>S</a:t>
            </a:r>
            <a:r>
              <a:rPr lang="en-US" sz="2800" b="1" dirty="0">
                <a:latin typeface="Times New Roman" panose="02020603050405020304" pitchFamily="18" charset="0"/>
                <a:cs typeface="Times New Roman" panose="02020603050405020304" pitchFamily="18" charset="0"/>
              </a:rPr>
              <a:t> in Phasor </a:t>
            </a:r>
            <a:r>
              <a:rPr lang="en-US" sz="2800" b="1" dirty="0" smtClean="0">
                <a:latin typeface="Times New Roman" panose="02020603050405020304" pitchFamily="18" charset="0"/>
                <a:cs typeface="Times New Roman" panose="02020603050405020304" pitchFamily="18" charset="0"/>
              </a:rPr>
              <a:t>Diagram in CEA-1010</a:t>
            </a:r>
            <a:endParaRPr lang="en-US" sz="2800" b="1" dirty="0">
              <a:latin typeface="Times New Roman" panose="02020603050405020304" pitchFamily="18" charset="0"/>
              <a:cs typeface="Times New Roman" panose="02020603050405020304" pitchFamily="18" charset="0"/>
            </a:endParaRPr>
          </a:p>
        </p:txBody>
      </p:sp>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1" y="631472"/>
            <a:ext cx="6147257" cy="26866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7" name="TextBox 6"/>
              <p:cNvSpPr txBox="1"/>
              <p:nvPr/>
            </p:nvSpPr>
            <p:spPr>
              <a:xfrm>
                <a:off x="7428754" y="1747555"/>
                <a:ext cx="853797"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a:t>
                </a:r>
                <a:r>
                  <a:rPr lang="en-US" dirty="0">
                    <a:solidFill>
                      <a:srgbClr val="FF0000"/>
                    </a:solidFill>
                    <a:ea typeface="Cambria Math"/>
                  </a:rPr>
                  <a:t> </a:t>
                </a:r>
                <a14:m>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b="0" i="1" smtClean="0">
                            <a:solidFill>
                              <a:srgbClr val="FF0000"/>
                            </a:solidFill>
                            <a:latin typeface="Cambria Math"/>
                            <a:ea typeface="Cambria Math"/>
                          </a:rPr>
                          <m:t>𝑇</m:t>
                        </m:r>
                      </m:sub>
                    </m:sSub>
                  </m:oMath>
                </a14:m>
                <a:endParaRPr lang="en-US" b="1" baseline="-25000" dirty="0">
                  <a:solidFill>
                    <a:srgbClr val="FF0000"/>
                  </a:solidFill>
                  <a:latin typeface="Times New Roman" panose="02020603050405020304" pitchFamily="18" charset="0"/>
                  <a:cs typeface="Times New Roman" panose="02020603050405020304" pitchFamily="18"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7428754" y="1747555"/>
                <a:ext cx="853797" cy="369332"/>
              </a:xfrm>
              <a:prstGeom prst="rect">
                <a:avLst/>
              </a:prstGeom>
              <a:blipFill rotWithShape="1">
                <a:blip r:embed="rId5"/>
                <a:stretch>
                  <a:fillRect l="-6429" t="-8333" b="-26667"/>
                </a:stretch>
              </a:blipFill>
            </p:spPr>
            <p:txBody>
              <a:bodyPr/>
              <a:lstStyle/>
              <a:p>
                <a:r>
                  <a:rPr lang="en-US">
                    <a:noFill/>
                  </a:rPr>
                  <a:t> </a:t>
                </a:r>
              </a:p>
            </p:txBody>
          </p:sp>
        </mc:Fallback>
      </mc:AlternateContent>
      <p:pic>
        <p:nvPicPr>
          <p:cNvPr id="8"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l="15568"/>
          <a:stretch/>
        </p:blipFill>
        <p:spPr bwMode="auto">
          <a:xfrm>
            <a:off x="6745934" y="4328915"/>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8"/>
          <p:cNvSpPr/>
          <p:nvPr/>
        </p:nvSpPr>
        <p:spPr>
          <a:xfrm>
            <a:off x="8599006" y="5326853"/>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8652613" y="5380193"/>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8275579" y="5460247"/>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8275579" y="5460247"/>
                <a:ext cx="485197" cy="369332"/>
              </a:xfrm>
              <a:prstGeom prst="rect">
                <a:avLst/>
              </a:prstGeom>
              <a:blipFill rotWithShape="1">
                <a:blip r:embed="rId7"/>
                <a:stretch>
                  <a:fillRect b="-15000"/>
                </a:stretch>
              </a:blipFill>
            </p:spPr>
            <p:txBody>
              <a:bodyPr/>
              <a:lstStyle/>
              <a:p>
                <a:r>
                  <a:rPr lang="en-US">
                    <a:noFill/>
                  </a:rPr>
                  <a:t> </a:t>
                </a:r>
              </a:p>
            </p:txBody>
          </p:sp>
        </mc:Fallback>
      </mc:AlternateContent>
      <p:cxnSp>
        <p:nvCxnSpPr>
          <p:cNvPr id="12" name="Straight Arrow Connector 11"/>
          <p:cNvCxnSpPr/>
          <p:nvPr/>
        </p:nvCxnSpPr>
        <p:spPr>
          <a:xfrm>
            <a:off x="8629660" y="5819428"/>
            <a:ext cx="284384" cy="0"/>
          </a:xfrm>
          <a:prstGeom prst="straightConnector1">
            <a:avLst/>
          </a:prstGeom>
          <a:ln>
            <a:solidFill>
              <a:schemeClr val="tx1"/>
            </a:solidFill>
            <a:prstDash val="sysDash"/>
            <a:headEnd type="triangle" w="sm" len="med"/>
            <a:tailEnd type="none" w="sm"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7114380" y="6326933"/>
                <a:ext cx="16800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𝑎𝑐𝑐</m:t>
                          </m:r>
                        </m:sub>
                      </m:sSub>
                      <m:r>
                        <a:rPr lang="en-US" b="0" i="1" smtClean="0">
                          <a:solidFill>
                            <a:srgbClr val="FF0000"/>
                          </a:solidFill>
                          <a:latin typeface="Cambria Math"/>
                        </a:rPr>
                        <m:t>=</m:t>
                      </m:r>
                      <m:sSub>
                        <m:sSubPr>
                          <m:ctrlPr>
                            <a:rPr lang="en-US" b="0" i="1" smtClean="0">
                              <a:solidFill>
                                <a:srgbClr val="FF0000"/>
                              </a:solidFill>
                              <a:latin typeface="Cambria Math"/>
                            </a:rPr>
                          </m:ctrlPr>
                        </m:sSubPr>
                        <m:e>
                          <m:r>
                            <a:rPr lang="en-US" b="0" i="1" smtClean="0">
                              <a:solidFill>
                                <a:srgbClr val="FF0000"/>
                              </a:solidFill>
                              <a:latin typeface="Cambria Math"/>
                            </a:rPr>
                            <m:t>𝑉</m:t>
                          </m:r>
                        </m:e>
                        <m:sub>
                          <m:r>
                            <a:rPr lang="en-US" b="0" i="1" smtClean="0">
                              <a:solidFill>
                                <a:srgbClr val="FF0000"/>
                              </a:solidFill>
                              <a:latin typeface="Cambria Math"/>
                            </a:rPr>
                            <m:t>0</m:t>
                          </m:r>
                        </m:sub>
                      </m:sSub>
                      <m:r>
                        <m:rPr>
                          <m:nor/>
                        </m:rPr>
                        <a:rPr lang="en-US" b="0" i="0" smtClean="0">
                          <a:solidFill>
                            <a:srgbClr val="FF0000"/>
                          </a:solidFill>
                          <a:latin typeface="Cambria Math"/>
                        </a:rPr>
                        <m:t>sin</m:t>
                      </m:r>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7114380" y="6326933"/>
                <a:ext cx="1680012" cy="369332"/>
              </a:xfrm>
              <a:prstGeom prst="rect">
                <a:avLst/>
              </a:prstGeom>
              <a:blipFill rotWithShape="1">
                <a:blip r:embed="rId8"/>
                <a:stretch>
                  <a:fillRect b="-15000"/>
                </a:stretch>
              </a:blipFill>
            </p:spPr>
            <p:txBody>
              <a:bodyPr/>
              <a:lstStyle/>
              <a:p>
                <a:r>
                  <a:rPr lang="en-US">
                    <a:noFill/>
                  </a:rPr>
                  <a:t> </a:t>
                </a:r>
              </a:p>
            </p:txBody>
          </p:sp>
        </mc:Fallback>
      </mc:AlternateContent>
      <p:pic>
        <p:nvPicPr>
          <p:cNvPr id="1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64758" y="4434749"/>
            <a:ext cx="314325"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3" name="Rectangle 2"/>
              <p:cNvSpPr/>
              <p:nvPr/>
            </p:nvSpPr>
            <p:spPr>
              <a:xfrm>
                <a:off x="7241836" y="3900503"/>
                <a:ext cx="72244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rPr>
                          </m:ctrlPr>
                        </m:sSubPr>
                        <m:e>
                          <m:r>
                            <a:rPr lang="en-US" b="0" i="1" smtClean="0">
                              <a:solidFill>
                                <a:srgbClr val="FF0000"/>
                              </a:solidFill>
                              <a:latin typeface="Cambria Math"/>
                              <a:ea typeface="Cambria Math"/>
                            </a:rPr>
                            <m:t>=</m:t>
                          </m:r>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p>
            </p:txBody>
          </p:sp>
        </mc:Choice>
        <mc:Fallback xmlns="">
          <p:sp>
            <p:nvSpPr>
              <p:cNvPr id="3" name="Rectangle 2"/>
              <p:cNvSpPr>
                <a:spLocks noRot="1" noChangeAspect="1" noMove="1" noResize="1" noEditPoints="1" noAdjustHandles="1" noChangeArrowheads="1" noChangeShapeType="1" noTextEdit="1"/>
              </p:cNvSpPr>
              <p:nvPr/>
            </p:nvSpPr>
            <p:spPr>
              <a:xfrm>
                <a:off x="7241836" y="3900503"/>
                <a:ext cx="722442" cy="369332"/>
              </a:xfrm>
              <a:prstGeom prst="rect">
                <a:avLst/>
              </a:prstGeom>
              <a:blipFill rotWithShape="1">
                <a:blip r:embed="rId10"/>
                <a:stretch>
                  <a:fillRect b="-15000"/>
                </a:stretch>
              </a:blipFill>
            </p:spPr>
            <p:txBody>
              <a:bodyPr/>
              <a:lstStyle/>
              <a:p>
                <a:r>
                  <a:rPr lang="en-US">
                    <a:noFill/>
                  </a:rPr>
                  <a:t> </a:t>
                </a:r>
              </a:p>
            </p:txBody>
          </p:sp>
        </mc:Fallback>
      </mc:AlternateContent>
      <p:cxnSp>
        <p:nvCxnSpPr>
          <p:cNvPr id="6" name="Straight Connector 5"/>
          <p:cNvCxnSpPr/>
          <p:nvPr/>
        </p:nvCxnSpPr>
        <p:spPr>
          <a:xfrm>
            <a:off x="982133" y="1932221"/>
            <a:ext cx="393982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861683" y="1407068"/>
            <a:ext cx="2570809" cy="369332"/>
          </a:xfrm>
          <a:prstGeom prst="rect">
            <a:avLst/>
          </a:prstGeom>
          <a:noFill/>
        </p:spPr>
        <p:txBody>
          <a:bodyPr wrap="square" rtlCol="0">
            <a:spAutoFit/>
          </a:bodyPr>
          <a:lstStyle/>
          <a:p>
            <a:r>
              <a:rPr lang="en-US" dirty="0" smtClean="0">
                <a:solidFill>
                  <a:srgbClr val="FF0000"/>
                </a:solidFill>
                <a:latin typeface="Times New Roman" panose="02020603050405020304" pitchFamily="18" charset="0"/>
                <a:cs typeface="Times New Roman" panose="02020603050405020304" pitchFamily="18" charset="0"/>
              </a:rPr>
              <a:t>Not impedance angle</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737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42"/>
          <p:cNvCxnSpPr/>
          <p:nvPr/>
        </p:nvCxnSpPr>
        <p:spPr>
          <a:xfrm>
            <a:off x="5581775" y="1639199"/>
            <a:ext cx="0" cy="189062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519345" y="3462221"/>
            <a:ext cx="2860586" cy="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 12 GeV</a:t>
            </a:r>
            <a:endParaRPr lang="en-US" sz="2800" b="1" dirty="0">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flipH="1">
            <a:off x="4667782" y="3462221"/>
            <a:ext cx="914961"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4024883" y="2826402"/>
            <a:ext cx="1557863" cy="635822"/>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346616" y="3437151"/>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6065274" y="2666787"/>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G</a:t>
            </a:r>
            <a:endParaRPr lang="en-US" b="1" baseline="-25000"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3997221" y="2550461"/>
            <a:ext cx="609600" cy="369332"/>
          </a:xfrm>
          <a:prstGeom prst="rect">
            <a:avLst/>
          </a:prstGeom>
          <a:noFill/>
        </p:spPr>
        <p:txBody>
          <a:bodyPr wrap="square" rtlCol="0">
            <a:spAutoFit/>
          </a:bodyPr>
          <a:lstStyle/>
          <a:p>
            <a:r>
              <a:rPr lang="en-US" b="1" dirty="0">
                <a:solidFill>
                  <a:srgbClr val="FF0000"/>
                </a:solidFill>
                <a:latin typeface="Times New Roman" panose="02020603050405020304" pitchFamily="18" charset="0"/>
                <a:cs typeface="Times New Roman" panose="02020603050405020304" pitchFamily="18" charset="0"/>
              </a:rPr>
              <a:t>V</a:t>
            </a:r>
            <a:r>
              <a:rPr lang="en-US" b="1" baseline="-25000" dirty="0" smtClean="0">
                <a:solidFill>
                  <a:srgbClr val="FF0000"/>
                </a:solidFill>
                <a:latin typeface="Times New Roman" panose="02020603050405020304" pitchFamily="18" charset="0"/>
                <a:cs typeface="Times New Roman" panose="02020603050405020304" pitchFamily="18" charset="0"/>
              </a:rPr>
              <a:t>B</a:t>
            </a:r>
            <a:endParaRPr lang="en-US" b="1" baseline="-25000"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4783084" y="3126756"/>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T</a:t>
            </a:r>
            <a:endParaRPr lang="en-US" b="1" baseline="-25000" dirty="0">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5582742" y="3029534"/>
            <a:ext cx="1025543" cy="432689"/>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582742" y="3462223"/>
            <a:ext cx="3182018" cy="0"/>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133002" y="3120526"/>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T</a:t>
            </a:r>
            <a:endParaRPr lang="en-US" b="1" baseline="-250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8328205" y="3451333"/>
            <a:ext cx="609600"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V</a:t>
            </a:r>
            <a:r>
              <a:rPr lang="en-US" b="1" baseline="-25000" dirty="0" smtClean="0">
                <a:solidFill>
                  <a:srgbClr val="FF0000"/>
                </a:solidFill>
                <a:latin typeface="Times New Roman" panose="02020603050405020304" pitchFamily="18" charset="0"/>
                <a:cs typeface="Times New Roman" panose="02020603050405020304" pitchFamily="18" charset="0"/>
              </a:rPr>
              <a:t>G</a:t>
            </a:r>
            <a:endParaRPr lang="en-US" b="1" baseline="-25000" dirty="0">
              <a:solidFill>
                <a:srgbClr val="FF0000"/>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5582742" y="2800413"/>
            <a:ext cx="1624155" cy="664634"/>
          </a:xfrm>
          <a:prstGeom prst="straightConnector1">
            <a:avLst/>
          </a:prstGeom>
          <a:ln w="19050">
            <a:solidFill>
              <a:srgbClr val="00B0F0"/>
            </a:solidFill>
            <a:prstDash val="solid"/>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433608" y="2347263"/>
            <a:ext cx="773289" cy="369332"/>
          </a:xfrm>
          <a:prstGeom prst="rect">
            <a:avLst/>
          </a:prstGeom>
          <a:noFill/>
        </p:spPr>
        <p:txBody>
          <a:bodyPr wrap="square" rtlCol="0">
            <a:spAutoFit/>
          </a:bodyPr>
          <a:lstStyle/>
          <a:p>
            <a:r>
              <a:rPr lang="en-US" b="1" dirty="0" smtClean="0">
                <a:solidFill>
                  <a:srgbClr val="00B0F0"/>
                </a:solidFill>
                <a:latin typeface="Times New Roman" panose="02020603050405020304" pitchFamily="18" charset="0"/>
                <a:cs typeface="Times New Roman" panose="02020603050405020304" pitchFamily="18" charset="0"/>
              </a:rPr>
              <a:t>V</a:t>
            </a:r>
            <a:r>
              <a:rPr lang="en-US" b="1" baseline="-25000" dirty="0" smtClean="0">
                <a:solidFill>
                  <a:srgbClr val="00B0F0"/>
                </a:solidFill>
                <a:latin typeface="Times New Roman" panose="02020603050405020304" pitchFamily="18" charset="0"/>
                <a:cs typeface="Times New Roman" panose="02020603050405020304" pitchFamily="18" charset="0"/>
              </a:rPr>
              <a:t>cavity</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29" name="Straight Arrow Connector 28"/>
          <p:cNvCxnSpPr/>
          <p:nvPr/>
        </p:nvCxnSpPr>
        <p:spPr>
          <a:xfrm>
            <a:off x="6071742" y="3263699"/>
            <a:ext cx="175047" cy="176199"/>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5169906" y="3300861"/>
            <a:ext cx="136086" cy="167878"/>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5611536" y="2927699"/>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48" name="Straight Arrow Connector 47"/>
          <p:cNvCxnSpPr/>
          <p:nvPr/>
        </p:nvCxnSpPr>
        <p:spPr>
          <a:xfrm flipH="1" flipV="1">
            <a:off x="5566946" y="3127603"/>
            <a:ext cx="310882" cy="220532"/>
          </a:xfrm>
          <a:prstGeom prst="straightConnector1">
            <a:avLst/>
          </a:prstGeom>
          <a:ln w="15875">
            <a:solidFill>
              <a:srgbClr val="00B0F0"/>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2986295050"/>
              </p:ext>
            </p:extLst>
          </p:nvPr>
        </p:nvGraphicFramePr>
        <p:xfrm>
          <a:off x="415927" y="1716020"/>
          <a:ext cx="3112419" cy="3337560"/>
        </p:xfrm>
        <a:graphic>
          <a:graphicData uri="http://schemas.openxmlformats.org/drawingml/2006/table">
            <a:tbl>
              <a:tblPr firstRow="1" bandRow="1">
                <a:tableStyleId>{5940675A-B579-460E-94D1-54222C63F5DA}</a:tableStyleId>
              </a:tblPr>
              <a:tblGrid>
                <a:gridCol w="832062"/>
                <a:gridCol w="1388533"/>
                <a:gridCol w="891824"/>
              </a:tblGrid>
              <a:tr h="370840">
                <a:tc>
                  <a:txBody>
                    <a:bodyPr/>
                    <a:lstStyle/>
                    <a:p>
                      <a:r>
                        <a:rPr lang="en-US" dirty="0" smtClean="0"/>
                        <a:t>R</a:t>
                      </a:r>
                      <a:r>
                        <a:rPr lang="en-US" baseline="-25000" dirty="0" smtClean="0"/>
                        <a:t>L</a:t>
                      </a:r>
                      <a:endParaRPr lang="en-US" baseline="-25000" dirty="0"/>
                    </a:p>
                  </a:txBody>
                  <a:tcPr/>
                </a:tc>
                <a:tc>
                  <a:txBody>
                    <a:bodyPr/>
                    <a:lstStyle/>
                    <a:p>
                      <a:r>
                        <a:rPr lang="en-US" dirty="0" smtClean="0"/>
                        <a:t>12.9</a:t>
                      </a:r>
                      <a:endParaRPr lang="en-US" dirty="0"/>
                    </a:p>
                  </a:txBody>
                  <a:tcPr/>
                </a:tc>
                <a:tc>
                  <a:txBody>
                    <a:bodyPr/>
                    <a:lstStyle/>
                    <a:p>
                      <a:r>
                        <a:rPr lang="en-US" dirty="0" smtClean="0"/>
                        <a:t>M</a:t>
                      </a:r>
                      <a:r>
                        <a:rPr lang="en-US" dirty="0" smtClean="0">
                          <a:latin typeface="Symbol" panose="05050102010706020507" pitchFamily="18" charset="2"/>
                        </a:rPr>
                        <a:t>W</a:t>
                      </a:r>
                      <a:endParaRPr lang="en-US" dirty="0">
                        <a:latin typeface="Symbol" panose="05050102010706020507" pitchFamily="18" charset="2"/>
                      </a:endParaRPr>
                    </a:p>
                  </a:txBody>
                  <a:tcPr/>
                </a:tc>
              </a:tr>
              <a:tr h="370840">
                <a:tc>
                  <a:txBody>
                    <a:bodyPr/>
                    <a:lstStyle/>
                    <a:p>
                      <a:r>
                        <a:rPr lang="en-US" dirty="0" smtClean="0"/>
                        <a:t>I</a:t>
                      </a:r>
                      <a:r>
                        <a:rPr lang="en-US" baseline="-25000" dirty="0" smtClean="0"/>
                        <a:t>B</a:t>
                      </a:r>
                      <a:endParaRPr lang="en-US" baseline="-25000" dirty="0"/>
                    </a:p>
                  </a:txBody>
                  <a:tcPr/>
                </a:tc>
                <a:tc>
                  <a:txBody>
                    <a:bodyPr/>
                    <a:lstStyle/>
                    <a:p>
                      <a:r>
                        <a:rPr lang="en-US" dirty="0" smtClean="0"/>
                        <a:t>2*0.11</a:t>
                      </a:r>
                      <a:endParaRPr lang="en-US" dirty="0"/>
                    </a:p>
                  </a:txBody>
                  <a:tcPr/>
                </a:tc>
                <a:tc>
                  <a:txBody>
                    <a:bodyPr/>
                    <a:lstStyle/>
                    <a:p>
                      <a:r>
                        <a:rPr lang="en-US" dirty="0" smtClean="0"/>
                        <a:t>A</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Symbol" panose="05050102010706020507" pitchFamily="18" charset="2"/>
                          <a:ea typeface="+mn-ea"/>
                          <a:cs typeface="Times New Roman" panose="02020603050405020304" pitchFamily="18" charset="0"/>
                        </a:rPr>
                        <a:t>Y</a:t>
                      </a:r>
                      <a:r>
                        <a:rPr kumimoji="0" lang="en-US" sz="18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a:t>
                      </a:r>
                    </a:p>
                  </a:txBody>
                  <a:tcPr/>
                </a:tc>
                <a:tc>
                  <a:txBody>
                    <a:bodyPr/>
                    <a:lstStyle/>
                    <a:p>
                      <a:r>
                        <a:rPr lang="en-US" dirty="0" smtClean="0"/>
                        <a:t>-32.4</a:t>
                      </a:r>
                      <a:endParaRPr lang="en-US" dirty="0"/>
                    </a:p>
                  </a:txBody>
                  <a:tcPr/>
                </a:tc>
                <a:tc>
                  <a:txBody>
                    <a:bodyPr/>
                    <a:lstStyle/>
                    <a:p>
                      <a:r>
                        <a:rPr lang="en-US" dirty="0" smtClean="0"/>
                        <a:t>degree</a:t>
                      </a:r>
                      <a:endParaRPr lang="en-US"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Symbol" panose="05050102010706020507" pitchFamily="18" charset="2"/>
                          <a:ea typeface="+mn-ea"/>
                          <a:cs typeface="Times New Roman" panose="02020603050405020304" pitchFamily="18" charset="0"/>
                        </a:rPr>
                        <a:t>Y</a:t>
                      </a:r>
                      <a:r>
                        <a:rPr kumimoji="0" lang="en-US" sz="18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S</a:t>
                      </a:r>
                    </a:p>
                  </a:txBody>
                  <a:tcPr/>
                </a:tc>
                <a:tc>
                  <a:txBody>
                    <a:bodyPr/>
                    <a:lstStyle/>
                    <a:p>
                      <a:r>
                        <a:rPr lang="en-US" dirty="0" smtClean="0"/>
                        <a:t>57.6</a:t>
                      </a:r>
                    </a:p>
                  </a:txBody>
                  <a:tcPr/>
                </a:tc>
                <a:tc>
                  <a:txBody>
                    <a:bodyPr/>
                    <a:lstStyle/>
                    <a:p>
                      <a:r>
                        <a:rPr lang="en-US" dirty="0" smtClean="0"/>
                        <a:t>degree</a:t>
                      </a:r>
                      <a:endParaRPr lang="en-US"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Symbol" panose="05050102010706020507" pitchFamily="18" charset="2"/>
                          <a:ea typeface="+mn-ea"/>
                          <a:cs typeface="Times New Roman" panose="02020603050405020304" pitchFamily="18" charset="0"/>
                        </a:rPr>
                        <a:t>Y</a:t>
                      </a:r>
                      <a:r>
                        <a:rPr kumimoji="0" lang="en-US" sz="18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L</a:t>
                      </a:r>
                    </a:p>
                  </a:txBody>
                  <a:tcPr/>
                </a:tc>
                <a:tc>
                  <a:txBody>
                    <a:bodyPr/>
                    <a:lstStyle/>
                    <a:p>
                      <a:r>
                        <a:rPr lang="en-US" dirty="0" smtClean="0"/>
                        <a:t>0</a:t>
                      </a:r>
                      <a:endParaRPr lang="en-US" dirty="0"/>
                    </a:p>
                  </a:txBody>
                  <a:tcPr/>
                </a:tc>
                <a:tc>
                  <a:txBody>
                    <a:bodyPr/>
                    <a:lstStyle/>
                    <a:p>
                      <a:r>
                        <a:rPr lang="en-US" dirty="0" smtClean="0"/>
                        <a:t>degree</a:t>
                      </a:r>
                      <a:endParaRPr lang="en-US" dirty="0"/>
                    </a:p>
                  </a:txBody>
                  <a:tcPr/>
                </a:tc>
              </a:tr>
              <a:tr h="370840">
                <a:tc>
                  <a:txBody>
                    <a:bodyPr/>
                    <a:lstStyle/>
                    <a:p>
                      <a:r>
                        <a:rPr lang="en-US" dirty="0" smtClean="0"/>
                        <a:t>V</a:t>
                      </a:r>
                      <a:r>
                        <a:rPr lang="en-US" baseline="-25000" dirty="0" smtClean="0"/>
                        <a:t>cavity</a:t>
                      </a:r>
                      <a:endParaRPr lang="en-US" baseline="-25000" dirty="0"/>
                    </a:p>
                  </a:txBody>
                  <a:tcPr/>
                </a:tc>
                <a:tc>
                  <a:txBody>
                    <a:bodyPr/>
                    <a:lstStyle/>
                    <a:p>
                      <a:r>
                        <a:rPr lang="en-US" dirty="0" smtClean="0"/>
                        <a:t>2.5</a:t>
                      </a:r>
                      <a:endParaRPr lang="en-US" dirty="0"/>
                    </a:p>
                  </a:txBody>
                  <a:tcPr/>
                </a:tc>
                <a:tc>
                  <a:txBody>
                    <a:bodyPr/>
                    <a:lstStyle/>
                    <a:p>
                      <a:r>
                        <a:rPr lang="en-US" dirty="0" smtClean="0"/>
                        <a:t>MV</a:t>
                      </a:r>
                      <a:endParaRPr lang="en-US" dirty="0"/>
                    </a:p>
                  </a:txBody>
                  <a:tcPr/>
                </a:tc>
              </a:tr>
              <a:tr h="370840">
                <a:tc>
                  <a:txBody>
                    <a:bodyPr/>
                    <a:lstStyle/>
                    <a:p>
                      <a:r>
                        <a:rPr lang="en-US" dirty="0" smtClean="0"/>
                        <a:t>V</a:t>
                      </a:r>
                      <a:r>
                        <a:rPr lang="en-US" baseline="-25000" dirty="0" smtClean="0"/>
                        <a:t>B</a:t>
                      </a:r>
                      <a:endParaRPr lang="en-US" baseline="-25000" dirty="0"/>
                    </a:p>
                  </a:txBody>
                  <a:tcPr/>
                </a:tc>
                <a:tc>
                  <a:txBody>
                    <a:bodyPr/>
                    <a:lstStyle/>
                    <a:p>
                      <a:r>
                        <a:rPr lang="en-US" dirty="0" smtClean="0"/>
                        <a:t>2.5</a:t>
                      </a:r>
                      <a:endParaRPr lang="en-US" dirty="0"/>
                    </a:p>
                  </a:txBody>
                  <a:tcPr/>
                </a:tc>
                <a:tc>
                  <a:txBody>
                    <a:bodyPr/>
                    <a:lstStyle/>
                    <a:p>
                      <a:r>
                        <a:rPr lang="en-US" dirty="0" smtClean="0"/>
                        <a:t>MV</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t>
                      </a:r>
                      <a:r>
                        <a:rPr lang="en-US" baseline="-25000" dirty="0" smtClean="0"/>
                        <a:t>G</a:t>
                      </a:r>
                    </a:p>
                  </a:txBody>
                  <a:tcPr/>
                </a:tc>
                <a:tc>
                  <a:txBody>
                    <a:bodyPr/>
                    <a:lstStyle/>
                    <a:p>
                      <a:r>
                        <a:rPr lang="en-US" dirty="0" smtClean="0"/>
                        <a:t>2.93</a:t>
                      </a:r>
                      <a:endParaRPr lang="en-US" dirty="0"/>
                    </a:p>
                  </a:txBody>
                  <a:tcPr/>
                </a:tc>
                <a:tc>
                  <a:txBody>
                    <a:bodyPr/>
                    <a:lstStyle/>
                    <a:p>
                      <a:r>
                        <a:rPr lang="en-US" dirty="0" smtClean="0"/>
                        <a:t>MV</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a:t>
                      </a:r>
                      <a:r>
                        <a:rPr lang="en-US" baseline="-25000" dirty="0" smtClean="0"/>
                        <a:t>G</a:t>
                      </a:r>
                    </a:p>
                  </a:txBody>
                  <a:tcPr/>
                </a:tc>
                <a:tc>
                  <a:txBody>
                    <a:bodyPr/>
                    <a:lstStyle/>
                    <a:p>
                      <a:r>
                        <a:rPr lang="en-US" dirty="0" smtClean="0"/>
                        <a:t>0.39</a:t>
                      </a:r>
                      <a:endParaRPr lang="en-US" dirty="0"/>
                    </a:p>
                  </a:txBody>
                  <a:tcPr/>
                </a:tc>
                <a:tc>
                  <a:txBody>
                    <a:bodyPr/>
                    <a:lstStyle/>
                    <a:p>
                      <a:r>
                        <a:rPr lang="en-US" dirty="0" smtClean="0"/>
                        <a:t>A</a:t>
                      </a:r>
                      <a:endParaRPr lang="en-US" dirty="0"/>
                    </a:p>
                  </a:txBody>
                  <a:tcPr/>
                </a:tc>
              </a:tr>
            </a:tbl>
          </a:graphicData>
        </a:graphic>
      </p:graphicFrame>
      <p:cxnSp>
        <p:nvCxnSpPr>
          <p:cNvPr id="51" name="Straight Arrow Connector 50"/>
          <p:cNvCxnSpPr/>
          <p:nvPr/>
        </p:nvCxnSpPr>
        <p:spPr>
          <a:xfrm flipH="1" flipV="1">
            <a:off x="7206897" y="2800413"/>
            <a:ext cx="1557863" cy="635822"/>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4306931" y="2201665"/>
            <a:ext cx="1194558" cy="369332"/>
          </a:xfrm>
          <a:prstGeom prst="rect">
            <a:avLst/>
          </a:prstGeom>
        </p:spPr>
        <p:txBody>
          <a:bodyPr wrap="none">
            <a:spAutoFit/>
          </a:bodyPr>
          <a:lstStyle/>
          <a:p>
            <a:pPr algn="ctr"/>
            <a:r>
              <a:rPr lang="en-US" b="1" dirty="0">
                <a:latin typeface="Times New Roman" panose="02020603050405020304" pitchFamily="18" charset="0"/>
                <a:cs typeface="Times New Roman" panose="02020603050405020304" pitchFamily="18" charset="0"/>
              </a:rPr>
              <a:t>@ 12 GeV</a:t>
            </a:r>
          </a:p>
        </p:txBody>
      </p:sp>
    </p:spTree>
    <p:extLst>
      <p:ext uri="{BB962C8B-B14F-4D97-AF65-F5344CB8AC3E}">
        <p14:creationId xmlns:p14="http://schemas.microsoft.com/office/powerpoint/2010/main" val="3884482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4463" y="1295400"/>
            <a:ext cx="6315075"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work point @ 12 GeV</a:t>
            </a:r>
            <a:endParaRPr lang="en-US" sz="28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099460" y="5783283"/>
            <a:ext cx="3467595" cy="584775"/>
          </a:xfrm>
          <a:prstGeom prst="rect">
            <a:avLst/>
          </a:prstGeom>
          <a:noFill/>
        </p:spPr>
        <p:txBody>
          <a:bodyPr wrap="square" rtlCol="0">
            <a:spAutoFit/>
          </a:bodyPr>
          <a:lstStyle/>
          <a:p>
            <a:r>
              <a:rPr lang="en-US" sz="3200" dirty="0" smtClean="0"/>
              <a:t>Q</a:t>
            </a:r>
            <a:r>
              <a:rPr lang="en-US" sz="3200" baseline="-25000" dirty="0" smtClean="0"/>
              <a:t>ext@12GeV</a:t>
            </a:r>
            <a:r>
              <a:rPr lang="en-US" sz="3200" dirty="0" smtClean="0"/>
              <a:t> = 1.23e5</a:t>
            </a:r>
            <a:endParaRPr lang="en-US" sz="3200" dirty="0"/>
          </a:p>
        </p:txBody>
      </p:sp>
    </p:spTree>
    <p:extLst>
      <p:ext uri="{BB962C8B-B14F-4D97-AF65-F5344CB8AC3E}">
        <p14:creationId xmlns:p14="http://schemas.microsoft.com/office/powerpoint/2010/main" val="3285737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work point @ 5 GeV</a:t>
            </a:r>
            <a:endParaRPr lang="en-US" sz="2800" b="1" dirty="0">
              <a:latin typeface="Times New Roman" panose="02020603050405020304" pitchFamily="18" charset="0"/>
              <a:cs typeface="Times New Roman" panose="02020603050405020304"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328738"/>
            <a:ext cx="6191250" cy="420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042556" y="5783283"/>
            <a:ext cx="5735782" cy="584775"/>
          </a:xfrm>
          <a:prstGeom prst="rect">
            <a:avLst/>
          </a:prstGeom>
          <a:noFill/>
        </p:spPr>
        <p:txBody>
          <a:bodyPr wrap="square" rtlCol="0">
            <a:spAutoFit/>
          </a:bodyPr>
          <a:lstStyle/>
          <a:p>
            <a:r>
              <a:rPr lang="en-US" sz="3200" dirty="0" smtClean="0"/>
              <a:t>Q</a:t>
            </a:r>
            <a:r>
              <a:rPr lang="en-US" sz="3200" baseline="-25000" dirty="0" smtClean="0"/>
              <a:t>ext@5GeV</a:t>
            </a:r>
            <a:r>
              <a:rPr lang="en-US" sz="3200" dirty="0" smtClean="0"/>
              <a:t> = 0.01*</a:t>
            </a:r>
            <a:r>
              <a:rPr lang="en-US" sz="3200" dirty="0"/>
              <a:t> </a:t>
            </a:r>
            <a:r>
              <a:rPr lang="en-US" sz="3200" dirty="0" smtClean="0"/>
              <a:t>Q</a:t>
            </a:r>
            <a:r>
              <a:rPr lang="en-US" sz="3200" baseline="-25000" dirty="0" smtClean="0"/>
              <a:t>ext@12GeV</a:t>
            </a:r>
            <a:endParaRPr lang="en-US" sz="3200" dirty="0"/>
          </a:p>
        </p:txBody>
      </p:sp>
    </p:spTree>
    <p:extLst>
      <p:ext uri="{BB962C8B-B14F-4D97-AF65-F5344CB8AC3E}">
        <p14:creationId xmlns:p14="http://schemas.microsoft.com/office/powerpoint/2010/main" val="1501729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work point @ 5 GeV</a:t>
            </a:r>
            <a:endParaRPr lang="en-US" sz="28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042556" y="5783283"/>
            <a:ext cx="5735782" cy="584775"/>
          </a:xfrm>
          <a:prstGeom prst="rect">
            <a:avLst/>
          </a:prstGeom>
          <a:noFill/>
        </p:spPr>
        <p:txBody>
          <a:bodyPr wrap="square" rtlCol="0">
            <a:spAutoFit/>
          </a:bodyPr>
          <a:lstStyle/>
          <a:p>
            <a:r>
              <a:rPr lang="en-US" sz="3200" dirty="0" smtClean="0"/>
              <a:t>Q</a:t>
            </a:r>
            <a:r>
              <a:rPr lang="en-US" sz="3200" baseline="-25000" dirty="0" smtClean="0"/>
              <a:t>ext@5GeV</a:t>
            </a:r>
            <a:r>
              <a:rPr lang="en-US" sz="3200" dirty="0" smtClean="0"/>
              <a:t> = 0.002* Q</a:t>
            </a:r>
            <a:r>
              <a:rPr lang="en-US" sz="3200" baseline="-25000" dirty="0" smtClean="0"/>
              <a:t>ext@12GeV</a:t>
            </a:r>
            <a:endParaRPr lang="en-US" sz="32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1295400"/>
            <a:ext cx="61722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2091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work point @ 3 GeV</a:t>
            </a:r>
            <a:endParaRPr lang="en-US" sz="2800" b="1" dirty="0">
              <a:latin typeface="Times New Roman" panose="02020603050405020304" pitchFamily="18" charset="0"/>
              <a:cs typeface="Times New Roman" panose="02020603050405020304"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319213"/>
            <a:ext cx="6191250" cy="421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790701" y="5478666"/>
            <a:ext cx="4512624" cy="369332"/>
          </a:xfrm>
          <a:prstGeom prst="rect">
            <a:avLst/>
          </a:prstGeom>
          <a:noFill/>
        </p:spPr>
        <p:txBody>
          <a:bodyPr wrap="square" rtlCol="0">
            <a:spAutoFit/>
          </a:bodyPr>
          <a:lstStyle/>
          <a:p>
            <a:r>
              <a:rPr lang="en-US" dirty="0" smtClean="0"/>
              <a:t>Y = 268.2, tuning angle = -88.8 degrees</a:t>
            </a:r>
            <a:endParaRPr lang="en-US" dirty="0"/>
          </a:p>
        </p:txBody>
      </p:sp>
      <p:sp>
        <p:nvSpPr>
          <p:cNvPr id="3" name="Rectangle 2"/>
          <p:cNvSpPr/>
          <p:nvPr/>
        </p:nvSpPr>
        <p:spPr>
          <a:xfrm>
            <a:off x="2998971" y="5903893"/>
            <a:ext cx="3461205" cy="954107"/>
          </a:xfrm>
          <a:prstGeom prst="rect">
            <a:avLst/>
          </a:prstGeom>
        </p:spPr>
        <p:txBody>
          <a:bodyPr wrap="square">
            <a:spAutoFit/>
          </a:bodyPr>
          <a:lstStyle/>
          <a:p>
            <a:r>
              <a:rPr lang="en-US" sz="2800" dirty="0" smtClean="0"/>
              <a:t>20 cavities</a:t>
            </a:r>
            <a:endParaRPr lang="en-US" sz="2800" dirty="0"/>
          </a:p>
          <a:p>
            <a:r>
              <a:rPr lang="en-US" sz="2800" dirty="0" smtClean="0"/>
              <a:t>Q</a:t>
            </a:r>
            <a:r>
              <a:rPr lang="en-US" sz="2800" baseline="-25000" dirty="0" smtClean="0"/>
              <a:t>ext@5GeV </a:t>
            </a:r>
            <a:r>
              <a:rPr lang="en-US" sz="2800" dirty="0" smtClean="0"/>
              <a:t>= Q</a:t>
            </a:r>
            <a:r>
              <a:rPr lang="en-US" sz="2800" baseline="-25000" dirty="0" smtClean="0"/>
              <a:t>ext@12GeV</a:t>
            </a:r>
            <a:endParaRPr lang="en-US" sz="2800" dirty="0"/>
          </a:p>
        </p:txBody>
      </p:sp>
    </p:spTree>
    <p:extLst>
      <p:ext uri="{BB962C8B-B14F-4D97-AF65-F5344CB8AC3E}">
        <p14:creationId xmlns:p14="http://schemas.microsoft.com/office/powerpoint/2010/main" val="9370886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work point @ 3 GeV</a:t>
            </a:r>
            <a:endParaRPr lang="en-US" sz="2800" b="1" dirty="0">
              <a:latin typeface="Times New Roman" panose="02020603050405020304" pitchFamily="18" charset="0"/>
              <a:cs typeface="Times New Roman" panose="02020603050405020304" pitchFamily="18" charset="0"/>
            </a:endParaRPr>
          </a:p>
        </p:txBody>
      </p:sp>
      <p:sp>
        <p:nvSpPr>
          <p:cNvPr id="5" name="Rectangle 4"/>
          <p:cNvSpPr/>
          <p:nvPr/>
        </p:nvSpPr>
        <p:spPr>
          <a:xfrm>
            <a:off x="3188977" y="5713696"/>
            <a:ext cx="3461205" cy="954107"/>
          </a:xfrm>
          <a:prstGeom prst="rect">
            <a:avLst/>
          </a:prstGeom>
        </p:spPr>
        <p:txBody>
          <a:bodyPr wrap="square">
            <a:spAutoFit/>
          </a:bodyPr>
          <a:lstStyle/>
          <a:p>
            <a:r>
              <a:rPr lang="en-US" sz="2800" dirty="0"/>
              <a:t>1 cavity</a:t>
            </a:r>
          </a:p>
          <a:p>
            <a:r>
              <a:rPr lang="en-US" sz="2800" dirty="0" smtClean="0"/>
              <a:t>Q</a:t>
            </a:r>
            <a:r>
              <a:rPr lang="en-US" sz="2800" baseline="-25000" dirty="0" smtClean="0"/>
              <a:t>ext@5GeV </a:t>
            </a:r>
            <a:r>
              <a:rPr lang="en-US" sz="2800" dirty="0" smtClean="0"/>
              <a:t>= Q</a:t>
            </a:r>
            <a:r>
              <a:rPr lang="en-US" sz="2800" baseline="-25000" dirty="0" smtClean="0"/>
              <a:t>ext@12GeV</a:t>
            </a:r>
            <a:endParaRPr lang="en-US"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262063"/>
            <a:ext cx="6248400" cy="433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70886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Robinson work point @ 3 GeV</a:t>
            </a:r>
            <a:endParaRPr lang="en-US" sz="2800" b="1" dirty="0">
              <a:latin typeface="Times New Roman" panose="02020603050405020304" pitchFamily="18" charset="0"/>
              <a:cs typeface="Times New Roman" panose="02020603050405020304" pitchFamily="18" charset="0"/>
            </a:endParaRPr>
          </a:p>
        </p:txBody>
      </p:sp>
      <p:sp>
        <p:nvSpPr>
          <p:cNvPr id="5" name="Rectangle 4"/>
          <p:cNvSpPr/>
          <p:nvPr/>
        </p:nvSpPr>
        <p:spPr>
          <a:xfrm>
            <a:off x="2398817" y="5440563"/>
            <a:ext cx="4251366" cy="954107"/>
          </a:xfrm>
          <a:prstGeom prst="rect">
            <a:avLst/>
          </a:prstGeom>
        </p:spPr>
        <p:txBody>
          <a:bodyPr wrap="square">
            <a:spAutoFit/>
          </a:bodyPr>
          <a:lstStyle/>
          <a:p>
            <a:r>
              <a:rPr lang="en-US" sz="2800" dirty="0" smtClean="0"/>
              <a:t>1 cavity</a:t>
            </a:r>
          </a:p>
          <a:p>
            <a:r>
              <a:rPr lang="en-US" sz="2800" dirty="0" smtClean="0"/>
              <a:t>Q</a:t>
            </a:r>
            <a:r>
              <a:rPr lang="en-US" sz="2800" baseline="-25000" dirty="0" smtClean="0"/>
              <a:t>ext@5GeV </a:t>
            </a:r>
            <a:r>
              <a:rPr lang="en-US" sz="2800" dirty="0" smtClean="0"/>
              <a:t>= 0.15*Q</a:t>
            </a:r>
            <a:r>
              <a:rPr lang="en-US" sz="2800" baseline="-25000" dirty="0" smtClean="0"/>
              <a:t>ext@12GeV</a:t>
            </a:r>
            <a:endParaRPr lang="en-US" sz="28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3988" y="1266825"/>
            <a:ext cx="6296025" cy="432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5038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9938" y="1728788"/>
            <a:ext cx="2524125" cy="3400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471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 is used in several physical relations</a:t>
            </a:r>
            <a:endParaRPr lang="en-US" sz="2800" b="1" dirty="0">
              <a:latin typeface="Times New Roman" panose="02020603050405020304" pitchFamily="18" charset="0"/>
              <a:cs typeface="Times New Roman" panose="02020603050405020304" pitchFamily="18"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35621257"/>
              </p:ext>
            </p:extLst>
          </p:nvPr>
        </p:nvGraphicFramePr>
        <p:xfrm>
          <a:off x="188113" y="1030113"/>
          <a:ext cx="4380089" cy="5577840"/>
        </p:xfrm>
        <a:graphic>
          <a:graphicData uri="http://schemas.openxmlformats.org/drawingml/2006/table">
            <a:tbl>
              <a:tblPr firstRow="1" bandRow="1">
                <a:tableStyleId>{2D5ABB26-0587-4C30-8999-92F81FD0307C}</a:tableStyleId>
              </a:tblPr>
              <a:tblGrid>
                <a:gridCol w="4380089"/>
              </a:tblGrid>
              <a:tr h="614680">
                <a:tc>
                  <a:txBody>
                    <a:bodyPr/>
                    <a:lstStyle/>
                    <a:p>
                      <a:pPr algn="r"/>
                      <a:r>
                        <a:rPr lang="en-US" sz="2800" dirty="0" smtClean="0"/>
                        <a:t>Acceleration</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SR equilibrium bunch length</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Synchrotron tune</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r>
                        <a:rPr lang="en-US" sz="2800" dirty="0" smtClean="0"/>
                        <a:t>Beam loading optimization</a:t>
                      </a:r>
                    </a:p>
                    <a:p>
                      <a:pPr algn="r"/>
                      <a:endParaRPr lang="en-US" sz="2800" b="0" dirty="0">
                        <a:latin typeface="Times New Roman" panose="02020603050405020304" pitchFamily="18" charset="0"/>
                        <a:cs typeface="Times New Roman" panose="02020603050405020304" pitchFamily="18" charset="0"/>
                      </a:endParaRPr>
                    </a:p>
                  </a:txBody>
                  <a:tcPr/>
                </a:tc>
              </a:tr>
              <a:tr h="614680">
                <a:tc>
                  <a:txBody>
                    <a:bodyPr/>
                    <a:lstStyle/>
                    <a:p>
                      <a:pPr algn="r"/>
                      <a:endParaRPr lang="en-US" sz="2800" dirty="0" smtClean="0"/>
                    </a:p>
                    <a:p>
                      <a:pPr algn="r"/>
                      <a:endParaRPr lang="en-US" sz="2800" dirty="0" smtClean="0"/>
                    </a:p>
                    <a:p>
                      <a:pPr algn="r"/>
                      <a:r>
                        <a:rPr lang="en-US" sz="2800" dirty="0" smtClean="0"/>
                        <a:t>Robinson Instability</a:t>
                      </a:r>
                    </a:p>
                    <a:p>
                      <a:pPr algn="r"/>
                      <a:endParaRPr lang="en-US" sz="2800" b="0" dirty="0">
                        <a:latin typeface="Times New Roman" panose="02020603050405020304" pitchFamily="18" charset="0"/>
                        <a:cs typeface="Times New Roman" panose="02020603050405020304" pitchFamily="18" charset="0"/>
                      </a:endParaRPr>
                    </a:p>
                  </a:txBody>
                  <a:tcPr/>
                </a:tc>
              </a:tr>
            </a:tbl>
          </a:graphicData>
        </a:graphic>
      </p:graphicFrame>
      <mc:AlternateContent xmlns:mc="http://schemas.openxmlformats.org/markup-compatibility/2006" xmlns:a14="http://schemas.microsoft.com/office/drawing/2010/main">
        <mc:Choice Requires="a14">
          <p:sp>
            <p:nvSpPr>
              <p:cNvPr id="41" name="TextBox 40"/>
              <p:cNvSpPr txBox="1"/>
              <p:nvPr/>
            </p:nvSpPr>
            <p:spPr>
              <a:xfrm>
                <a:off x="4798607" y="1045267"/>
                <a:ext cx="2518382" cy="523220"/>
              </a:xfrm>
              <a:prstGeom prst="rect">
                <a:avLst/>
              </a:prstGeom>
              <a:noFill/>
            </p:spPr>
            <p:txBody>
              <a:bodyPr wrap="none" rtlCol="0">
                <a:spAutoFit/>
              </a:bodyPr>
              <a:lstStyle/>
              <a:p>
                <a:pPr/>
                <a14:m>
                  <m:oMathPara xmlns:m="http://schemas.openxmlformats.org/officeDocument/2006/math">
                    <m:oMathParaPr>
                      <m:jc m:val="left"/>
                    </m:oMathParaPr>
                    <m:oMath xmlns:m="http://schemas.openxmlformats.org/officeDocument/2006/math">
                      <m:sSub>
                        <m:sSubPr>
                          <m:ctrlPr>
                            <a:rPr lang="en-US" sz="2800" i="1" smtClean="0">
                              <a:solidFill>
                                <a:srgbClr val="00B0F0"/>
                              </a:solidFill>
                              <a:latin typeface="Cambria Math"/>
                            </a:rPr>
                          </m:ctrlPr>
                        </m:sSubPr>
                        <m:e>
                          <m:r>
                            <a:rPr lang="en-US" sz="2800" b="0" i="1" smtClean="0">
                              <a:solidFill>
                                <a:srgbClr val="00B0F0"/>
                              </a:solidFill>
                              <a:latin typeface="Cambria Math"/>
                            </a:rPr>
                            <m:t>𝑉</m:t>
                          </m:r>
                        </m:e>
                        <m:sub>
                          <m:r>
                            <a:rPr lang="en-US" sz="2800" b="0" i="1" smtClean="0">
                              <a:solidFill>
                                <a:srgbClr val="00B0F0"/>
                              </a:solidFill>
                              <a:latin typeface="Cambria Math"/>
                            </a:rPr>
                            <m:t>𝑎𝑐𝑐</m:t>
                          </m:r>
                        </m:sub>
                      </m:sSub>
                      <m:r>
                        <a:rPr lang="en-US" sz="2800" b="0" i="1" smtClean="0">
                          <a:solidFill>
                            <a:srgbClr val="00B0F0"/>
                          </a:solidFill>
                          <a:latin typeface="Cambria Math"/>
                        </a:rPr>
                        <m:t>=</m:t>
                      </m:r>
                      <m:sSub>
                        <m:sSubPr>
                          <m:ctrlPr>
                            <a:rPr lang="en-US" sz="2800" b="0" i="1" smtClean="0">
                              <a:solidFill>
                                <a:srgbClr val="00B0F0"/>
                              </a:solidFill>
                              <a:latin typeface="Cambria Math"/>
                            </a:rPr>
                          </m:ctrlPr>
                        </m:sSubPr>
                        <m:e>
                          <m:r>
                            <a:rPr lang="en-US" sz="2800" b="0" i="1" smtClean="0">
                              <a:solidFill>
                                <a:srgbClr val="00B0F0"/>
                              </a:solidFill>
                              <a:latin typeface="Cambria Math"/>
                            </a:rPr>
                            <m:t>𝑉</m:t>
                          </m:r>
                        </m:e>
                        <m:sub>
                          <m:r>
                            <a:rPr lang="en-US" sz="2800" b="0" i="1" smtClean="0">
                              <a:solidFill>
                                <a:srgbClr val="00B0F0"/>
                              </a:solidFill>
                              <a:latin typeface="Cambria Math"/>
                            </a:rPr>
                            <m:t>0</m:t>
                          </m:r>
                        </m:sub>
                      </m:sSub>
                      <m:r>
                        <m:rPr>
                          <m:nor/>
                        </m:rPr>
                        <a:rPr lang="en-US" sz="2800" b="0" i="0" smtClean="0">
                          <a:solidFill>
                            <a:srgbClr val="00B0F0"/>
                          </a:solidFill>
                          <a:latin typeface="Cambria Math"/>
                        </a:rPr>
                        <m:t>sin</m:t>
                      </m:r>
                      <m:sSub>
                        <m:sSubPr>
                          <m:ctrlPr>
                            <a:rPr lang="en-US" sz="2800" b="0" i="1" smtClean="0">
                              <a:solidFill>
                                <a:srgbClr val="00B0F0"/>
                              </a:solidFill>
                              <a:latin typeface="Cambria Math"/>
                              <a:ea typeface="Cambria Math"/>
                            </a:rPr>
                          </m:ctrlPr>
                        </m:sSubPr>
                        <m:e>
                          <m:r>
                            <a:rPr lang="en-US" sz="2800" b="0" i="1" smtClean="0">
                              <a:solidFill>
                                <a:srgbClr val="00B0F0"/>
                              </a:solidFill>
                              <a:latin typeface="Cambria Math"/>
                              <a:ea typeface="Cambria Math"/>
                            </a:rPr>
                            <m:t>𝜓</m:t>
                          </m:r>
                        </m:e>
                        <m:sub>
                          <m:r>
                            <a:rPr lang="en-US" sz="2800" b="0" i="1" smtClean="0">
                              <a:solidFill>
                                <a:srgbClr val="00B0F0"/>
                              </a:solidFill>
                              <a:latin typeface="Cambria Math"/>
                              <a:ea typeface="Cambria Math"/>
                            </a:rPr>
                            <m:t>𝑠</m:t>
                          </m:r>
                        </m:sub>
                      </m:sSub>
                    </m:oMath>
                  </m:oMathPara>
                </a14:m>
                <a:endParaRPr lang="en-US" sz="2800" dirty="0">
                  <a:solidFill>
                    <a:srgbClr val="00B0F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4798607" y="1045267"/>
                <a:ext cx="2518382" cy="523220"/>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64"/>
              <p:cNvSpPr txBox="1"/>
              <p:nvPr/>
            </p:nvSpPr>
            <p:spPr>
              <a:xfrm>
                <a:off x="4798607" y="1779127"/>
                <a:ext cx="3995437" cy="68303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a:solidFill>
                                <a:srgbClr val="00B0F0"/>
                              </a:solidFill>
                              <a:latin typeface="Cambria Math"/>
                            </a:rPr>
                          </m:ctrlPr>
                        </m:sSubPr>
                        <m:e>
                          <m:r>
                            <a:rPr lang="en-US" sz="2000" b="0" i="1">
                              <a:solidFill>
                                <a:srgbClr val="00B0F0"/>
                              </a:solidFill>
                              <a:latin typeface="Cambria Math"/>
                            </a:rPr>
                            <m:t>𝑉</m:t>
                          </m:r>
                        </m:e>
                        <m:sub>
                          <m:r>
                            <a:rPr lang="en-US" sz="2000" b="0" i="1">
                              <a:solidFill>
                                <a:srgbClr val="00B0F0"/>
                              </a:solidFill>
                              <a:latin typeface="Cambria Math"/>
                            </a:rPr>
                            <m:t>𝑝𝑒𝑎𝑘</m:t>
                          </m:r>
                        </m:sub>
                      </m:sSub>
                      <m:r>
                        <m:rPr>
                          <m:sty m:val="p"/>
                        </m:rPr>
                        <a:rPr lang="en-US" sz="2000" b="0" i="0">
                          <a:solidFill>
                            <a:srgbClr val="00B0F0"/>
                          </a:solidFill>
                          <a:latin typeface="Cambria Math"/>
                        </a:rPr>
                        <m:t>cos</m:t>
                      </m:r>
                      <m:r>
                        <a:rPr lang="en-US" sz="2000" b="0" i="1">
                          <a:solidFill>
                            <a:srgbClr val="00B0F0"/>
                          </a:solidFill>
                          <a:latin typeface="Cambria Math"/>
                        </a:rPr>
                        <m:t>⁡(</m:t>
                      </m:r>
                      <m:sSub>
                        <m:sSubPr>
                          <m:ctrlPr>
                            <a:rPr lang="en-US" sz="2000" b="0" i="1">
                              <a:solidFill>
                                <a:srgbClr val="00B0F0"/>
                              </a:solidFill>
                              <a:effectLst/>
                              <a:latin typeface="Cambria Math"/>
                            </a:rPr>
                          </m:ctrlPr>
                        </m:sSubPr>
                        <m:e>
                          <m:r>
                            <a:rPr lang="en-US" sz="2000" b="0" i="1" smtClean="0">
                              <a:solidFill>
                                <a:srgbClr val="00B0F0"/>
                              </a:solidFill>
                              <a:effectLst/>
                              <a:latin typeface="Cambria Math"/>
                              <a:ea typeface="Cambria Math"/>
                            </a:rPr>
                            <m:t>𝜓</m:t>
                          </m:r>
                        </m:e>
                        <m:sub>
                          <m:r>
                            <a:rPr lang="en-US" sz="2000" b="0" i="1">
                              <a:solidFill>
                                <a:srgbClr val="00B0F0"/>
                              </a:solidFill>
                              <a:effectLst/>
                              <a:latin typeface="Cambria Math"/>
                            </a:rPr>
                            <m:t>𝑠</m:t>
                          </m:r>
                        </m:sub>
                      </m:sSub>
                      <m:r>
                        <a:rPr lang="en-US" sz="2000" b="0" i="1">
                          <a:solidFill>
                            <a:srgbClr val="00B0F0"/>
                          </a:solidFill>
                          <a:effectLst/>
                          <a:latin typeface="Cambria Math"/>
                        </a:rPr>
                        <m:t>)</m:t>
                      </m:r>
                      <m:r>
                        <a:rPr lang="en-US" sz="2000" b="0" i="1">
                          <a:solidFill>
                            <a:srgbClr val="00B0F0"/>
                          </a:solidFill>
                          <a:latin typeface="Cambria Math"/>
                        </a:rPr>
                        <m:t>=</m:t>
                      </m:r>
                      <m:f>
                        <m:fPr>
                          <m:ctrlPr>
                            <a:rPr lang="en-US" sz="2000" b="0" i="1">
                              <a:solidFill>
                                <a:srgbClr val="00B0F0"/>
                              </a:solidFill>
                              <a:latin typeface="Cambria Math"/>
                            </a:rPr>
                          </m:ctrlPr>
                        </m:fPr>
                        <m:num>
                          <m:r>
                            <a:rPr lang="en-US" sz="2000" b="0" i="1">
                              <a:solidFill>
                                <a:srgbClr val="00B0F0"/>
                              </a:solidFill>
                              <a:latin typeface="Cambria Math"/>
                            </a:rPr>
                            <m:t>−2</m:t>
                          </m:r>
                          <m:r>
                            <a:rPr lang="en-US" sz="2000" b="0" i="1">
                              <a:solidFill>
                                <a:srgbClr val="00B0F0"/>
                              </a:solidFill>
                              <a:latin typeface="Cambria Math"/>
                              <a:ea typeface="Cambria Math"/>
                            </a:rPr>
                            <m:t>𝜋</m:t>
                          </m:r>
                          <m:sSup>
                            <m:sSupPr>
                              <m:ctrlPr>
                                <a:rPr lang="en-US" sz="2000" b="0" i="1">
                                  <a:solidFill>
                                    <a:srgbClr val="00B0F0"/>
                                  </a:solidFill>
                                  <a:latin typeface="Cambria Math"/>
                                  <a:ea typeface="Cambria Math"/>
                                </a:rPr>
                              </m:ctrlPr>
                            </m:sSupPr>
                            <m:e>
                              <m:r>
                                <a:rPr lang="en-US" sz="2000" b="0" i="1">
                                  <a:solidFill>
                                    <a:srgbClr val="00B0F0"/>
                                  </a:solidFill>
                                  <a:latin typeface="Cambria Math"/>
                                  <a:ea typeface="Cambria Math"/>
                                </a:rPr>
                                <m:t>𝑐</m:t>
                              </m:r>
                            </m:e>
                            <m:sup>
                              <m:r>
                                <a:rPr lang="en-US" sz="2000" b="0" i="1">
                                  <a:solidFill>
                                    <a:srgbClr val="00B0F0"/>
                                  </a:solidFill>
                                  <a:latin typeface="Cambria Math"/>
                                  <a:ea typeface="Cambria Math"/>
                                </a:rPr>
                                <m:t>2</m:t>
                              </m:r>
                            </m:sup>
                          </m:sSup>
                          <m:r>
                            <a:rPr lang="en-US" sz="2000" b="0" i="1">
                              <a:solidFill>
                                <a:srgbClr val="00B0F0"/>
                              </a:solidFill>
                              <a:latin typeface="Cambria Math"/>
                              <a:ea typeface="Cambria Math"/>
                            </a:rPr>
                            <m:t>𝜂</m:t>
                          </m:r>
                          <m:r>
                            <a:rPr lang="en-US" sz="2000" b="0" i="1">
                              <a:solidFill>
                                <a:srgbClr val="00B0F0"/>
                              </a:solidFill>
                              <a:latin typeface="Cambria Math"/>
                              <a:ea typeface="Cambria Math"/>
                            </a:rPr>
                            <m:t>𝐸</m:t>
                          </m:r>
                        </m:num>
                        <m:den>
                          <m:sSup>
                            <m:sSupPr>
                              <m:ctrlPr>
                                <a:rPr lang="en-US" sz="2000" b="0" i="1">
                                  <a:solidFill>
                                    <a:srgbClr val="00B0F0"/>
                                  </a:solidFill>
                                  <a:latin typeface="Cambria Math"/>
                                </a:rPr>
                              </m:ctrlPr>
                            </m:sSupPr>
                            <m:e>
                              <m:r>
                                <a:rPr lang="en-US" sz="2000" b="0" i="1">
                                  <a:solidFill>
                                    <a:srgbClr val="00B0F0"/>
                                  </a:solidFill>
                                  <a:latin typeface="Cambria Math"/>
                                  <a:ea typeface="Cambria Math"/>
                                </a:rPr>
                                <m:t>𝜔</m:t>
                              </m:r>
                            </m:e>
                            <m:sup>
                              <m:r>
                                <a:rPr lang="en-US" sz="2000" b="0" i="1">
                                  <a:solidFill>
                                    <a:srgbClr val="00B0F0"/>
                                  </a:solidFill>
                                  <a:latin typeface="Cambria Math"/>
                                </a:rPr>
                                <m:t>2</m:t>
                              </m:r>
                            </m:sup>
                          </m:sSup>
                          <m:sSup>
                            <m:sSupPr>
                              <m:ctrlPr>
                                <a:rPr lang="en-US" sz="2000" b="0" i="1">
                                  <a:solidFill>
                                    <a:srgbClr val="00B0F0"/>
                                  </a:solidFill>
                                  <a:latin typeface="Cambria Math"/>
                                </a:rPr>
                              </m:ctrlPr>
                            </m:sSupPr>
                            <m:e>
                              <m:r>
                                <a:rPr lang="en-US" sz="2000" b="0" i="1">
                                  <a:solidFill>
                                    <a:srgbClr val="00B0F0"/>
                                  </a:solidFill>
                                  <a:latin typeface="Cambria Math"/>
                                  <a:ea typeface="Cambria Math"/>
                                </a:rPr>
                                <m:t>𝜎</m:t>
                              </m:r>
                            </m:e>
                            <m:sup>
                              <m:r>
                                <a:rPr lang="en-US" sz="2000" b="0" i="1">
                                  <a:solidFill>
                                    <a:srgbClr val="00B0F0"/>
                                  </a:solidFill>
                                  <a:latin typeface="Cambria Math"/>
                                </a:rPr>
                                <m:t>2</m:t>
                              </m:r>
                            </m:sup>
                          </m:sSup>
                          <m:r>
                            <a:rPr lang="en-US" sz="2000" b="0" i="1">
                              <a:solidFill>
                                <a:srgbClr val="00B0F0"/>
                              </a:solidFill>
                              <a:latin typeface="Cambria Math"/>
                            </a:rPr>
                            <m:t>𝐻𝑒</m:t>
                          </m:r>
                        </m:den>
                      </m:f>
                      <m:sSup>
                        <m:sSupPr>
                          <m:ctrlPr>
                            <a:rPr lang="en-US" sz="2000" b="0" i="1">
                              <a:solidFill>
                                <a:srgbClr val="00B0F0"/>
                              </a:solidFill>
                              <a:latin typeface="Cambria Math"/>
                            </a:rPr>
                          </m:ctrlPr>
                        </m:sSupPr>
                        <m:e>
                          <m:d>
                            <m:dPr>
                              <m:ctrlPr>
                                <a:rPr lang="en-US" sz="2000" b="0" i="1">
                                  <a:solidFill>
                                    <a:srgbClr val="00B0F0"/>
                                  </a:solidFill>
                                  <a:effectLst/>
                                  <a:latin typeface="Cambria Math"/>
                                </a:rPr>
                              </m:ctrlPr>
                            </m:dPr>
                            <m:e>
                              <m:f>
                                <m:fPr>
                                  <m:ctrlPr>
                                    <a:rPr lang="en-US" sz="2000" b="0" i="1">
                                      <a:solidFill>
                                        <a:srgbClr val="00B0F0"/>
                                      </a:solidFill>
                                      <a:effectLst/>
                                      <a:latin typeface="Cambria Math"/>
                                    </a:rPr>
                                  </m:ctrlPr>
                                </m:fPr>
                                <m:num>
                                  <m:r>
                                    <a:rPr lang="en-US" sz="2000" b="0" i="1">
                                      <a:solidFill>
                                        <a:srgbClr val="00B0F0"/>
                                      </a:solidFill>
                                      <a:effectLst/>
                                      <a:latin typeface="Cambria Math"/>
                                    </a:rPr>
                                    <m:t>𝛿</m:t>
                                  </m:r>
                                  <m:r>
                                    <a:rPr lang="en-US" sz="2000" b="0" i="1">
                                      <a:solidFill>
                                        <a:srgbClr val="00B0F0"/>
                                      </a:solidFill>
                                      <a:effectLst/>
                                      <a:latin typeface="Cambria Math"/>
                                    </a:rPr>
                                    <m:t>𝐸</m:t>
                                  </m:r>
                                </m:num>
                                <m:den>
                                  <m:r>
                                    <a:rPr lang="en-US" sz="2000" b="0" i="1">
                                      <a:solidFill>
                                        <a:srgbClr val="00B0F0"/>
                                      </a:solidFill>
                                      <a:effectLst/>
                                      <a:latin typeface="Cambria Math"/>
                                    </a:rPr>
                                    <m:t>𝐸</m:t>
                                  </m:r>
                                </m:den>
                              </m:f>
                            </m:e>
                          </m:d>
                        </m:e>
                        <m:sup>
                          <m:r>
                            <a:rPr lang="en-US" sz="2000" b="0" i="1">
                              <a:solidFill>
                                <a:srgbClr val="00B0F0"/>
                              </a:solidFill>
                              <a:latin typeface="Cambria Math"/>
                            </a:rPr>
                            <m:t>2</m:t>
                          </m:r>
                        </m:sup>
                      </m:sSup>
                    </m:oMath>
                  </m:oMathPara>
                </a14:m>
                <a:endParaRPr lang="en-US" sz="2000" dirty="0">
                  <a:solidFill>
                    <a:srgbClr val="00B0F0"/>
                  </a:solidFill>
                </a:endParaRPr>
              </a:p>
            </p:txBody>
          </p:sp>
        </mc:Choice>
        <mc:Fallback xmlns="">
          <p:sp>
            <p:nvSpPr>
              <p:cNvPr id="42" name="TextBox 64"/>
              <p:cNvSpPr txBox="1">
                <a:spLocks noRot="1" noChangeAspect="1" noMove="1" noResize="1" noEditPoints="1" noAdjustHandles="1" noChangeArrowheads="1" noChangeShapeType="1" noTextEdit="1"/>
              </p:cNvSpPr>
              <p:nvPr/>
            </p:nvSpPr>
            <p:spPr>
              <a:xfrm>
                <a:off x="4798607" y="1779127"/>
                <a:ext cx="3995437" cy="683036"/>
              </a:xfrm>
              <a:prstGeom prst="rect">
                <a:avLst/>
              </a:prstGeom>
              <a:blipFill rotWithShape="1">
                <a:blip r:embed="rId3"/>
                <a:stretch>
                  <a:fillRect b="-151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84"/>
              <p:cNvSpPr txBox="1"/>
              <p:nvPr/>
            </p:nvSpPr>
            <p:spPr>
              <a:xfrm>
                <a:off x="4798607" y="2650273"/>
                <a:ext cx="4186519" cy="100168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smtClean="0">
                              <a:solidFill>
                                <a:srgbClr val="00B0F0"/>
                              </a:solidFill>
                              <a:latin typeface="Cambria Math"/>
                            </a:rPr>
                          </m:ctrlPr>
                        </m:sSubPr>
                        <m:e>
                          <m:r>
                            <a:rPr lang="en-US" sz="2000" i="1">
                              <a:solidFill>
                                <a:srgbClr val="00B0F0"/>
                              </a:solidFill>
                              <a:latin typeface="Cambria Math"/>
                              <a:ea typeface="Cambria Math"/>
                            </a:rPr>
                            <m:t>𝜐</m:t>
                          </m:r>
                        </m:e>
                        <m:sub>
                          <m:r>
                            <a:rPr lang="en-US" sz="2000" b="0" i="1">
                              <a:solidFill>
                                <a:srgbClr val="00B0F0"/>
                              </a:solidFill>
                              <a:latin typeface="Cambria Math"/>
                            </a:rPr>
                            <m:t>𝑠</m:t>
                          </m:r>
                        </m:sub>
                      </m:sSub>
                      <m:r>
                        <a:rPr lang="en-US" sz="2000" b="0" i="1">
                          <a:solidFill>
                            <a:srgbClr val="00B0F0"/>
                          </a:solidFill>
                          <a:latin typeface="Cambria Math"/>
                        </a:rPr>
                        <m:t>=</m:t>
                      </m:r>
                      <m:rad>
                        <m:radPr>
                          <m:degHide m:val="on"/>
                          <m:ctrlPr>
                            <a:rPr lang="en-US" sz="2000" b="0" i="1">
                              <a:solidFill>
                                <a:srgbClr val="00B0F0"/>
                              </a:solidFill>
                              <a:latin typeface="Cambria Math"/>
                            </a:rPr>
                          </m:ctrlPr>
                        </m:radPr>
                        <m:deg/>
                        <m:e>
                          <m:f>
                            <m:fPr>
                              <m:ctrlPr>
                                <a:rPr lang="en-US" sz="2000" b="0" i="1">
                                  <a:solidFill>
                                    <a:srgbClr val="00B0F0"/>
                                  </a:solidFill>
                                  <a:latin typeface="Cambria Math"/>
                                </a:rPr>
                              </m:ctrlPr>
                            </m:fPr>
                            <m:num>
                              <m:r>
                                <a:rPr lang="en-US" sz="2000" b="0" i="1">
                                  <a:solidFill>
                                    <a:srgbClr val="00B0F0"/>
                                  </a:solidFill>
                                  <a:latin typeface="Cambria Math"/>
                                </a:rPr>
                                <m:t>𝐻𝑒</m:t>
                              </m:r>
                              <m:sSub>
                                <m:sSubPr>
                                  <m:ctrlPr>
                                    <a:rPr lang="en-US" sz="2000" b="0" i="1">
                                      <a:solidFill>
                                        <a:srgbClr val="00B0F0"/>
                                      </a:solidFill>
                                      <a:latin typeface="Cambria Math"/>
                                    </a:rPr>
                                  </m:ctrlPr>
                                </m:sSubPr>
                                <m:e>
                                  <m:r>
                                    <a:rPr lang="en-US" sz="2000" b="0" i="1">
                                      <a:solidFill>
                                        <a:srgbClr val="00B0F0"/>
                                      </a:solidFill>
                                      <a:latin typeface="Cambria Math"/>
                                    </a:rPr>
                                    <m:t>𝑉</m:t>
                                  </m:r>
                                </m:e>
                                <m:sub>
                                  <m:r>
                                    <a:rPr lang="en-US" sz="2000" b="0" i="1">
                                      <a:solidFill>
                                        <a:srgbClr val="00B0F0"/>
                                      </a:solidFill>
                                      <a:latin typeface="Cambria Math"/>
                                    </a:rPr>
                                    <m:t>𝑝𝑒𝑎𝑘</m:t>
                                  </m:r>
                                </m:sub>
                              </m:sSub>
                              <m:d>
                                <m:dPr>
                                  <m:begChr m:val="|"/>
                                  <m:endChr m:val="|"/>
                                  <m:ctrlPr>
                                    <a:rPr lang="en-US" sz="2000" b="0" i="1">
                                      <a:solidFill>
                                        <a:srgbClr val="00B0F0"/>
                                      </a:solidFill>
                                      <a:latin typeface="Cambria Math"/>
                                    </a:rPr>
                                  </m:ctrlPr>
                                </m:dPr>
                                <m:e>
                                  <m:r>
                                    <a:rPr lang="en-US" sz="2000" b="0" i="1">
                                      <a:solidFill>
                                        <a:srgbClr val="00B0F0"/>
                                      </a:solidFill>
                                      <a:latin typeface="Cambria Math"/>
                                      <a:ea typeface="Cambria Math"/>
                                    </a:rPr>
                                    <m:t>𝜂</m:t>
                                  </m:r>
                                  <m:r>
                                    <m:rPr>
                                      <m:sty m:val="p"/>
                                    </m:rPr>
                                    <a:rPr lang="en-US" sz="2000" b="0" i="0">
                                      <a:solidFill>
                                        <a:srgbClr val="00B0F0"/>
                                      </a:solidFill>
                                      <a:latin typeface="Cambria Math"/>
                                      <a:ea typeface="Cambria Math"/>
                                    </a:rPr>
                                    <m:t>cos</m:t>
                                  </m:r>
                                  <m:r>
                                    <a:rPr lang="en-US" sz="2000" b="0" i="1">
                                      <a:solidFill>
                                        <a:srgbClr val="00B0F0"/>
                                      </a:solidFill>
                                      <a:latin typeface="Cambria Math"/>
                                      <a:ea typeface="Cambria Math"/>
                                    </a:rPr>
                                    <m:t>⁡(</m:t>
                                  </m:r>
                                  <m:sSub>
                                    <m:sSubPr>
                                      <m:ctrlPr>
                                        <a:rPr lang="en-US" sz="2000" b="0" i="1">
                                          <a:solidFill>
                                            <a:srgbClr val="00B0F0"/>
                                          </a:solidFill>
                                          <a:latin typeface="Cambria Math"/>
                                          <a:ea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ea typeface="Cambria Math"/>
                                        </a:rPr>
                                        <m:t>𝑠</m:t>
                                      </m:r>
                                    </m:sub>
                                  </m:sSub>
                                  <m:r>
                                    <a:rPr lang="en-US" sz="2000" b="0" i="1" smtClean="0">
                                      <a:solidFill>
                                        <a:srgbClr val="00B0F0"/>
                                      </a:solidFill>
                                      <a:latin typeface="Cambria Math"/>
                                      <a:ea typeface="Cambria Math"/>
                                    </a:rPr>
                                    <m:t>)</m:t>
                                  </m:r>
                                </m:e>
                              </m:d>
                            </m:num>
                            <m:den>
                              <m:r>
                                <a:rPr lang="en-US" sz="2000" b="0" i="1">
                                  <a:solidFill>
                                    <a:srgbClr val="00B0F0"/>
                                  </a:solidFill>
                                  <a:latin typeface="Cambria Math"/>
                                </a:rPr>
                                <m:t>2</m:t>
                              </m:r>
                              <m:r>
                                <a:rPr lang="en-US" sz="2000" b="0" i="1">
                                  <a:solidFill>
                                    <a:srgbClr val="00B0F0"/>
                                  </a:solidFill>
                                  <a:latin typeface="Cambria Math"/>
                                  <a:ea typeface="Cambria Math"/>
                                </a:rPr>
                                <m:t>𝜋</m:t>
                              </m:r>
                              <m:r>
                                <a:rPr lang="en-US" sz="2000" b="0" i="1">
                                  <a:solidFill>
                                    <a:srgbClr val="00B0F0"/>
                                  </a:solidFill>
                                  <a:latin typeface="Cambria Math"/>
                                  <a:ea typeface="Cambria Math"/>
                                </a:rPr>
                                <m:t>𝐸</m:t>
                              </m:r>
                            </m:den>
                          </m:f>
                        </m:e>
                      </m:rad>
                    </m:oMath>
                  </m:oMathPara>
                </a14:m>
                <a:endParaRPr lang="en-US" sz="1600" dirty="0">
                  <a:solidFill>
                    <a:srgbClr val="00B0F0"/>
                  </a:solidFill>
                </a:endParaRPr>
              </a:p>
            </p:txBody>
          </p:sp>
        </mc:Choice>
        <mc:Fallback xmlns="">
          <p:sp>
            <p:nvSpPr>
              <p:cNvPr id="43" name="TextBox 84"/>
              <p:cNvSpPr txBox="1">
                <a:spLocks noRot="1" noChangeAspect="1" noMove="1" noResize="1" noEditPoints="1" noAdjustHandles="1" noChangeArrowheads="1" noChangeShapeType="1" noTextEdit="1"/>
              </p:cNvSpPr>
              <p:nvPr/>
            </p:nvSpPr>
            <p:spPr>
              <a:xfrm>
                <a:off x="4798607" y="2650273"/>
                <a:ext cx="4186519" cy="1001684"/>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123"/>
              <p:cNvSpPr txBox="1"/>
              <p:nvPr/>
            </p:nvSpPr>
            <p:spPr>
              <a:xfrm>
                <a:off x="4798607" y="3778300"/>
                <a:ext cx="3610786" cy="76559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a:solidFill>
                                <a:srgbClr val="00B0F0"/>
                              </a:solidFill>
                              <a:latin typeface="Cambria Math"/>
                              <a:ea typeface="Cambria Math"/>
                            </a:rPr>
                          </m:ctrlPr>
                        </m:sSubPr>
                        <m:e>
                          <m:r>
                            <a:rPr lang="en-US" sz="2000" i="1">
                              <a:solidFill>
                                <a:srgbClr val="00B0F0"/>
                              </a:solidFill>
                              <a:latin typeface="Cambria Math"/>
                              <a:ea typeface="Cambria Math"/>
                            </a:rPr>
                            <m:t>𝛽</m:t>
                          </m:r>
                        </m:e>
                        <m:sub>
                          <m:r>
                            <a:rPr lang="en-US" sz="2000" b="0" i="1">
                              <a:solidFill>
                                <a:srgbClr val="00B0F0"/>
                              </a:solidFill>
                              <a:latin typeface="Cambria Math"/>
                              <a:ea typeface="Cambria Math"/>
                            </a:rPr>
                            <m:t>𝑜𝑝𝑡</m:t>
                          </m:r>
                        </m:sub>
                      </m:sSub>
                      <m:r>
                        <a:rPr lang="en-US" sz="2000" b="0" i="1">
                          <a:solidFill>
                            <a:srgbClr val="00B0F0"/>
                          </a:solidFill>
                          <a:latin typeface="Cambria Math"/>
                          <a:ea typeface="Cambria Math"/>
                        </a:rPr>
                        <m:t>=1+</m:t>
                      </m:r>
                      <m:f>
                        <m:fPr>
                          <m:ctrlPr>
                            <a:rPr lang="en-US" sz="2000" b="0" i="1">
                              <a:solidFill>
                                <a:srgbClr val="00B0F0"/>
                              </a:solidFill>
                              <a:latin typeface="Cambria Math"/>
                              <a:ea typeface="Cambria Math"/>
                            </a:rPr>
                          </m:ctrlPr>
                        </m:fPr>
                        <m:num>
                          <m:r>
                            <a:rPr lang="en-US" sz="2000" b="0" i="1">
                              <a:solidFill>
                                <a:srgbClr val="00B0F0"/>
                              </a:solidFill>
                              <a:latin typeface="Cambria Math"/>
                              <a:ea typeface="Cambria Math"/>
                            </a:rPr>
                            <m:t>2</m:t>
                          </m:r>
                          <m:r>
                            <a:rPr lang="en-US" sz="2000" b="0" i="1">
                              <a:solidFill>
                                <a:srgbClr val="00B0F0"/>
                              </a:solidFill>
                              <a:latin typeface="Cambria Math"/>
                              <a:ea typeface="Cambria Math"/>
                            </a:rPr>
                            <m:t>𝐼</m:t>
                          </m:r>
                          <m:sSub>
                            <m:sSubPr>
                              <m:ctrlPr>
                                <a:rPr lang="en-US" sz="2000" b="0" i="1">
                                  <a:solidFill>
                                    <a:srgbClr val="00B0F0"/>
                                  </a:solidFill>
                                  <a:latin typeface="Cambria Math"/>
                                  <a:ea typeface="Cambria Math"/>
                                </a:rPr>
                              </m:ctrlPr>
                            </m:sSubPr>
                            <m:e>
                              <m:r>
                                <a:rPr lang="en-US" sz="2000" b="0" i="1">
                                  <a:solidFill>
                                    <a:srgbClr val="00B0F0"/>
                                  </a:solidFill>
                                  <a:latin typeface="Cambria Math"/>
                                  <a:ea typeface="Cambria Math"/>
                                </a:rPr>
                                <m:t>𝑅</m:t>
                              </m:r>
                            </m:e>
                            <m:sub>
                              <m:r>
                                <a:rPr lang="en-US" sz="2000" b="0" i="1">
                                  <a:solidFill>
                                    <a:srgbClr val="00B0F0"/>
                                  </a:solidFill>
                                  <a:latin typeface="Cambria Math"/>
                                  <a:ea typeface="Cambria Math"/>
                                </a:rPr>
                                <m:t>𝑠h𝑢𝑛𝑡</m:t>
                              </m:r>
                            </m:sub>
                          </m:sSub>
                          <m:r>
                            <m:rPr>
                              <m:sty m:val="p"/>
                            </m:rPr>
                            <a:rPr lang="en-US" sz="2000" b="0" i="0">
                              <a:solidFill>
                                <a:srgbClr val="00B0F0"/>
                              </a:solidFill>
                              <a:latin typeface="Cambria Math"/>
                              <a:ea typeface="Cambria Math"/>
                            </a:rPr>
                            <m:t>sin</m:t>
                          </m:r>
                          <m:r>
                            <a:rPr lang="en-US" sz="2000" b="0" i="1">
                              <a:solidFill>
                                <a:srgbClr val="00B0F0"/>
                              </a:solidFill>
                              <a:latin typeface="Cambria Math"/>
                              <a:ea typeface="Cambria Math"/>
                            </a:rPr>
                            <m:t>⁡(</m:t>
                          </m:r>
                          <m:sSub>
                            <m:sSubPr>
                              <m:ctrlPr>
                                <a:rPr lang="en-US" sz="2000" b="0" i="1">
                                  <a:solidFill>
                                    <a:srgbClr val="00B0F0"/>
                                  </a:solidFill>
                                  <a:latin typeface="Cambria Math"/>
                                  <a:ea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ea typeface="Cambria Math"/>
                                </a:rPr>
                                <m:t>𝑠</m:t>
                              </m:r>
                            </m:sub>
                          </m:sSub>
                          <m:r>
                            <a:rPr lang="en-US" sz="2000" b="0" i="1">
                              <a:solidFill>
                                <a:srgbClr val="00B0F0"/>
                              </a:solidFill>
                              <a:latin typeface="Cambria Math"/>
                              <a:ea typeface="Cambria Math"/>
                            </a:rPr>
                            <m:t>)</m:t>
                          </m:r>
                        </m:num>
                        <m:den>
                          <m:sSub>
                            <m:sSubPr>
                              <m:ctrlPr>
                                <a:rPr lang="en-US" sz="2000" b="0" i="1">
                                  <a:solidFill>
                                    <a:srgbClr val="00B0F0"/>
                                  </a:solidFill>
                                  <a:latin typeface="Cambria Math"/>
                                  <a:ea typeface="Cambria Math"/>
                                </a:rPr>
                              </m:ctrlPr>
                            </m:sSubPr>
                            <m:e>
                              <m:r>
                                <a:rPr lang="en-US" sz="2000" b="0" i="1">
                                  <a:solidFill>
                                    <a:srgbClr val="00B0F0"/>
                                  </a:solidFill>
                                  <a:latin typeface="Cambria Math"/>
                                  <a:ea typeface="Cambria Math"/>
                                </a:rPr>
                                <m:t>𝑉</m:t>
                              </m:r>
                            </m:e>
                            <m:sub>
                              <m:r>
                                <a:rPr lang="en-US" sz="2000" b="0" i="1">
                                  <a:solidFill>
                                    <a:srgbClr val="00B0F0"/>
                                  </a:solidFill>
                                  <a:latin typeface="Cambria Math"/>
                                  <a:ea typeface="Cambria Math"/>
                                </a:rPr>
                                <m:t>𝑔𝑎𝑝</m:t>
                              </m:r>
                            </m:sub>
                          </m:sSub>
                        </m:den>
                      </m:f>
                    </m:oMath>
                  </m:oMathPara>
                </a14:m>
                <a:endParaRPr lang="en-US" sz="2000" dirty="0">
                  <a:solidFill>
                    <a:srgbClr val="00B0F0"/>
                  </a:solidFill>
                </a:endParaRPr>
              </a:p>
            </p:txBody>
          </p:sp>
        </mc:Choice>
        <mc:Fallback xmlns="">
          <p:sp>
            <p:nvSpPr>
              <p:cNvPr id="44" name="TextBox 123"/>
              <p:cNvSpPr txBox="1">
                <a:spLocks noRot="1" noChangeAspect="1" noMove="1" noResize="1" noEditPoints="1" noAdjustHandles="1" noChangeArrowheads="1" noChangeShapeType="1" noTextEdit="1"/>
              </p:cNvSpPr>
              <p:nvPr/>
            </p:nvSpPr>
            <p:spPr>
              <a:xfrm>
                <a:off x="4798607" y="3778300"/>
                <a:ext cx="3610786" cy="765594"/>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7"/>
              <p:cNvSpPr txBox="1"/>
              <p:nvPr/>
            </p:nvSpPr>
            <p:spPr>
              <a:xfrm>
                <a:off x="4798607" y="5540363"/>
                <a:ext cx="4423586" cy="739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r>
                        <a:rPr lang="en-US" sz="2000" b="0" i="1" smtClean="0">
                          <a:solidFill>
                            <a:srgbClr val="00B0F0"/>
                          </a:solidFill>
                          <a:latin typeface="Cambria Math"/>
                        </a:rPr>
                        <m:t>0</m:t>
                      </m:r>
                      <m:func>
                        <m:funcPr>
                          <m:ctrlPr>
                            <a:rPr lang="en-US" sz="2000" b="0" i="1">
                              <a:solidFill>
                                <a:srgbClr val="00B0F0"/>
                              </a:solidFill>
                              <a:latin typeface="Cambria Math"/>
                            </a:rPr>
                          </m:ctrlPr>
                        </m:funcPr>
                        <m:fName>
                          <m:r>
                            <m:rPr>
                              <m:nor/>
                            </m:rPr>
                            <a:rPr lang="en-US" sz="2000" b="0" i="0">
                              <a:solidFill>
                                <a:srgbClr val="00B0F0"/>
                              </a:solidFill>
                              <a:latin typeface="Cambria Math"/>
                            </a:rPr>
                            <m:t>&lt;</m:t>
                          </m:r>
                          <m:r>
                            <m:rPr>
                              <m:nor/>
                            </m:rPr>
                            <a:rPr lang="en-US" sz="2000" b="0" i="0">
                              <a:solidFill>
                                <a:srgbClr val="00B0F0"/>
                              </a:solidFill>
                              <a:latin typeface="Cambria Math"/>
                            </a:rPr>
                            <m:t>sin</m:t>
                          </m:r>
                        </m:fName>
                        <m:e>
                          <m:d>
                            <m:dPr>
                              <m:ctrlPr>
                                <a:rPr lang="en-US" sz="2000" b="0" i="1">
                                  <a:solidFill>
                                    <a:srgbClr val="00B0F0"/>
                                  </a:solidFill>
                                  <a:latin typeface="Cambria Math"/>
                                </a:rPr>
                              </m:ctrlPr>
                            </m:dPr>
                            <m:e>
                              <m:r>
                                <a:rPr lang="en-US" sz="2000" b="0" i="1">
                                  <a:solidFill>
                                    <a:srgbClr val="00B0F0"/>
                                  </a:solidFill>
                                  <a:latin typeface="Cambria Math"/>
                                </a:rPr>
                                <m:t>−2</m:t>
                              </m:r>
                              <m:r>
                                <a:rPr lang="en-US" sz="2000" b="0" i="1">
                                  <a:solidFill>
                                    <a:srgbClr val="00B0F0"/>
                                  </a:solidFill>
                                  <a:latin typeface="Cambria Math"/>
                                  <a:ea typeface="Cambria Math"/>
                                </a:rPr>
                                <m:t>𝜓</m:t>
                              </m:r>
                            </m:e>
                          </m:d>
                        </m:e>
                      </m:func>
                      <m:r>
                        <a:rPr lang="en-US" sz="2000" b="0" i="1">
                          <a:solidFill>
                            <a:srgbClr val="00B0F0"/>
                          </a:solidFill>
                          <a:latin typeface="Cambria Math"/>
                          <a:ea typeface="Cambria Math"/>
                        </a:rPr>
                        <m:t>&lt;</m:t>
                      </m:r>
                      <m:f>
                        <m:fPr>
                          <m:ctrlPr>
                            <a:rPr lang="en-US" sz="2000" b="0" i="1">
                              <a:solidFill>
                                <a:srgbClr val="00B0F0"/>
                              </a:solidFill>
                              <a:latin typeface="Cambria Math"/>
                            </a:rPr>
                          </m:ctrlPr>
                        </m:fPr>
                        <m:num>
                          <m:r>
                            <a:rPr lang="en-US" sz="2000" b="0" i="1">
                              <a:solidFill>
                                <a:srgbClr val="00B0F0"/>
                              </a:solidFill>
                              <a:latin typeface="Cambria Math"/>
                            </a:rPr>
                            <m:t>2</m:t>
                          </m:r>
                          <m:sSub>
                            <m:sSubPr>
                              <m:ctrlPr>
                                <a:rPr lang="en-US" sz="2000" b="0" i="1">
                                  <a:solidFill>
                                    <a:srgbClr val="00B0F0"/>
                                  </a:solidFill>
                                  <a:latin typeface="Cambria Math"/>
                                </a:rPr>
                              </m:ctrlPr>
                            </m:sSubPr>
                            <m:e>
                              <m:r>
                                <a:rPr lang="en-US" sz="2000" b="0" i="1">
                                  <a:solidFill>
                                    <a:srgbClr val="00B0F0"/>
                                  </a:solidFill>
                                  <a:latin typeface="Cambria Math"/>
                                </a:rPr>
                                <m:t>𝑉</m:t>
                              </m:r>
                            </m:e>
                            <m:sub>
                              <m:r>
                                <a:rPr lang="en-US" sz="2000" b="0" i="1">
                                  <a:solidFill>
                                    <a:srgbClr val="00B0F0"/>
                                  </a:solidFill>
                                  <a:latin typeface="Cambria Math"/>
                                </a:rPr>
                                <m:t>𝑔𝑎𝑝</m:t>
                              </m:r>
                            </m:sub>
                          </m:sSub>
                          <m:r>
                            <m:rPr>
                              <m:nor/>
                            </m:rPr>
                            <a:rPr lang="en-US" sz="2000" b="0" i="0">
                              <a:solidFill>
                                <a:srgbClr val="00B0F0"/>
                              </a:solidFill>
                              <a:latin typeface="Cambria Math"/>
                            </a:rPr>
                            <m:t>cos</m:t>
                          </m:r>
                          <m:r>
                            <m:rPr>
                              <m:nor/>
                            </m:rPr>
                            <a:rPr lang="en-US" sz="2000" b="0" i="0">
                              <a:solidFill>
                                <a:srgbClr val="00B0F0"/>
                              </a:solidFill>
                              <a:latin typeface="Cambria Math"/>
                            </a:rPr>
                            <m:t>(</m:t>
                          </m:r>
                          <m:sSub>
                            <m:sSubPr>
                              <m:ctrlPr>
                                <a:rPr lang="en-US" sz="2000" b="0" i="1">
                                  <a:solidFill>
                                    <a:srgbClr val="00B0F0"/>
                                  </a:solidFill>
                                  <a:latin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rPr>
                                <m:t>𝑠</m:t>
                              </m:r>
                            </m:sub>
                          </m:sSub>
                          <m:r>
                            <a:rPr lang="en-US" sz="2000" b="0" i="1">
                              <a:solidFill>
                                <a:srgbClr val="00B0F0"/>
                              </a:solidFill>
                              <a:latin typeface="Cambria Math"/>
                            </a:rPr>
                            <m:t>)</m:t>
                          </m:r>
                        </m:num>
                        <m:den>
                          <m:sSub>
                            <m:sSubPr>
                              <m:ctrlPr>
                                <a:rPr lang="en-US" sz="2000" b="0" i="1">
                                  <a:solidFill>
                                    <a:srgbClr val="00B0F0"/>
                                  </a:solidFill>
                                  <a:latin typeface="Cambria Math"/>
                                </a:rPr>
                              </m:ctrlPr>
                            </m:sSubPr>
                            <m:e>
                              <m:r>
                                <a:rPr lang="en-US" sz="2000" b="0" i="1">
                                  <a:solidFill>
                                    <a:srgbClr val="00B0F0"/>
                                  </a:solidFill>
                                  <a:latin typeface="Cambria Math"/>
                                </a:rPr>
                                <m:t>𝑅</m:t>
                              </m:r>
                            </m:e>
                            <m:sub>
                              <m:r>
                                <a:rPr lang="en-US" sz="2000" b="0" i="1">
                                  <a:solidFill>
                                    <a:srgbClr val="00B0F0"/>
                                  </a:solidFill>
                                  <a:latin typeface="Cambria Math"/>
                                </a:rPr>
                                <m:t>𝐿</m:t>
                              </m:r>
                            </m:sub>
                          </m:sSub>
                          <m:sSub>
                            <m:sSubPr>
                              <m:ctrlPr>
                                <a:rPr lang="en-US" sz="2000" b="0" i="1">
                                  <a:solidFill>
                                    <a:srgbClr val="00B0F0"/>
                                  </a:solidFill>
                                  <a:latin typeface="Cambria Math"/>
                                </a:rPr>
                              </m:ctrlPr>
                            </m:sSubPr>
                            <m:e>
                              <m:r>
                                <a:rPr lang="en-US" sz="2000" b="0" i="1">
                                  <a:solidFill>
                                    <a:srgbClr val="00B0F0"/>
                                  </a:solidFill>
                                  <a:latin typeface="Cambria Math"/>
                                </a:rPr>
                                <m:t>𝐼</m:t>
                              </m:r>
                            </m:e>
                            <m:sub>
                              <m:r>
                                <a:rPr lang="en-US" sz="2000" b="0" i="1" smtClean="0">
                                  <a:solidFill>
                                    <a:srgbClr val="00B0F0"/>
                                  </a:solidFill>
                                  <a:latin typeface="Cambria Math"/>
                                </a:rPr>
                                <m:t>𝑎𝑣𝑒</m:t>
                              </m:r>
                            </m:sub>
                          </m:sSub>
                        </m:den>
                      </m:f>
                    </m:oMath>
                  </m:oMathPara>
                </a14:m>
                <a:endParaRPr lang="en-US" sz="2000" dirty="0">
                  <a:solidFill>
                    <a:srgbClr val="00B0F0"/>
                  </a:solidFill>
                </a:endParaRPr>
              </a:p>
            </p:txBody>
          </p:sp>
        </mc:Choice>
        <mc:Fallback xmlns="">
          <p:sp>
            <p:nvSpPr>
              <p:cNvPr id="46" name="TextBox 7"/>
              <p:cNvSpPr txBox="1">
                <a:spLocks noRot="1" noChangeAspect="1" noMove="1" noResize="1" noEditPoints="1" noAdjustHandles="1" noChangeArrowheads="1" noChangeShapeType="1" noTextEdit="1"/>
              </p:cNvSpPr>
              <p:nvPr/>
            </p:nvSpPr>
            <p:spPr>
              <a:xfrm>
                <a:off x="4798607" y="5540363"/>
                <a:ext cx="4423586" cy="739946"/>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
              <p:cNvSpPr txBox="1"/>
              <p:nvPr/>
            </p:nvSpPr>
            <p:spPr>
              <a:xfrm>
                <a:off x="4798607" y="4588495"/>
                <a:ext cx="3248876" cy="69115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left"/>
                    </m:oMathParaPr>
                    <m:oMath xmlns:m="http://schemas.openxmlformats.org/officeDocument/2006/math">
                      <m:r>
                        <m:rPr>
                          <m:sty m:val="p"/>
                        </m:rPr>
                        <a:rPr lang="en-US" sz="1800" b="0" i="0" smtClean="0">
                          <a:solidFill>
                            <a:srgbClr val="00B0F0"/>
                          </a:solidFill>
                          <a:latin typeface="Cambria Math"/>
                        </a:rPr>
                        <m:t>tan</m:t>
                      </m:r>
                      <m:r>
                        <a:rPr lang="en-US" sz="1800" b="0" i="1">
                          <a:solidFill>
                            <a:srgbClr val="00B0F0"/>
                          </a:solidFill>
                          <a:latin typeface="Cambria Math"/>
                        </a:rPr>
                        <m:t>⁡(</m:t>
                      </m:r>
                      <m:r>
                        <a:rPr lang="en-US" sz="1800" b="0" i="1">
                          <a:solidFill>
                            <a:srgbClr val="00B0F0"/>
                          </a:solidFill>
                          <a:latin typeface="Cambria Math"/>
                          <a:ea typeface="Cambria Math"/>
                        </a:rPr>
                        <m:t>𝜓</m:t>
                      </m:r>
                      <m:r>
                        <a:rPr lang="en-US" sz="1800" b="0" i="1">
                          <a:solidFill>
                            <a:srgbClr val="00B0F0"/>
                          </a:solidFill>
                          <a:latin typeface="Cambria Math"/>
                          <a:ea typeface="Cambria Math"/>
                        </a:rPr>
                        <m:t>)=</m:t>
                      </m:r>
                      <m:f>
                        <m:fPr>
                          <m:ctrlPr>
                            <a:rPr lang="en-US" sz="1800" b="0" i="1">
                              <a:solidFill>
                                <a:srgbClr val="00B0F0"/>
                              </a:solidFill>
                              <a:latin typeface="Cambria Math"/>
                            </a:rPr>
                          </m:ctrlPr>
                        </m:fPr>
                        <m:num>
                          <m:r>
                            <a:rPr lang="en-US" sz="1800" b="0" i="1" smtClean="0">
                              <a:solidFill>
                                <a:srgbClr val="00B0F0"/>
                              </a:solidFill>
                              <a:latin typeface="Cambria Math"/>
                            </a:rPr>
                            <m:t>−</m:t>
                          </m:r>
                          <m:sSub>
                            <m:sSubPr>
                              <m:ctrlPr>
                                <a:rPr lang="en-US" sz="1800" b="0" i="1">
                                  <a:solidFill>
                                    <a:srgbClr val="00B0F0"/>
                                  </a:solidFill>
                                  <a:latin typeface="Cambria Math"/>
                                </a:rPr>
                              </m:ctrlPr>
                            </m:sSubPr>
                            <m:e>
                              <m:r>
                                <a:rPr lang="en-US" sz="1800" b="0" i="1">
                                  <a:solidFill>
                                    <a:srgbClr val="00B0F0"/>
                                  </a:solidFill>
                                  <a:latin typeface="Cambria Math"/>
                                </a:rPr>
                                <m:t>2</m:t>
                              </m:r>
                              <m:r>
                                <a:rPr lang="en-US" sz="1800" b="0" i="1">
                                  <a:solidFill>
                                    <a:srgbClr val="00B0F0"/>
                                  </a:solidFill>
                                  <a:latin typeface="Cambria Math"/>
                                  <a:ea typeface="Cambria Math"/>
                                </a:rPr>
                                <m:t>𝐼</m:t>
                              </m:r>
                            </m:e>
                            <m:sub>
                              <m:r>
                                <a:rPr lang="en-US" sz="1800" b="0" i="1">
                                  <a:solidFill>
                                    <a:srgbClr val="00B0F0"/>
                                  </a:solidFill>
                                  <a:latin typeface="Cambria Math"/>
                                  <a:ea typeface="Cambria Math"/>
                                </a:rPr>
                                <m:t>0</m:t>
                              </m:r>
                            </m:sub>
                          </m:sSub>
                          <m:sSub>
                            <m:sSubPr>
                              <m:ctrlPr>
                                <a:rPr lang="en-US" sz="1800" b="0" i="1">
                                  <a:solidFill>
                                    <a:srgbClr val="00B0F0"/>
                                  </a:solidFill>
                                  <a:latin typeface="Cambria Math"/>
                                </a:rPr>
                              </m:ctrlPr>
                            </m:sSubPr>
                            <m:e>
                              <m:r>
                                <a:rPr lang="en-US" sz="1800" b="0" i="1">
                                  <a:solidFill>
                                    <a:srgbClr val="00B0F0"/>
                                  </a:solidFill>
                                  <a:latin typeface="Cambria Math"/>
                                </a:rPr>
                                <m:t>𝑅</m:t>
                              </m:r>
                            </m:e>
                            <m:sub>
                              <m:r>
                                <a:rPr lang="en-US" sz="1800" b="0" i="1">
                                  <a:solidFill>
                                    <a:srgbClr val="00B0F0"/>
                                  </a:solidFill>
                                  <a:latin typeface="Cambria Math"/>
                                </a:rPr>
                                <m:t>𝑠</m:t>
                              </m:r>
                            </m:sub>
                          </m:sSub>
                        </m:num>
                        <m:den>
                          <m:sSub>
                            <m:sSubPr>
                              <m:ctrlPr>
                                <a:rPr lang="en-US" sz="1800" b="0" i="1">
                                  <a:solidFill>
                                    <a:srgbClr val="00B0F0"/>
                                  </a:solidFill>
                                  <a:latin typeface="Cambria Math"/>
                                </a:rPr>
                              </m:ctrlPr>
                            </m:sSubPr>
                            <m:e>
                              <m:r>
                                <a:rPr lang="en-US" sz="1800" b="0" i="1">
                                  <a:solidFill>
                                    <a:srgbClr val="00B0F0"/>
                                  </a:solidFill>
                                  <a:latin typeface="Cambria Math"/>
                                  <a:ea typeface="Cambria Math"/>
                                </a:rPr>
                                <m:t>𝑉</m:t>
                              </m:r>
                            </m:e>
                            <m:sub>
                              <m:r>
                                <a:rPr lang="en-US" sz="1800" b="0" i="1">
                                  <a:solidFill>
                                    <a:srgbClr val="00B0F0"/>
                                  </a:solidFill>
                                  <a:latin typeface="Cambria Math"/>
                                  <a:ea typeface="Cambria Math"/>
                                </a:rPr>
                                <m:t>𝑔𝑎𝑝</m:t>
                              </m:r>
                            </m:sub>
                          </m:sSub>
                          <m:r>
                            <a:rPr lang="en-US" sz="1800" b="0" i="1">
                              <a:solidFill>
                                <a:srgbClr val="00B0F0"/>
                              </a:solidFill>
                              <a:latin typeface="Cambria Math"/>
                            </a:rPr>
                            <m:t>(</m:t>
                          </m:r>
                          <m:r>
                            <a:rPr lang="en-US" sz="1800" b="0" i="1">
                              <a:solidFill>
                                <a:srgbClr val="00B0F0"/>
                              </a:solidFill>
                              <a:latin typeface="Cambria Math"/>
                              <a:ea typeface="Cambria Math"/>
                            </a:rPr>
                            <m:t>𝛽</m:t>
                          </m:r>
                          <m:r>
                            <a:rPr lang="en-US" sz="1800" b="0" i="1">
                              <a:solidFill>
                                <a:srgbClr val="00B0F0"/>
                              </a:solidFill>
                              <a:latin typeface="Cambria Math"/>
                              <a:ea typeface="Cambria Math"/>
                            </a:rPr>
                            <m:t>+1)</m:t>
                          </m:r>
                        </m:den>
                      </m:f>
                      <m:r>
                        <m:rPr>
                          <m:nor/>
                        </m:rPr>
                        <a:rPr lang="en-US" sz="1800" b="0" i="0">
                          <a:solidFill>
                            <a:srgbClr val="00B0F0"/>
                          </a:solidFill>
                          <a:latin typeface="Cambria Math"/>
                        </a:rPr>
                        <m:t>co</m:t>
                      </m:r>
                      <m:r>
                        <a:rPr lang="en-US" sz="1800" b="0" i="1">
                          <a:solidFill>
                            <a:srgbClr val="00B0F0"/>
                          </a:solidFill>
                          <a:latin typeface="Cambria Math"/>
                        </a:rPr>
                        <m:t>𝑠</m:t>
                      </m:r>
                      <m:sSub>
                        <m:sSubPr>
                          <m:ctrlPr>
                            <a:rPr lang="en-US" sz="1800" b="0" i="1">
                              <a:solidFill>
                                <a:srgbClr val="00B0F0"/>
                              </a:solidFill>
                              <a:latin typeface="Cambria Math"/>
                            </a:rPr>
                          </m:ctrlPr>
                        </m:sSubPr>
                        <m:e>
                          <m:r>
                            <a:rPr lang="en-US" sz="1800" b="0" i="1">
                              <a:solidFill>
                                <a:srgbClr val="00B0F0"/>
                              </a:solidFill>
                              <a:latin typeface="Cambria Math"/>
                              <a:ea typeface="Cambria Math"/>
                            </a:rPr>
                            <m:t>𝜑</m:t>
                          </m:r>
                        </m:e>
                        <m:sub>
                          <m:r>
                            <a:rPr lang="en-US" sz="1800" b="0" i="1">
                              <a:solidFill>
                                <a:srgbClr val="00B0F0"/>
                              </a:solidFill>
                              <a:latin typeface="Cambria Math"/>
                            </a:rPr>
                            <m:t>𝑠</m:t>
                          </m:r>
                        </m:sub>
                      </m:sSub>
                    </m:oMath>
                  </m:oMathPara>
                </a14:m>
                <a:endParaRPr lang="en-US" sz="1800" dirty="0">
                  <a:solidFill>
                    <a:srgbClr val="00B0F0"/>
                  </a:solidFill>
                </a:endParaRPr>
              </a:p>
            </p:txBody>
          </p:sp>
        </mc:Choice>
        <mc:Fallback xmlns="">
          <p:sp>
            <p:nvSpPr>
              <p:cNvPr id="47" name="TextBox 4"/>
              <p:cNvSpPr txBox="1">
                <a:spLocks noRot="1" noChangeAspect="1" noMove="1" noResize="1" noEditPoints="1" noAdjustHandles="1" noChangeArrowheads="1" noChangeShapeType="1" noTextEdit="1"/>
              </p:cNvSpPr>
              <p:nvPr/>
            </p:nvSpPr>
            <p:spPr>
              <a:xfrm>
                <a:off x="4798607" y="4588495"/>
                <a:ext cx="3248876" cy="691151"/>
              </a:xfrm>
              <a:prstGeom prst="rect">
                <a:avLst/>
              </a:prstGeom>
              <a:blipFill rotWithShape="1">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41719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 and acceleration</a:t>
            </a:r>
            <a:endParaRPr lang="en-US" sz="2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40"/>
              <p:cNvSpPr txBox="1"/>
              <p:nvPr/>
            </p:nvSpPr>
            <p:spPr>
              <a:xfrm>
                <a:off x="2751520" y="1093511"/>
                <a:ext cx="3633363" cy="584775"/>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sSub>
                        <m:sSubPr>
                          <m:ctrlPr>
                            <a:rPr lang="en-US" sz="3200" i="1" smtClean="0">
                              <a:solidFill>
                                <a:srgbClr val="00B0F0"/>
                              </a:solidFill>
                              <a:latin typeface="Cambria Math"/>
                            </a:rPr>
                          </m:ctrlPr>
                        </m:sSubPr>
                        <m:e>
                          <m:r>
                            <a:rPr lang="en-US" sz="3200" b="0" i="1" smtClean="0">
                              <a:solidFill>
                                <a:srgbClr val="00B0F0"/>
                              </a:solidFill>
                              <a:latin typeface="Cambria Math"/>
                            </a:rPr>
                            <m:t>𝑉</m:t>
                          </m:r>
                        </m:e>
                        <m:sub>
                          <m:r>
                            <a:rPr lang="en-US" sz="3200" b="0" i="1" smtClean="0">
                              <a:solidFill>
                                <a:srgbClr val="00B0F0"/>
                              </a:solidFill>
                              <a:latin typeface="Cambria Math"/>
                            </a:rPr>
                            <m:t>𝑎𝑐𝑐</m:t>
                          </m:r>
                        </m:sub>
                      </m:sSub>
                      <m:r>
                        <a:rPr lang="en-US" sz="3200" b="0" i="1" smtClean="0">
                          <a:solidFill>
                            <a:srgbClr val="00B0F0"/>
                          </a:solidFill>
                          <a:latin typeface="Cambria Math"/>
                        </a:rPr>
                        <m:t>=</m:t>
                      </m:r>
                      <m:sSub>
                        <m:sSubPr>
                          <m:ctrlPr>
                            <a:rPr lang="en-US" sz="3200" b="0" i="1" smtClean="0">
                              <a:solidFill>
                                <a:srgbClr val="00B0F0"/>
                              </a:solidFill>
                              <a:latin typeface="Cambria Math"/>
                            </a:rPr>
                          </m:ctrlPr>
                        </m:sSubPr>
                        <m:e>
                          <m:r>
                            <a:rPr lang="en-US" sz="3200" b="0" i="1" smtClean="0">
                              <a:solidFill>
                                <a:srgbClr val="00B0F0"/>
                              </a:solidFill>
                              <a:latin typeface="Cambria Math"/>
                            </a:rPr>
                            <m:t>𝑉</m:t>
                          </m:r>
                        </m:e>
                        <m:sub>
                          <m:r>
                            <a:rPr lang="en-US" sz="3200" b="0" i="1" smtClean="0">
                              <a:solidFill>
                                <a:srgbClr val="00B0F0"/>
                              </a:solidFill>
                              <a:latin typeface="Cambria Math"/>
                            </a:rPr>
                            <m:t>0</m:t>
                          </m:r>
                        </m:sub>
                      </m:sSub>
                      <m:r>
                        <m:rPr>
                          <m:nor/>
                        </m:rPr>
                        <a:rPr lang="en-US" sz="3200" b="0" i="0" smtClean="0">
                          <a:solidFill>
                            <a:srgbClr val="00B0F0"/>
                          </a:solidFill>
                          <a:latin typeface="Cambria Math"/>
                        </a:rPr>
                        <m:t>sin</m:t>
                      </m:r>
                      <m:sSub>
                        <m:sSubPr>
                          <m:ctrlPr>
                            <a:rPr lang="en-US" sz="3200" b="0" i="1" smtClean="0">
                              <a:solidFill>
                                <a:srgbClr val="00B0F0"/>
                              </a:solidFill>
                              <a:latin typeface="Cambria Math"/>
                              <a:ea typeface="Cambria Math"/>
                            </a:rPr>
                          </m:ctrlPr>
                        </m:sSubPr>
                        <m:e>
                          <m:r>
                            <a:rPr lang="en-US" sz="3200" b="0" i="1" smtClean="0">
                              <a:solidFill>
                                <a:srgbClr val="00B0F0"/>
                              </a:solidFill>
                              <a:latin typeface="Cambria Math"/>
                              <a:ea typeface="Cambria Math"/>
                            </a:rPr>
                            <m:t>𝜓</m:t>
                          </m:r>
                        </m:e>
                        <m:sub>
                          <m:r>
                            <a:rPr lang="en-US" sz="3200" b="0" i="1" smtClean="0">
                              <a:solidFill>
                                <a:srgbClr val="00B0F0"/>
                              </a:solidFill>
                              <a:latin typeface="Cambria Math"/>
                              <a:ea typeface="Cambria Math"/>
                            </a:rPr>
                            <m:t>𝑠</m:t>
                          </m:r>
                        </m:sub>
                      </m:sSub>
                    </m:oMath>
                  </m:oMathPara>
                </a14:m>
                <a:endParaRPr lang="en-US" sz="3200" dirty="0">
                  <a:solidFill>
                    <a:srgbClr val="00B0F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2751520" y="1093511"/>
                <a:ext cx="3633363" cy="584775"/>
              </a:xfrm>
              <a:prstGeom prst="rect">
                <a:avLst/>
              </a:prstGeom>
              <a:blipFill rotWithShape="1">
                <a:blip r:embed="rId2"/>
                <a:stretch>
                  <a:fillRect/>
                </a:stretch>
              </a:blipFill>
            </p:spPr>
            <p:txBody>
              <a:bodyPr/>
              <a:lstStyle/>
              <a:p>
                <a:r>
                  <a:rPr lang="en-US">
                    <a:noFill/>
                  </a:rPr>
                  <a:t> </a:t>
                </a:r>
              </a:p>
            </p:txBody>
          </p:sp>
        </mc:Fallback>
      </mc:AlternateContent>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5845" y="2296694"/>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5568"/>
          <a:stretch/>
        </p:blipFill>
        <p:spPr bwMode="auto">
          <a:xfrm>
            <a:off x="4986867" y="2296694"/>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Oval 11"/>
          <p:cNvSpPr/>
          <p:nvPr/>
        </p:nvSpPr>
        <p:spPr>
          <a:xfrm>
            <a:off x="3869267" y="3272054"/>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839939" y="3294632"/>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3914423" y="3321112"/>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93546" y="3347972"/>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2977445" y="3199426"/>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2977445" y="3199426"/>
                <a:ext cx="485197" cy="369332"/>
              </a:xfrm>
              <a:prstGeom prst="rect">
                <a:avLst/>
              </a:prstGeom>
              <a:blipFill rotWithShape="1">
                <a:blip r:embed="rId4"/>
                <a:stretch>
                  <a:fillRect b="-1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6516512" y="3428026"/>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6516512" y="3428026"/>
                <a:ext cx="485197" cy="369332"/>
              </a:xfrm>
              <a:prstGeom prst="rect">
                <a:avLst/>
              </a:prstGeom>
              <a:blipFill rotWithShape="1">
                <a:blip r:embed="rId5"/>
                <a:stretch>
                  <a:fillRect b="-13115"/>
                </a:stretch>
              </a:blipFill>
            </p:spPr>
            <p:txBody>
              <a:bodyPr/>
              <a:lstStyle/>
              <a:p>
                <a:r>
                  <a:rPr lang="en-US">
                    <a:noFill/>
                  </a:rPr>
                  <a:t> </a:t>
                </a:r>
              </a:p>
            </p:txBody>
          </p:sp>
        </mc:Fallback>
      </mc:AlternateContent>
      <p:cxnSp>
        <p:nvCxnSpPr>
          <p:cNvPr id="18" name="Straight Arrow Connector 17"/>
          <p:cNvCxnSpPr/>
          <p:nvPr/>
        </p:nvCxnSpPr>
        <p:spPr>
          <a:xfrm>
            <a:off x="6870593" y="3787207"/>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344089" y="3572669"/>
            <a:ext cx="1581148"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652889" y="4899378"/>
            <a:ext cx="4359896" cy="461665"/>
          </a:xfrm>
          <a:prstGeom prst="rect">
            <a:avLst/>
          </a:prstGeom>
          <a:noFill/>
        </p:spPr>
        <p:txBody>
          <a:bodyPr wrap="square" rtlCol="0">
            <a:spAutoFit/>
          </a:bodyPr>
          <a:lstStyle/>
          <a:p>
            <a:pPr algn="ctr"/>
            <a:r>
              <a:rPr lang="en-US" sz="2400" dirty="0"/>
              <a:t>Fit both cases</a:t>
            </a:r>
          </a:p>
        </p:txBody>
      </p:sp>
    </p:spTree>
    <p:extLst>
      <p:ext uri="{BB962C8B-B14F-4D97-AF65-F5344CB8AC3E}">
        <p14:creationId xmlns:p14="http://schemas.microsoft.com/office/powerpoint/2010/main" val="32535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 and synchrotron tune</a:t>
            </a:r>
            <a:endParaRPr lang="en-US" sz="2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3" name="TextBox 84"/>
              <p:cNvSpPr txBox="1"/>
              <p:nvPr/>
            </p:nvSpPr>
            <p:spPr>
              <a:xfrm>
                <a:off x="1576646" y="1025255"/>
                <a:ext cx="5983111" cy="136537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
                    </m:oMathParaPr>
                    <m:oMath xmlns:m="http://schemas.openxmlformats.org/officeDocument/2006/math">
                      <m:sSub>
                        <m:sSubPr>
                          <m:ctrlPr>
                            <a:rPr lang="en-US" sz="2800" i="1" smtClean="0">
                              <a:solidFill>
                                <a:srgbClr val="00B0F0"/>
                              </a:solidFill>
                              <a:latin typeface="Cambria Math"/>
                            </a:rPr>
                          </m:ctrlPr>
                        </m:sSubPr>
                        <m:e>
                          <m:r>
                            <a:rPr lang="en-US" sz="2800" i="1">
                              <a:solidFill>
                                <a:srgbClr val="00B0F0"/>
                              </a:solidFill>
                              <a:latin typeface="Cambria Math"/>
                              <a:ea typeface="Cambria Math"/>
                            </a:rPr>
                            <m:t>𝜐</m:t>
                          </m:r>
                        </m:e>
                        <m:sub>
                          <m:r>
                            <a:rPr lang="en-US" sz="2800" b="0" i="1">
                              <a:solidFill>
                                <a:srgbClr val="00B0F0"/>
                              </a:solidFill>
                              <a:latin typeface="Cambria Math"/>
                            </a:rPr>
                            <m:t>𝑠</m:t>
                          </m:r>
                        </m:sub>
                      </m:sSub>
                      <m:r>
                        <a:rPr lang="en-US" sz="2800" b="0" i="1">
                          <a:solidFill>
                            <a:srgbClr val="00B0F0"/>
                          </a:solidFill>
                          <a:latin typeface="Cambria Math"/>
                        </a:rPr>
                        <m:t>=</m:t>
                      </m:r>
                      <m:rad>
                        <m:radPr>
                          <m:degHide m:val="on"/>
                          <m:ctrlPr>
                            <a:rPr lang="en-US" sz="2800" b="0" i="1">
                              <a:solidFill>
                                <a:srgbClr val="00B0F0"/>
                              </a:solidFill>
                              <a:latin typeface="Cambria Math"/>
                            </a:rPr>
                          </m:ctrlPr>
                        </m:radPr>
                        <m:deg/>
                        <m:e>
                          <m:f>
                            <m:fPr>
                              <m:ctrlPr>
                                <a:rPr lang="en-US" sz="2800" b="0" i="1">
                                  <a:solidFill>
                                    <a:srgbClr val="00B0F0"/>
                                  </a:solidFill>
                                  <a:latin typeface="Cambria Math"/>
                                </a:rPr>
                              </m:ctrlPr>
                            </m:fPr>
                            <m:num>
                              <m:r>
                                <a:rPr lang="en-US" sz="2800" b="0" i="1">
                                  <a:solidFill>
                                    <a:srgbClr val="00B0F0"/>
                                  </a:solidFill>
                                  <a:latin typeface="Cambria Math"/>
                                </a:rPr>
                                <m:t>𝐻𝑒</m:t>
                              </m:r>
                              <m:sSub>
                                <m:sSubPr>
                                  <m:ctrlPr>
                                    <a:rPr lang="en-US" sz="2800" b="0" i="1">
                                      <a:solidFill>
                                        <a:srgbClr val="00B0F0"/>
                                      </a:solidFill>
                                      <a:latin typeface="Cambria Math"/>
                                    </a:rPr>
                                  </m:ctrlPr>
                                </m:sSubPr>
                                <m:e>
                                  <m:r>
                                    <a:rPr lang="en-US" sz="2800" b="0" i="1">
                                      <a:solidFill>
                                        <a:srgbClr val="00B0F0"/>
                                      </a:solidFill>
                                      <a:latin typeface="Cambria Math"/>
                                    </a:rPr>
                                    <m:t>𝑉</m:t>
                                  </m:r>
                                </m:e>
                                <m:sub>
                                  <m:r>
                                    <a:rPr lang="en-US" sz="2800" b="0" i="1">
                                      <a:solidFill>
                                        <a:srgbClr val="00B0F0"/>
                                      </a:solidFill>
                                      <a:latin typeface="Cambria Math"/>
                                    </a:rPr>
                                    <m:t>𝑝𝑒𝑎𝑘</m:t>
                                  </m:r>
                                </m:sub>
                              </m:sSub>
                              <m:d>
                                <m:dPr>
                                  <m:begChr m:val="|"/>
                                  <m:endChr m:val="|"/>
                                  <m:ctrlPr>
                                    <a:rPr lang="en-US" sz="2800" b="0" i="1">
                                      <a:solidFill>
                                        <a:srgbClr val="00B0F0"/>
                                      </a:solidFill>
                                      <a:latin typeface="Cambria Math"/>
                                    </a:rPr>
                                  </m:ctrlPr>
                                </m:dPr>
                                <m:e>
                                  <m:r>
                                    <a:rPr lang="en-US" sz="2800" b="0" i="1">
                                      <a:solidFill>
                                        <a:srgbClr val="00B0F0"/>
                                      </a:solidFill>
                                      <a:latin typeface="Cambria Math"/>
                                      <a:ea typeface="Cambria Math"/>
                                    </a:rPr>
                                    <m:t>𝜂</m:t>
                                  </m:r>
                                  <m:r>
                                    <m:rPr>
                                      <m:sty m:val="p"/>
                                    </m:rPr>
                                    <a:rPr lang="en-US" sz="2800" b="0" i="0">
                                      <a:solidFill>
                                        <a:srgbClr val="00B0F0"/>
                                      </a:solidFill>
                                      <a:latin typeface="Cambria Math"/>
                                      <a:ea typeface="Cambria Math"/>
                                    </a:rPr>
                                    <m:t>cos</m:t>
                                  </m:r>
                                  <m:r>
                                    <a:rPr lang="en-US" sz="2800" b="0" i="1">
                                      <a:solidFill>
                                        <a:srgbClr val="00B0F0"/>
                                      </a:solidFill>
                                      <a:latin typeface="Cambria Math"/>
                                      <a:ea typeface="Cambria Math"/>
                                    </a:rPr>
                                    <m:t>⁡(</m:t>
                                  </m:r>
                                  <m:sSub>
                                    <m:sSubPr>
                                      <m:ctrlPr>
                                        <a:rPr lang="en-US" sz="2800" b="0" i="1">
                                          <a:solidFill>
                                            <a:srgbClr val="00B0F0"/>
                                          </a:solidFill>
                                          <a:latin typeface="Cambria Math"/>
                                          <a:ea typeface="Cambria Math"/>
                                        </a:rPr>
                                      </m:ctrlPr>
                                    </m:sSubPr>
                                    <m:e>
                                      <m:r>
                                        <a:rPr lang="en-US" sz="2800" i="1">
                                          <a:solidFill>
                                            <a:srgbClr val="00B0F0"/>
                                          </a:solidFill>
                                          <a:latin typeface="Cambria Math"/>
                                          <a:ea typeface="Cambria Math"/>
                                        </a:rPr>
                                        <m:t>𝜓</m:t>
                                      </m:r>
                                    </m:e>
                                    <m:sub>
                                      <m:r>
                                        <a:rPr lang="en-US" sz="2800" b="0" i="1">
                                          <a:solidFill>
                                            <a:srgbClr val="00B0F0"/>
                                          </a:solidFill>
                                          <a:latin typeface="Cambria Math"/>
                                          <a:ea typeface="Cambria Math"/>
                                        </a:rPr>
                                        <m:t>𝑠</m:t>
                                      </m:r>
                                    </m:sub>
                                  </m:sSub>
                                  <m:r>
                                    <a:rPr lang="en-US" sz="2800" b="0" i="1" smtClean="0">
                                      <a:solidFill>
                                        <a:srgbClr val="00B0F0"/>
                                      </a:solidFill>
                                      <a:latin typeface="Cambria Math"/>
                                      <a:ea typeface="Cambria Math"/>
                                    </a:rPr>
                                    <m:t>)</m:t>
                                  </m:r>
                                </m:e>
                              </m:d>
                            </m:num>
                            <m:den>
                              <m:r>
                                <a:rPr lang="en-US" sz="2800" b="0" i="1">
                                  <a:solidFill>
                                    <a:srgbClr val="00B0F0"/>
                                  </a:solidFill>
                                  <a:latin typeface="Cambria Math"/>
                                </a:rPr>
                                <m:t>2</m:t>
                              </m:r>
                              <m:r>
                                <a:rPr lang="en-US" sz="2800" b="0" i="1">
                                  <a:solidFill>
                                    <a:srgbClr val="00B0F0"/>
                                  </a:solidFill>
                                  <a:latin typeface="Cambria Math"/>
                                  <a:ea typeface="Cambria Math"/>
                                </a:rPr>
                                <m:t>𝜋</m:t>
                              </m:r>
                              <m:r>
                                <a:rPr lang="en-US" sz="2800" b="0" i="1">
                                  <a:solidFill>
                                    <a:srgbClr val="00B0F0"/>
                                  </a:solidFill>
                                  <a:latin typeface="Cambria Math"/>
                                  <a:ea typeface="Cambria Math"/>
                                </a:rPr>
                                <m:t>𝐸</m:t>
                              </m:r>
                            </m:den>
                          </m:f>
                        </m:e>
                      </m:rad>
                    </m:oMath>
                  </m:oMathPara>
                </a14:m>
                <a:endParaRPr lang="en-US" sz="2000" dirty="0">
                  <a:solidFill>
                    <a:srgbClr val="00B0F0"/>
                  </a:solidFill>
                </a:endParaRPr>
              </a:p>
            </p:txBody>
          </p:sp>
        </mc:Choice>
        <mc:Fallback xmlns="">
          <p:sp>
            <p:nvSpPr>
              <p:cNvPr id="43" name="TextBox 84"/>
              <p:cNvSpPr txBox="1">
                <a:spLocks noRot="1" noChangeAspect="1" noMove="1" noResize="1" noEditPoints="1" noAdjustHandles="1" noChangeArrowheads="1" noChangeShapeType="1" noTextEdit="1"/>
              </p:cNvSpPr>
              <p:nvPr/>
            </p:nvSpPr>
            <p:spPr>
              <a:xfrm>
                <a:off x="1576646" y="1025255"/>
                <a:ext cx="5983111" cy="1365374"/>
              </a:xfrm>
              <a:prstGeom prst="rect">
                <a:avLst/>
              </a:prstGeom>
              <a:blipFill rotWithShape="1">
                <a:blip r:embed="rId2"/>
                <a:stretch>
                  <a:fillRect/>
                </a:stretch>
              </a:blipFill>
            </p:spPr>
            <p:txBody>
              <a:bodyPr/>
              <a:lstStyle/>
              <a:p>
                <a:r>
                  <a:rPr lang="en-US">
                    <a:noFill/>
                  </a:rPr>
                  <a:t> </a:t>
                </a:r>
              </a:p>
            </p:txBody>
          </p:sp>
        </mc:Fallback>
      </mc:AlternateContent>
      <p:sp>
        <p:nvSpPr>
          <p:cNvPr id="11" name="Oval 10"/>
          <p:cNvSpPr/>
          <p:nvPr/>
        </p:nvSpPr>
        <p:spPr>
          <a:xfrm>
            <a:off x="5410200" y="3886539"/>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5845" y="2296694"/>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5568"/>
          <a:stretch/>
        </p:blipFill>
        <p:spPr bwMode="auto">
          <a:xfrm>
            <a:off x="4986867" y="2296694"/>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Oval 17"/>
          <p:cNvSpPr/>
          <p:nvPr/>
        </p:nvSpPr>
        <p:spPr>
          <a:xfrm>
            <a:off x="3869267" y="3272054"/>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839939" y="3294632"/>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3914423" y="3321112"/>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893546" y="3347972"/>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p:cNvSpPr txBox="1"/>
              <p:nvPr/>
            </p:nvSpPr>
            <p:spPr>
              <a:xfrm>
                <a:off x="2977445" y="3199426"/>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2977445" y="3199426"/>
                <a:ext cx="485197" cy="369332"/>
              </a:xfrm>
              <a:prstGeom prst="rect">
                <a:avLst/>
              </a:prstGeom>
              <a:blipFill rotWithShape="1">
                <a:blip r:embed="rId4"/>
                <a:stretch>
                  <a:fillRect b="-1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6516512" y="3428026"/>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6516512" y="3428026"/>
                <a:ext cx="485197" cy="369332"/>
              </a:xfrm>
              <a:prstGeom prst="rect">
                <a:avLst/>
              </a:prstGeom>
              <a:blipFill rotWithShape="1">
                <a:blip r:embed="rId5"/>
                <a:stretch>
                  <a:fillRect b="-13115"/>
                </a:stretch>
              </a:blipFill>
            </p:spPr>
            <p:txBody>
              <a:bodyPr/>
              <a:lstStyle/>
              <a:p>
                <a:r>
                  <a:rPr lang="en-US">
                    <a:noFill/>
                  </a:rPr>
                  <a:t> </a:t>
                </a:r>
              </a:p>
            </p:txBody>
          </p:sp>
        </mc:Fallback>
      </mc:AlternateContent>
      <p:cxnSp>
        <p:nvCxnSpPr>
          <p:cNvPr id="25" name="Straight Arrow Connector 24"/>
          <p:cNvCxnSpPr/>
          <p:nvPr/>
        </p:nvCxnSpPr>
        <p:spPr>
          <a:xfrm>
            <a:off x="6870593" y="3787207"/>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344089" y="3572669"/>
            <a:ext cx="1581148"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652889" y="4899378"/>
            <a:ext cx="4359896" cy="461665"/>
          </a:xfrm>
          <a:prstGeom prst="rect">
            <a:avLst/>
          </a:prstGeom>
          <a:noFill/>
        </p:spPr>
        <p:txBody>
          <a:bodyPr wrap="square" rtlCol="0">
            <a:spAutoFit/>
          </a:bodyPr>
          <a:lstStyle/>
          <a:p>
            <a:pPr algn="ctr"/>
            <a:r>
              <a:rPr lang="en-US" sz="2400" dirty="0" smtClean="0"/>
              <a:t>Fit both cases</a:t>
            </a:r>
            <a:endParaRPr lang="en-US" sz="2400" dirty="0"/>
          </a:p>
        </p:txBody>
      </p:sp>
    </p:spTree>
    <p:extLst>
      <p:ext uri="{BB962C8B-B14F-4D97-AF65-F5344CB8AC3E}">
        <p14:creationId xmlns:p14="http://schemas.microsoft.com/office/powerpoint/2010/main" val="3446054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 and SR equilibrium bunch length</a:t>
            </a:r>
            <a:endParaRPr lang="en-US" sz="2800" b="1" dirty="0">
              <a:latin typeface="Times New Roman" panose="02020603050405020304" pitchFamily="18" charset="0"/>
              <a:cs typeface="Times New Roman" panose="02020603050405020304" pitchFamily="18" charset="0"/>
            </a:endParaRPr>
          </a:p>
        </p:txBody>
      </p:sp>
      <p:sp>
        <p:nvSpPr>
          <p:cNvPr id="10" name="Oval 9"/>
          <p:cNvSpPr/>
          <p:nvPr/>
        </p:nvSpPr>
        <p:spPr>
          <a:xfrm>
            <a:off x="5410200" y="3886539"/>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5845" y="2296694"/>
            <a:ext cx="2628661"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15568"/>
          <a:stretch/>
        </p:blipFill>
        <p:spPr bwMode="auto">
          <a:xfrm>
            <a:off x="4986867" y="2296694"/>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Oval 15"/>
          <p:cNvSpPr/>
          <p:nvPr/>
        </p:nvSpPr>
        <p:spPr>
          <a:xfrm>
            <a:off x="3869267" y="3272054"/>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39939" y="3294632"/>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3914423" y="3321112"/>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893546" y="3347972"/>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TextBox 20"/>
              <p:cNvSpPr txBox="1"/>
              <p:nvPr/>
            </p:nvSpPr>
            <p:spPr>
              <a:xfrm>
                <a:off x="2977445" y="3199426"/>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2977445" y="3199426"/>
                <a:ext cx="485197" cy="369332"/>
              </a:xfrm>
              <a:prstGeom prst="rect">
                <a:avLst/>
              </a:prstGeom>
              <a:blipFill rotWithShape="1">
                <a:blip r:embed="rId3"/>
                <a:stretch>
                  <a:fillRect b="-1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6516512" y="3428026"/>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6516512" y="3428026"/>
                <a:ext cx="485197" cy="369332"/>
              </a:xfrm>
              <a:prstGeom prst="rect">
                <a:avLst/>
              </a:prstGeom>
              <a:blipFill rotWithShape="1">
                <a:blip r:embed="rId4"/>
                <a:stretch>
                  <a:fillRect b="-13115"/>
                </a:stretch>
              </a:blipFill>
            </p:spPr>
            <p:txBody>
              <a:bodyPr/>
              <a:lstStyle/>
              <a:p>
                <a:r>
                  <a:rPr lang="en-US">
                    <a:noFill/>
                  </a:rPr>
                  <a:t> </a:t>
                </a:r>
              </a:p>
            </p:txBody>
          </p:sp>
        </mc:Fallback>
      </mc:AlternateContent>
      <p:cxnSp>
        <p:nvCxnSpPr>
          <p:cNvPr id="23" name="Straight Arrow Connector 22"/>
          <p:cNvCxnSpPr/>
          <p:nvPr/>
        </p:nvCxnSpPr>
        <p:spPr>
          <a:xfrm>
            <a:off x="6870593" y="3787207"/>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344089" y="3572669"/>
            <a:ext cx="1581148"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652889" y="4899378"/>
            <a:ext cx="4359896" cy="461665"/>
          </a:xfrm>
          <a:prstGeom prst="rect">
            <a:avLst/>
          </a:prstGeom>
          <a:noFill/>
        </p:spPr>
        <p:txBody>
          <a:bodyPr wrap="square" rtlCol="0">
            <a:spAutoFit/>
          </a:bodyPr>
          <a:lstStyle/>
          <a:p>
            <a:pPr algn="ctr"/>
            <a:r>
              <a:rPr lang="en-US" sz="2400" dirty="0" smtClean="0"/>
              <a:t>Fit both cases</a:t>
            </a:r>
            <a:endParaRPr lang="en-US" sz="2400" dirty="0"/>
          </a:p>
        </p:txBody>
      </p:sp>
      <mc:AlternateContent xmlns:mc="http://schemas.openxmlformats.org/markup-compatibility/2006" xmlns:a14="http://schemas.microsoft.com/office/drawing/2010/main">
        <mc:Choice Requires="a14">
          <p:sp>
            <p:nvSpPr>
              <p:cNvPr id="26" name="TextBox 64"/>
              <p:cNvSpPr txBox="1"/>
              <p:nvPr/>
            </p:nvSpPr>
            <p:spPr>
              <a:xfrm>
                <a:off x="1584621" y="627602"/>
                <a:ext cx="5743110" cy="11729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
                    </m:oMathParaPr>
                    <m:oMath xmlns:m="http://schemas.openxmlformats.org/officeDocument/2006/math">
                      <m:r>
                        <a:rPr lang="en-US" sz="2400" i="1">
                          <a:solidFill>
                            <a:srgbClr val="00B0F0"/>
                          </a:solidFill>
                          <a:latin typeface="Cambria Math"/>
                          <a:ea typeface="Cambria Math"/>
                        </a:rPr>
                        <m:t>𝜎</m:t>
                      </m:r>
                      <m:r>
                        <a:rPr lang="en-US" sz="2400" i="1">
                          <a:solidFill>
                            <a:srgbClr val="00B0F0"/>
                          </a:solidFill>
                          <a:latin typeface="Cambria Math"/>
                          <a:ea typeface="Cambria Math"/>
                        </a:rPr>
                        <m:t>=</m:t>
                      </m:r>
                      <m:f>
                        <m:fPr>
                          <m:ctrlPr>
                            <a:rPr lang="en-US" sz="2400" i="1">
                              <a:solidFill>
                                <a:srgbClr val="00B0F0"/>
                              </a:solidFill>
                              <a:latin typeface="Cambria Math"/>
                              <a:ea typeface="Cambria Math"/>
                            </a:rPr>
                          </m:ctrlPr>
                        </m:fPr>
                        <m:num>
                          <m:r>
                            <a:rPr lang="en-US" sz="2400" i="1">
                              <a:solidFill>
                                <a:srgbClr val="00B0F0"/>
                              </a:solidFill>
                              <a:latin typeface="Cambria Math"/>
                              <a:ea typeface="Cambria Math"/>
                            </a:rPr>
                            <m:t>𝑐</m:t>
                          </m:r>
                          <m:d>
                            <m:dPr>
                              <m:begChr m:val="|"/>
                              <m:endChr m:val="|"/>
                              <m:ctrlPr>
                                <a:rPr lang="en-US" sz="2400" i="1">
                                  <a:solidFill>
                                    <a:srgbClr val="00B0F0"/>
                                  </a:solidFill>
                                  <a:latin typeface="Cambria Math"/>
                                  <a:ea typeface="Cambria Math"/>
                                </a:rPr>
                              </m:ctrlPr>
                            </m:dPr>
                            <m:e>
                              <m:r>
                                <a:rPr lang="en-US" sz="2400" i="1">
                                  <a:solidFill>
                                    <a:srgbClr val="00B0F0"/>
                                  </a:solidFill>
                                  <a:latin typeface="Cambria Math"/>
                                  <a:ea typeface="Cambria Math"/>
                                </a:rPr>
                                <m:t>𝜂</m:t>
                              </m:r>
                            </m:e>
                          </m:d>
                        </m:num>
                        <m:den>
                          <m:sSub>
                            <m:sSubPr>
                              <m:ctrlPr>
                                <a:rPr lang="en-US" sz="2400" i="1">
                                  <a:solidFill>
                                    <a:srgbClr val="00B0F0"/>
                                  </a:solidFill>
                                  <a:latin typeface="Cambria Math"/>
                                  <a:ea typeface="Cambria Math"/>
                                </a:rPr>
                              </m:ctrlPr>
                            </m:sSubPr>
                            <m:e>
                              <m:r>
                                <a:rPr lang="en-US" sz="2400" i="1">
                                  <a:solidFill>
                                    <a:srgbClr val="00B0F0"/>
                                  </a:solidFill>
                                  <a:latin typeface="Cambria Math"/>
                                  <a:ea typeface="Cambria Math"/>
                                </a:rPr>
                                <m:t>𝜔</m:t>
                              </m:r>
                            </m:e>
                            <m:sub>
                              <m:r>
                                <a:rPr lang="en-US" sz="2400" i="1">
                                  <a:solidFill>
                                    <a:srgbClr val="00B0F0"/>
                                  </a:solidFill>
                                  <a:latin typeface="Cambria Math"/>
                                  <a:ea typeface="Cambria Math"/>
                                </a:rPr>
                                <m:t>𝑠</m:t>
                              </m:r>
                            </m:sub>
                          </m:sSub>
                        </m:den>
                      </m:f>
                      <m:f>
                        <m:fPr>
                          <m:ctrlPr>
                            <a:rPr lang="en-US" sz="2400" i="1">
                              <a:solidFill>
                                <a:srgbClr val="00B0F0"/>
                              </a:solidFill>
                              <a:latin typeface="Cambria Math"/>
                            </a:rPr>
                          </m:ctrlPr>
                        </m:fPr>
                        <m:num>
                          <m:r>
                            <a:rPr lang="en-US" sz="2400" i="1">
                              <a:solidFill>
                                <a:srgbClr val="00B0F0"/>
                              </a:solidFill>
                              <a:latin typeface="Cambria Math"/>
                            </a:rPr>
                            <m:t>𝛿</m:t>
                          </m:r>
                          <m:r>
                            <a:rPr lang="en-US" sz="2400" i="1">
                              <a:solidFill>
                                <a:srgbClr val="00B0F0"/>
                              </a:solidFill>
                              <a:latin typeface="Cambria Math"/>
                            </a:rPr>
                            <m:t>𝐸</m:t>
                          </m:r>
                        </m:num>
                        <m:den>
                          <m:r>
                            <a:rPr lang="en-US" sz="2400" i="1">
                              <a:solidFill>
                                <a:srgbClr val="00B0F0"/>
                              </a:solidFill>
                              <a:latin typeface="Cambria Math"/>
                            </a:rPr>
                            <m:t>𝐸</m:t>
                          </m:r>
                        </m:den>
                      </m:f>
                      <m:r>
                        <a:rPr lang="en-US" sz="2400" i="1">
                          <a:solidFill>
                            <a:srgbClr val="00B0F0"/>
                          </a:solidFill>
                          <a:latin typeface="Cambria Math"/>
                        </a:rPr>
                        <m:t>=</m:t>
                      </m:r>
                      <m:f>
                        <m:fPr>
                          <m:ctrlPr>
                            <a:rPr lang="en-US" sz="2400" i="1">
                              <a:solidFill>
                                <a:srgbClr val="00B0F0"/>
                              </a:solidFill>
                              <a:latin typeface="Cambria Math"/>
                            </a:rPr>
                          </m:ctrlPr>
                        </m:fPr>
                        <m:num>
                          <m:rad>
                            <m:radPr>
                              <m:degHide m:val="on"/>
                              <m:ctrlPr>
                                <a:rPr lang="en-US" sz="2400" i="1">
                                  <a:solidFill>
                                    <a:srgbClr val="00B0F0"/>
                                  </a:solidFill>
                                  <a:latin typeface="Cambria Math"/>
                                </a:rPr>
                              </m:ctrlPr>
                            </m:radPr>
                            <m:deg/>
                            <m:e>
                              <m:r>
                                <a:rPr lang="en-US" sz="2400" i="1">
                                  <a:solidFill>
                                    <a:srgbClr val="00B0F0"/>
                                  </a:solidFill>
                                  <a:latin typeface="Cambria Math"/>
                                </a:rPr>
                                <m:t>2</m:t>
                              </m:r>
                              <m:r>
                                <a:rPr lang="en-US" sz="2400" i="1">
                                  <a:solidFill>
                                    <a:srgbClr val="00B0F0"/>
                                  </a:solidFill>
                                  <a:latin typeface="Cambria Math"/>
                                  <a:ea typeface="Cambria Math"/>
                                </a:rPr>
                                <m:t>𝜋</m:t>
                              </m:r>
                            </m:e>
                          </m:rad>
                          <m:r>
                            <a:rPr lang="en-US" sz="2400" i="1">
                              <a:solidFill>
                                <a:srgbClr val="00B0F0"/>
                              </a:solidFill>
                              <a:latin typeface="Cambria Math"/>
                            </a:rPr>
                            <m:t>𝑐</m:t>
                          </m:r>
                        </m:num>
                        <m:den>
                          <m:sSub>
                            <m:sSubPr>
                              <m:ctrlPr>
                                <a:rPr lang="en-US" sz="2400" i="1">
                                  <a:solidFill>
                                    <a:srgbClr val="00B0F0"/>
                                  </a:solidFill>
                                  <a:latin typeface="Cambria Math"/>
                                </a:rPr>
                              </m:ctrlPr>
                            </m:sSubPr>
                            <m:e>
                              <m:r>
                                <a:rPr lang="en-US" sz="2400" i="1">
                                  <a:solidFill>
                                    <a:srgbClr val="00B0F0"/>
                                  </a:solidFill>
                                  <a:latin typeface="Cambria Math"/>
                                  <a:ea typeface="Cambria Math"/>
                                </a:rPr>
                                <m:t>𝜔</m:t>
                              </m:r>
                            </m:e>
                            <m:sub>
                              <m:r>
                                <a:rPr lang="en-US" sz="2400" i="1">
                                  <a:solidFill>
                                    <a:srgbClr val="00B0F0"/>
                                  </a:solidFill>
                                  <a:latin typeface="Cambria Math"/>
                                </a:rPr>
                                <m:t>0</m:t>
                              </m:r>
                            </m:sub>
                          </m:sSub>
                        </m:den>
                      </m:f>
                      <m:rad>
                        <m:radPr>
                          <m:degHide m:val="on"/>
                          <m:ctrlPr>
                            <a:rPr lang="en-US" sz="2400" i="1">
                              <a:solidFill>
                                <a:srgbClr val="00B0F0"/>
                              </a:solidFill>
                              <a:latin typeface="Cambria Math"/>
                            </a:rPr>
                          </m:ctrlPr>
                        </m:radPr>
                        <m:deg/>
                        <m:e>
                          <m:f>
                            <m:fPr>
                              <m:ctrlPr>
                                <a:rPr lang="en-US" sz="2400" i="1">
                                  <a:solidFill>
                                    <a:srgbClr val="00B0F0"/>
                                  </a:solidFill>
                                  <a:latin typeface="Cambria Math"/>
                                </a:rPr>
                              </m:ctrlPr>
                            </m:fPr>
                            <m:num>
                              <m:r>
                                <a:rPr lang="en-US" sz="2400" i="1">
                                  <a:solidFill>
                                    <a:srgbClr val="00B0F0"/>
                                  </a:solidFill>
                                  <a:latin typeface="Cambria Math"/>
                                  <a:ea typeface="Cambria Math"/>
                                </a:rPr>
                                <m:t>𝐸</m:t>
                              </m:r>
                            </m:num>
                            <m:den>
                              <m:r>
                                <a:rPr lang="en-US" sz="2400" i="1">
                                  <a:solidFill>
                                    <a:srgbClr val="00B0F0"/>
                                  </a:solidFill>
                                  <a:latin typeface="Cambria Math"/>
                                </a:rPr>
                                <m:t>𝐻𝑒</m:t>
                              </m:r>
                              <m:sSub>
                                <m:sSubPr>
                                  <m:ctrlPr>
                                    <a:rPr lang="en-US" sz="2400" i="1">
                                      <a:solidFill>
                                        <a:srgbClr val="00B0F0"/>
                                      </a:solidFill>
                                      <a:latin typeface="Cambria Math"/>
                                    </a:rPr>
                                  </m:ctrlPr>
                                </m:sSubPr>
                                <m:e>
                                  <m:r>
                                    <a:rPr lang="en-US" sz="2400" i="1">
                                      <a:solidFill>
                                        <a:srgbClr val="00B0F0"/>
                                      </a:solidFill>
                                      <a:latin typeface="Cambria Math"/>
                                    </a:rPr>
                                    <m:t>𝑉</m:t>
                                  </m:r>
                                </m:e>
                                <m:sub>
                                  <m:r>
                                    <a:rPr lang="en-US" sz="2400" i="1">
                                      <a:solidFill>
                                        <a:srgbClr val="00B0F0"/>
                                      </a:solidFill>
                                      <a:latin typeface="Cambria Math"/>
                                    </a:rPr>
                                    <m:t>𝑝𝑒𝑎𝑘</m:t>
                                  </m:r>
                                </m:sub>
                              </m:sSub>
                            </m:den>
                          </m:f>
                          <m:d>
                            <m:dPr>
                              <m:begChr m:val="|"/>
                              <m:endChr m:val="|"/>
                              <m:ctrlPr>
                                <a:rPr lang="en-US" sz="2400" i="1" smtClean="0">
                                  <a:solidFill>
                                    <a:srgbClr val="00B0F0"/>
                                  </a:solidFill>
                                  <a:latin typeface="Cambria Math"/>
                                </a:rPr>
                              </m:ctrlPr>
                            </m:dPr>
                            <m:e>
                              <m:f>
                                <m:fPr>
                                  <m:ctrlPr>
                                    <a:rPr lang="en-US" sz="2400" i="1" smtClean="0">
                                      <a:solidFill>
                                        <a:srgbClr val="00B0F0"/>
                                      </a:solidFill>
                                      <a:latin typeface="Cambria Math"/>
                                    </a:rPr>
                                  </m:ctrlPr>
                                </m:fPr>
                                <m:num>
                                  <m:r>
                                    <a:rPr lang="en-US" sz="2400" i="1">
                                      <a:solidFill>
                                        <a:srgbClr val="00B0F0"/>
                                      </a:solidFill>
                                      <a:latin typeface="Cambria Math"/>
                                      <a:ea typeface="Cambria Math"/>
                                    </a:rPr>
                                    <m:t>𝜂</m:t>
                                  </m:r>
                                </m:num>
                                <m:den>
                                  <m:r>
                                    <m:rPr>
                                      <m:nor/>
                                    </m:rPr>
                                    <a:rPr lang="en-US" sz="2400">
                                      <a:solidFill>
                                        <a:srgbClr val="00B0F0"/>
                                      </a:solidFill>
                                      <a:latin typeface="Cambria Math"/>
                                    </a:rPr>
                                    <m:t>cos</m:t>
                                  </m:r>
                                  <m:sSub>
                                    <m:sSubPr>
                                      <m:ctrlPr>
                                        <a:rPr lang="en-US" sz="2400" i="1">
                                          <a:solidFill>
                                            <a:srgbClr val="00B0F0"/>
                                          </a:solidFill>
                                          <a:latin typeface="Cambria Math"/>
                                        </a:rPr>
                                      </m:ctrlPr>
                                    </m:sSubPr>
                                    <m:e>
                                      <m:r>
                                        <a:rPr lang="en-US" sz="2400" i="1">
                                          <a:solidFill>
                                            <a:srgbClr val="00B0F0"/>
                                          </a:solidFill>
                                          <a:latin typeface="Cambria Math"/>
                                          <a:ea typeface="Cambria Math"/>
                                        </a:rPr>
                                        <m:t>𝜓</m:t>
                                      </m:r>
                                    </m:e>
                                    <m:sub>
                                      <m:r>
                                        <a:rPr lang="en-US" sz="2400" i="1">
                                          <a:solidFill>
                                            <a:srgbClr val="00B0F0"/>
                                          </a:solidFill>
                                          <a:latin typeface="Cambria Math"/>
                                        </a:rPr>
                                        <m:t>𝑠</m:t>
                                      </m:r>
                                    </m:sub>
                                  </m:sSub>
                                </m:den>
                              </m:f>
                            </m:e>
                          </m:d>
                        </m:e>
                      </m:rad>
                      <m:f>
                        <m:fPr>
                          <m:ctrlPr>
                            <a:rPr lang="en-US" sz="2400" i="1">
                              <a:solidFill>
                                <a:srgbClr val="00B0F0"/>
                              </a:solidFill>
                              <a:latin typeface="Cambria Math"/>
                            </a:rPr>
                          </m:ctrlPr>
                        </m:fPr>
                        <m:num>
                          <m:r>
                            <a:rPr lang="en-US" sz="2400" i="1">
                              <a:solidFill>
                                <a:srgbClr val="00B0F0"/>
                              </a:solidFill>
                              <a:latin typeface="Cambria Math"/>
                            </a:rPr>
                            <m:t>𝛿</m:t>
                          </m:r>
                          <m:r>
                            <a:rPr lang="en-US" sz="2400" i="1">
                              <a:solidFill>
                                <a:srgbClr val="00B0F0"/>
                              </a:solidFill>
                              <a:latin typeface="Cambria Math"/>
                            </a:rPr>
                            <m:t>𝐸</m:t>
                          </m:r>
                        </m:num>
                        <m:den>
                          <m:r>
                            <a:rPr lang="en-US" sz="2400" i="1">
                              <a:solidFill>
                                <a:srgbClr val="00B0F0"/>
                              </a:solidFill>
                              <a:latin typeface="Cambria Math"/>
                            </a:rPr>
                            <m:t>𝐸</m:t>
                          </m:r>
                        </m:den>
                      </m:f>
                    </m:oMath>
                  </m:oMathPara>
                </a14:m>
                <a:endParaRPr lang="en-US" sz="2400" dirty="0">
                  <a:solidFill>
                    <a:srgbClr val="00B0F0"/>
                  </a:solidFill>
                </a:endParaRPr>
              </a:p>
            </p:txBody>
          </p:sp>
        </mc:Choice>
        <mc:Fallback xmlns="">
          <p:sp>
            <p:nvSpPr>
              <p:cNvPr id="26" name="TextBox 64"/>
              <p:cNvSpPr txBox="1">
                <a:spLocks noRot="1" noChangeAspect="1" noMove="1" noResize="1" noEditPoints="1" noAdjustHandles="1" noChangeArrowheads="1" noChangeShapeType="1" noTextEdit="1"/>
              </p:cNvSpPr>
              <p:nvPr/>
            </p:nvSpPr>
            <p:spPr>
              <a:xfrm>
                <a:off x="1584621" y="627602"/>
                <a:ext cx="5743110" cy="1172976"/>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446054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 and matching beam loading</a:t>
            </a:r>
            <a:endParaRPr lang="en-US" sz="2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4" name="TextBox 123"/>
              <p:cNvSpPr txBox="1"/>
              <p:nvPr/>
            </p:nvSpPr>
            <p:spPr>
              <a:xfrm>
                <a:off x="2440058" y="858602"/>
                <a:ext cx="3534585" cy="76559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left"/>
                    </m:oMathParaPr>
                    <m:oMath xmlns:m="http://schemas.openxmlformats.org/officeDocument/2006/math">
                      <m:sSub>
                        <m:sSubPr>
                          <m:ctrlPr>
                            <a:rPr lang="en-US" sz="2000" i="1">
                              <a:solidFill>
                                <a:srgbClr val="00B0F0"/>
                              </a:solidFill>
                              <a:latin typeface="Cambria Math"/>
                              <a:ea typeface="Cambria Math"/>
                            </a:rPr>
                          </m:ctrlPr>
                        </m:sSubPr>
                        <m:e>
                          <m:r>
                            <a:rPr lang="en-US" sz="2000" i="1">
                              <a:solidFill>
                                <a:srgbClr val="00B0F0"/>
                              </a:solidFill>
                              <a:latin typeface="Cambria Math"/>
                              <a:ea typeface="Cambria Math"/>
                            </a:rPr>
                            <m:t>𝛽</m:t>
                          </m:r>
                        </m:e>
                        <m:sub>
                          <m:r>
                            <a:rPr lang="en-US" sz="2000" b="0" i="1">
                              <a:solidFill>
                                <a:srgbClr val="00B0F0"/>
                              </a:solidFill>
                              <a:latin typeface="Cambria Math"/>
                              <a:ea typeface="Cambria Math"/>
                            </a:rPr>
                            <m:t>𝑜𝑝𝑡</m:t>
                          </m:r>
                        </m:sub>
                      </m:sSub>
                      <m:r>
                        <a:rPr lang="en-US" sz="2000" b="0" i="1">
                          <a:solidFill>
                            <a:srgbClr val="00B0F0"/>
                          </a:solidFill>
                          <a:latin typeface="Cambria Math"/>
                          <a:ea typeface="Cambria Math"/>
                        </a:rPr>
                        <m:t>=1+</m:t>
                      </m:r>
                      <m:f>
                        <m:fPr>
                          <m:ctrlPr>
                            <a:rPr lang="en-US" sz="2000" b="0" i="1">
                              <a:solidFill>
                                <a:srgbClr val="00B0F0"/>
                              </a:solidFill>
                              <a:latin typeface="Cambria Math"/>
                              <a:ea typeface="Cambria Math"/>
                            </a:rPr>
                          </m:ctrlPr>
                        </m:fPr>
                        <m:num>
                          <m:r>
                            <a:rPr lang="en-US" sz="2000" b="0" i="1">
                              <a:solidFill>
                                <a:srgbClr val="00B0F0"/>
                              </a:solidFill>
                              <a:latin typeface="Cambria Math"/>
                              <a:ea typeface="Cambria Math"/>
                            </a:rPr>
                            <m:t>2</m:t>
                          </m:r>
                          <m:r>
                            <a:rPr lang="en-US" sz="2000" b="0" i="1">
                              <a:solidFill>
                                <a:srgbClr val="00B0F0"/>
                              </a:solidFill>
                              <a:latin typeface="Cambria Math"/>
                              <a:ea typeface="Cambria Math"/>
                            </a:rPr>
                            <m:t>𝐼</m:t>
                          </m:r>
                          <m:sSub>
                            <m:sSubPr>
                              <m:ctrlPr>
                                <a:rPr lang="en-US" sz="2000" b="0" i="1">
                                  <a:solidFill>
                                    <a:srgbClr val="00B0F0"/>
                                  </a:solidFill>
                                  <a:latin typeface="Cambria Math"/>
                                  <a:ea typeface="Cambria Math"/>
                                </a:rPr>
                              </m:ctrlPr>
                            </m:sSubPr>
                            <m:e>
                              <m:r>
                                <a:rPr lang="en-US" sz="2000" b="0" i="1">
                                  <a:solidFill>
                                    <a:srgbClr val="00B0F0"/>
                                  </a:solidFill>
                                  <a:latin typeface="Cambria Math"/>
                                  <a:ea typeface="Cambria Math"/>
                                </a:rPr>
                                <m:t>𝑅</m:t>
                              </m:r>
                            </m:e>
                            <m:sub>
                              <m:r>
                                <a:rPr lang="en-US" sz="2000" b="0" i="1">
                                  <a:solidFill>
                                    <a:srgbClr val="00B0F0"/>
                                  </a:solidFill>
                                  <a:latin typeface="Cambria Math"/>
                                  <a:ea typeface="Cambria Math"/>
                                </a:rPr>
                                <m:t>𝑠h𝑢𝑛𝑡</m:t>
                              </m:r>
                            </m:sub>
                          </m:sSub>
                          <m:r>
                            <m:rPr>
                              <m:sty m:val="p"/>
                            </m:rPr>
                            <a:rPr lang="en-US" sz="2000" b="0" i="0">
                              <a:solidFill>
                                <a:srgbClr val="00B0F0"/>
                              </a:solidFill>
                              <a:latin typeface="Cambria Math"/>
                              <a:ea typeface="Cambria Math"/>
                            </a:rPr>
                            <m:t>sin</m:t>
                          </m:r>
                          <m:r>
                            <a:rPr lang="en-US" sz="2000" b="0" i="1">
                              <a:solidFill>
                                <a:srgbClr val="00B0F0"/>
                              </a:solidFill>
                              <a:latin typeface="Cambria Math"/>
                              <a:ea typeface="Cambria Math"/>
                            </a:rPr>
                            <m:t>⁡(</m:t>
                          </m:r>
                          <m:sSub>
                            <m:sSubPr>
                              <m:ctrlPr>
                                <a:rPr lang="en-US" sz="2000" b="0" i="1">
                                  <a:solidFill>
                                    <a:srgbClr val="00B0F0"/>
                                  </a:solidFill>
                                  <a:latin typeface="Cambria Math"/>
                                  <a:ea typeface="Cambria Math"/>
                                </a:rPr>
                              </m:ctrlPr>
                            </m:sSubPr>
                            <m:e>
                              <m:r>
                                <a:rPr lang="en-US" sz="2000" i="1">
                                  <a:solidFill>
                                    <a:srgbClr val="00B0F0"/>
                                  </a:solidFill>
                                  <a:latin typeface="Cambria Math"/>
                                  <a:ea typeface="Cambria Math"/>
                                </a:rPr>
                                <m:t>𝜓</m:t>
                              </m:r>
                            </m:e>
                            <m:sub>
                              <m:r>
                                <a:rPr lang="en-US" sz="2000" b="0" i="1">
                                  <a:solidFill>
                                    <a:srgbClr val="00B0F0"/>
                                  </a:solidFill>
                                  <a:latin typeface="Cambria Math"/>
                                  <a:ea typeface="Cambria Math"/>
                                </a:rPr>
                                <m:t>𝑠</m:t>
                              </m:r>
                            </m:sub>
                          </m:sSub>
                          <m:r>
                            <a:rPr lang="en-US" sz="2000" b="0" i="1">
                              <a:solidFill>
                                <a:srgbClr val="00B0F0"/>
                              </a:solidFill>
                              <a:latin typeface="Cambria Math"/>
                              <a:ea typeface="Cambria Math"/>
                            </a:rPr>
                            <m:t>)</m:t>
                          </m:r>
                        </m:num>
                        <m:den>
                          <m:sSub>
                            <m:sSubPr>
                              <m:ctrlPr>
                                <a:rPr lang="en-US" sz="2000" b="0" i="1">
                                  <a:solidFill>
                                    <a:srgbClr val="00B0F0"/>
                                  </a:solidFill>
                                  <a:latin typeface="Cambria Math"/>
                                  <a:ea typeface="Cambria Math"/>
                                </a:rPr>
                              </m:ctrlPr>
                            </m:sSubPr>
                            <m:e>
                              <m:r>
                                <a:rPr lang="en-US" sz="2000" b="0" i="1">
                                  <a:solidFill>
                                    <a:srgbClr val="00B0F0"/>
                                  </a:solidFill>
                                  <a:latin typeface="Cambria Math"/>
                                  <a:ea typeface="Cambria Math"/>
                                </a:rPr>
                                <m:t>𝑉</m:t>
                              </m:r>
                            </m:e>
                            <m:sub>
                              <m:r>
                                <a:rPr lang="en-US" sz="2000" b="0" i="1">
                                  <a:solidFill>
                                    <a:srgbClr val="00B0F0"/>
                                  </a:solidFill>
                                  <a:latin typeface="Cambria Math"/>
                                  <a:ea typeface="Cambria Math"/>
                                </a:rPr>
                                <m:t>𝑔𝑎𝑝</m:t>
                              </m:r>
                            </m:sub>
                          </m:sSub>
                        </m:den>
                      </m:f>
                    </m:oMath>
                  </m:oMathPara>
                </a14:m>
                <a:endParaRPr lang="en-US" sz="2000" dirty="0">
                  <a:solidFill>
                    <a:srgbClr val="00B0F0"/>
                  </a:solidFill>
                </a:endParaRPr>
              </a:p>
            </p:txBody>
          </p:sp>
        </mc:Choice>
        <mc:Fallback xmlns="">
          <p:sp>
            <p:nvSpPr>
              <p:cNvPr id="44" name="TextBox 123"/>
              <p:cNvSpPr txBox="1">
                <a:spLocks noRot="1" noChangeAspect="1" noMove="1" noResize="1" noEditPoints="1" noAdjustHandles="1" noChangeArrowheads="1" noChangeShapeType="1" noTextEdit="1"/>
              </p:cNvSpPr>
              <p:nvPr/>
            </p:nvSpPr>
            <p:spPr>
              <a:xfrm>
                <a:off x="2440058" y="858602"/>
                <a:ext cx="3534585" cy="765594"/>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4"/>
              <p:cNvSpPr txBox="1"/>
              <p:nvPr/>
            </p:nvSpPr>
            <p:spPr>
              <a:xfrm>
                <a:off x="2440057" y="2074572"/>
                <a:ext cx="3534585" cy="75758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14:m>
                  <m:oMathPara xmlns:m="http://schemas.openxmlformats.org/officeDocument/2006/math">
                    <m:oMathParaPr>
                      <m:jc m:val="left"/>
                    </m:oMathParaPr>
                    <m:oMath xmlns:m="http://schemas.openxmlformats.org/officeDocument/2006/math">
                      <m:r>
                        <m:rPr>
                          <m:sty m:val="p"/>
                        </m:rPr>
                        <a:rPr lang="en-US" sz="2000" b="0" i="0" smtClean="0">
                          <a:solidFill>
                            <a:srgbClr val="00B0F0"/>
                          </a:solidFill>
                          <a:latin typeface="Cambria Math"/>
                        </a:rPr>
                        <m:t>tan</m:t>
                      </m:r>
                      <m:r>
                        <a:rPr lang="en-US" sz="2000" b="0" i="1">
                          <a:solidFill>
                            <a:srgbClr val="00B0F0"/>
                          </a:solidFill>
                          <a:latin typeface="Cambria Math"/>
                        </a:rPr>
                        <m:t>⁡(</m:t>
                      </m:r>
                      <m:sSub>
                        <m:sSubPr>
                          <m:ctrlPr>
                            <a:rPr lang="en-US" sz="2000" b="0" i="1" smtClean="0">
                              <a:solidFill>
                                <a:srgbClr val="00B0F0"/>
                              </a:solidFill>
                              <a:latin typeface="Cambria Math"/>
                              <a:ea typeface="Cambria Math"/>
                            </a:rPr>
                          </m:ctrlPr>
                        </m:sSubPr>
                        <m:e>
                          <m:r>
                            <a:rPr lang="en-US" sz="2000" b="0" i="1" smtClean="0">
                              <a:solidFill>
                                <a:srgbClr val="00B0F0"/>
                              </a:solidFill>
                              <a:latin typeface="Cambria Math"/>
                              <a:ea typeface="Cambria Math"/>
                            </a:rPr>
                            <m:t>𝜓</m:t>
                          </m:r>
                        </m:e>
                        <m:sub>
                          <m:r>
                            <a:rPr lang="en-US" sz="2000" b="0" i="1" smtClean="0">
                              <a:solidFill>
                                <a:srgbClr val="00B0F0"/>
                              </a:solidFill>
                              <a:latin typeface="Cambria Math"/>
                              <a:ea typeface="Cambria Math"/>
                            </a:rPr>
                            <m:t>𝑇</m:t>
                          </m:r>
                        </m:sub>
                      </m:sSub>
                      <m:r>
                        <a:rPr lang="en-US" sz="2000" b="0" i="1">
                          <a:solidFill>
                            <a:srgbClr val="00B0F0"/>
                          </a:solidFill>
                          <a:latin typeface="Cambria Math"/>
                          <a:ea typeface="Cambria Math"/>
                        </a:rPr>
                        <m:t>)=</m:t>
                      </m:r>
                      <m:f>
                        <m:fPr>
                          <m:ctrlPr>
                            <a:rPr lang="en-US" sz="2000" b="0" i="1">
                              <a:solidFill>
                                <a:srgbClr val="00B0F0"/>
                              </a:solidFill>
                              <a:latin typeface="Cambria Math"/>
                            </a:rPr>
                          </m:ctrlPr>
                        </m:fPr>
                        <m:num>
                          <m:sSub>
                            <m:sSubPr>
                              <m:ctrlPr>
                                <a:rPr lang="en-US" sz="2000" b="0" i="1">
                                  <a:solidFill>
                                    <a:srgbClr val="00B0F0"/>
                                  </a:solidFill>
                                  <a:latin typeface="Cambria Math"/>
                                </a:rPr>
                              </m:ctrlPr>
                            </m:sSubPr>
                            <m:e>
                              <m:r>
                                <a:rPr lang="en-US" sz="2000" b="0" i="1" smtClean="0">
                                  <a:solidFill>
                                    <a:srgbClr val="00B0F0"/>
                                  </a:solidFill>
                                  <a:latin typeface="Cambria Math"/>
                                </a:rPr>
                                <m:t>−</m:t>
                              </m:r>
                              <m:r>
                                <a:rPr lang="en-US" sz="2000" b="0" i="1">
                                  <a:solidFill>
                                    <a:srgbClr val="00B0F0"/>
                                  </a:solidFill>
                                  <a:latin typeface="Cambria Math"/>
                                </a:rPr>
                                <m:t>2</m:t>
                              </m:r>
                              <m:r>
                                <a:rPr lang="en-US" sz="2000" b="0" i="1">
                                  <a:solidFill>
                                    <a:srgbClr val="00B0F0"/>
                                  </a:solidFill>
                                  <a:latin typeface="Cambria Math"/>
                                  <a:ea typeface="Cambria Math"/>
                                </a:rPr>
                                <m:t>𝐼</m:t>
                              </m:r>
                            </m:e>
                            <m:sub>
                              <m:r>
                                <a:rPr lang="en-US" sz="2000" b="0" i="1">
                                  <a:solidFill>
                                    <a:srgbClr val="00B0F0"/>
                                  </a:solidFill>
                                  <a:latin typeface="Cambria Math"/>
                                  <a:ea typeface="Cambria Math"/>
                                </a:rPr>
                                <m:t>0</m:t>
                              </m:r>
                            </m:sub>
                          </m:sSub>
                          <m:sSub>
                            <m:sSubPr>
                              <m:ctrlPr>
                                <a:rPr lang="en-US" sz="2000" b="0" i="1">
                                  <a:solidFill>
                                    <a:srgbClr val="00B0F0"/>
                                  </a:solidFill>
                                  <a:latin typeface="Cambria Math"/>
                                </a:rPr>
                              </m:ctrlPr>
                            </m:sSubPr>
                            <m:e>
                              <m:r>
                                <a:rPr lang="en-US" sz="2000" b="0" i="1">
                                  <a:solidFill>
                                    <a:srgbClr val="00B0F0"/>
                                  </a:solidFill>
                                  <a:latin typeface="Cambria Math"/>
                                </a:rPr>
                                <m:t>𝑅</m:t>
                              </m:r>
                            </m:e>
                            <m:sub>
                              <m:r>
                                <a:rPr lang="en-US" sz="2000" b="0" i="1">
                                  <a:solidFill>
                                    <a:srgbClr val="00B0F0"/>
                                  </a:solidFill>
                                  <a:latin typeface="Cambria Math"/>
                                </a:rPr>
                                <m:t>𝑠</m:t>
                              </m:r>
                            </m:sub>
                          </m:sSub>
                        </m:num>
                        <m:den>
                          <m:sSub>
                            <m:sSubPr>
                              <m:ctrlPr>
                                <a:rPr lang="en-US" sz="2000" b="0" i="1">
                                  <a:solidFill>
                                    <a:srgbClr val="00B0F0"/>
                                  </a:solidFill>
                                  <a:latin typeface="Cambria Math"/>
                                </a:rPr>
                              </m:ctrlPr>
                            </m:sSubPr>
                            <m:e>
                              <m:r>
                                <a:rPr lang="en-US" sz="2000" b="0" i="1">
                                  <a:solidFill>
                                    <a:srgbClr val="00B0F0"/>
                                  </a:solidFill>
                                  <a:latin typeface="Cambria Math"/>
                                  <a:ea typeface="Cambria Math"/>
                                </a:rPr>
                                <m:t>𝑉</m:t>
                              </m:r>
                            </m:e>
                            <m:sub>
                              <m:r>
                                <a:rPr lang="en-US" sz="2000" b="0" i="1">
                                  <a:solidFill>
                                    <a:srgbClr val="00B0F0"/>
                                  </a:solidFill>
                                  <a:latin typeface="Cambria Math"/>
                                  <a:ea typeface="Cambria Math"/>
                                </a:rPr>
                                <m:t>𝑔𝑎𝑝</m:t>
                              </m:r>
                            </m:sub>
                          </m:sSub>
                          <m:r>
                            <a:rPr lang="en-US" sz="2000" b="0" i="1">
                              <a:solidFill>
                                <a:srgbClr val="00B0F0"/>
                              </a:solidFill>
                              <a:latin typeface="Cambria Math"/>
                            </a:rPr>
                            <m:t>(</m:t>
                          </m:r>
                          <m:r>
                            <a:rPr lang="en-US" sz="2000" b="0" i="1">
                              <a:solidFill>
                                <a:srgbClr val="00B0F0"/>
                              </a:solidFill>
                              <a:latin typeface="Cambria Math"/>
                              <a:ea typeface="Cambria Math"/>
                            </a:rPr>
                            <m:t>𝛽</m:t>
                          </m:r>
                          <m:r>
                            <a:rPr lang="en-US" sz="2000" b="0" i="1">
                              <a:solidFill>
                                <a:srgbClr val="00B0F0"/>
                              </a:solidFill>
                              <a:latin typeface="Cambria Math"/>
                              <a:ea typeface="Cambria Math"/>
                            </a:rPr>
                            <m:t>+1)</m:t>
                          </m:r>
                        </m:den>
                      </m:f>
                      <m:r>
                        <m:rPr>
                          <m:nor/>
                        </m:rPr>
                        <a:rPr lang="en-US" sz="2000" b="0" i="0">
                          <a:solidFill>
                            <a:srgbClr val="00B0F0"/>
                          </a:solidFill>
                          <a:latin typeface="Cambria Math"/>
                        </a:rPr>
                        <m:t>co</m:t>
                      </m:r>
                      <m:r>
                        <a:rPr lang="en-US" sz="2000" b="0" i="1">
                          <a:solidFill>
                            <a:srgbClr val="00B0F0"/>
                          </a:solidFill>
                          <a:latin typeface="Cambria Math"/>
                        </a:rPr>
                        <m:t>𝑠</m:t>
                      </m:r>
                      <m:sSub>
                        <m:sSubPr>
                          <m:ctrlPr>
                            <a:rPr lang="en-US" sz="2000" b="0" i="1">
                              <a:solidFill>
                                <a:srgbClr val="00B0F0"/>
                              </a:solidFill>
                              <a:latin typeface="Cambria Math"/>
                            </a:rPr>
                          </m:ctrlPr>
                        </m:sSubPr>
                        <m:e>
                          <m:r>
                            <a:rPr lang="en-US" sz="2000" b="0" i="1">
                              <a:solidFill>
                                <a:srgbClr val="00B0F0"/>
                              </a:solidFill>
                              <a:latin typeface="Cambria Math"/>
                              <a:ea typeface="Cambria Math"/>
                            </a:rPr>
                            <m:t>𝜑</m:t>
                          </m:r>
                        </m:e>
                        <m:sub>
                          <m:r>
                            <a:rPr lang="en-US" sz="2000" b="0" i="1">
                              <a:solidFill>
                                <a:srgbClr val="00B0F0"/>
                              </a:solidFill>
                              <a:latin typeface="Cambria Math"/>
                            </a:rPr>
                            <m:t>𝑠</m:t>
                          </m:r>
                        </m:sub>
                      </m:sSub>
                    </m:oMath>
                  </m:oMathPara>
                </a14:m>
                <a:endParaRPr lang="en-US" sz="2000" dirty="0">
                  <a:solidFill>
                    <a:srgbClr val="00B0F0"/>
                  </a:solidFill>
                </a:endParaRPr>
              </a:p>
            </p:txBody>
          </p:sp>
        </mc:Choice>
        <mc:Fallback xmlns="">
          <p:sp>
            <p:nvSpPr>
              <p:cNvPr id="10" name="TextBox 4"/>
              <p:cNvSpPr txBox="1">
                <a:spLocks noRot="1" noChangeAspect="1" noMove="1" noResize="1" noEditPoints="1" noAdjustHandles="1" noChangeArrowheads="1" noChangeShapeType="1" noTextEdit="1"/>
              </p:cNvSpPr>
              <p:nvPr/>
            </p:nvSpPr>
            <p:spPr>
              <a:xfrm>
                <a:off x="2440057" y="2074572"/>
                <a:ext cx="3534585" cy="757580"/>
              </a:xfrm>
              <a:prstGeom prst="rect">
                <a:avLst/>
              </a:prstGeom>
              <a:blipFill rotWithShape="1">
                <a:blip r:embed="rId3"/>
                <a:stretch>
                  <a:fillRect/>
                </a:stretch>
              </a:blipFill>
            </p:spPr>
            <p:txBody>
              <a:bodyPr/>
              <a:lstStyle/>
              <a:p>
                <a:r>
                  <a:rPr lang="en-US">
                    <a:noFill/>
                  </a:rPr>
                  <a:t> </a:t>
                </a:r>
              </a:p>
            </p:txBody>
          </p:sp>
        </mc:Fallback>
      </mc:AlternateContent>
      <p:sp>
        <p:nvSpPr>
          <p:cNvPr id="11" name="Oval 10"/>
          <p:cNvSpPr/>
          <p:nvPr/>
        </p:nvSpPr>
        <p:spPr>
          <a:xfrm>
            <a:off x="3354449" y="5202537"/>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l="15568"/>
          <a:stretch/>
        </p:blipFill>
        <p:spPr bwMode="auto">
          <a:xfrm>
            <a:off x="2931116" y="3612692"/>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Oval 12"/>
          <p:cNvSpPr/>
          <p:nvPr/>
        </p:nvSpPr>
        <p:spPr>
          <a:xfrm>
            <a:off x="4784188" y="4610630"/>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4837795" y="4663970"/>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p:cNvSpPr txBox="1"/>
              <p:nvPr/>
            </p:nvSpPr>
            <p:spPr>
              <a:xfrm>
                <a:off x="4460761" y="4744024"/>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460761" y="4744024"/>
                <a:ext cx="485197" cy="369332"/>
              </a:xfrm>
              <a:prstGeom prst="rect">
                <a:avLst/>
              </a:prstGeom>
              <a:blipFill rotWithShape="1">
                <a:blip r:embed="rId5"/>
                <a:stretch>
                  <a:fillRect b="-13115"/>
                </a:stretch>
              </a:blipFill>
            </p:spPr>
            <p:txBody>
              <a:bodyPr/>
              <a:lstStyle/>
              <a:p>
                <a:r>
                  <a:rPr lang="en-US">
                    <a:noFill/>
                  </a:rPr>
                  <a:t> </a:t>
                </a:r>
              </a:p>
            </p:txBody>
          </p:sp>
        </mc:Fallback>
      </mc:AlternateContent>
      <p:cxnSp>
        <p:nvCxnSpPr>
          <p:cNvPr id="16" name="Straight Arrow Connector 15"/>
          <p:cNvCxnSpPr/>
          <p:nvPr/>
        </p:nvCxnSpPr>
        <p:spPr>
          <a:xfrm>
            <a:off x="4814842" y="5103205"/>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270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Synchronous </a:t>
            </a:r>
            <a:r>
              <a:rPr lang="en-US" sz="2800" b="1" dirty="0">
                <a:latin typeface="Times New Roman" panose="02020603050405020304" pitchFamily="18" charset="0"/>
                <a:cs typeface="Times New Roman" panose="02020603050405020304" pitchFamily="18" charset="0"/>
              </a:rPr>
              <a:t>p</a:t>
            </a:r>
            <a:r>
              <a:rPr lang="en-US" sz="2800" b="1" dirty="0" smtClean="0">
                <a:latin typeface="Times New Roman" panose="02020603050405020304" pitchFamily="18" charset="0"/>
                <a:cs typeface="Times New Roman" panose="02020603050405020304" pitchFamily="18" charset="0"/>
              </a:rPr>
              <a:t>hase and Robinson Instability</a:t>
            </a:r>
            <a:endParaRPr lang="en-US" sz="2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7"/>
              <p:cNvSpPr txBox="1"/>
              <p:nvPr/>
            </p:nvSpPr>
            <p:spPr>
              <a:xfrm>
                <a:off x="1954824" y="947026"/>
                <a:ext cx="5226755" cy="86953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
                    </m:oMathParaPr>
                    <m:oMath xmlns:m="http://schemas.openxmlformats.org/officeDocument/2006/math">
                      <m:r>
                        <a:rPr lang="en-US" sz="2400" b="0" i="1" smtClean="0">
                          <a:solidFill>
                            <a:srgbClr val="00B0F0"/>
                          </a:solidFill>
                          <a:latin typeface="Cambria Math"/>
                        </a:rPr>
                        <m:t>0</m:t>
                      </m:r>
                      <m:func>
                        <m:funcPr>
                          <m:ctrlPr>
                            <a:rPr lang="en-US" sz="2400" b="0" i="1">
                              <a:solidFill>
                                <a:srgbClr val="00B0F0"/>
                              </a:solidFill>
                              <a:latin typeface="Cambria Math"/>
                            </a:rPr>
                          </m:ctrlPr>
                        </m:funcPr>
                        <m:fName>
                          <m:r>
                            <m:rPr>
                              <m:nor/>
                            </m:rPr>
                            <a:rPr lang="en-US" sz="2400" b="0" i="0">
                              <a:solidFill>
                                <a:srgbClr val="00B0F0"/>
                              </a:solidFill>
                              <a:latin typeface="Cambria Math"/>
                            </a:rPr>
                            <m:t>&lt;</m:t>
                          </m:r>
                          <m:r>
                            <m:rPr>
                              <m:nor/>
                            </m:rPr>
                            <a:rPr lang="en-US" sz="2400" b="0" i="0">
                              <a:solidFill>
                                <a:srgbClr val="00B0F0"/>
                              </a:solidFill>
                              <a:latin typeface="Cambria Math"/>
                            </a:rPr>
                            <m:t>sin</m:t>
                          </m:r>
                        </m:fName>
                        <m:e>
                          <m:d>
                            <m:dPr>
                              <m:ctrlPr>
                                <a:rPr lang="en-US" sz="2400" b="0" i="1">
                                  <a:solidFill>
                                    <a:srgbClr val="00B0F0"/>
                                  </a:solidFill>
                                  <a:latin typeface="Cambria Math"/>
                                </a:rPr>
                              </m:ctrlPr>
                            </m:dPr>
                            <m:e>
                              <m:r>
                                <a:rPr lang="en-US" sz="2400" b="0" i="1">
                                  <a:solidFill>
                                    <a:srgbClr val="00B0F0"/>
                                  </a:solidFill>
                                  <a:latin typeface="Cambria Math"/>
                                </a:rPr>
                                <m:t>−2</m:t>
                              </m:r>
                              <m:sSub>
                                <m:sSubPr>
                                  <m:ctrlPr>
                                    <a:rPr lang="en-US" sz="2400" b="0" i="1" smtClean="0">
                                      <a:solidFill>
                                        <a:srgbClr val="00B0F0"/>
                                      </a:solidFill>
                                      <a:latin typeface="Cambria Math"/>
                                    </a:rPr>
                                  </m:ctrlPr>
                                </m:sSubPr>
                                <m:e>
                                  <m:r>
                                    <a:rPr lang="en-US" sz="2400" i="1">
                                      <a:solidFill>
                                        <a:srgbClr val="00B0F0"/>
                                      </a:solidFill>
                                      <a:latin typeface="Cambria Math"/>
                                      <a:ea typeface="Cambria Math"/>
                                    </a:rPr>
                                    <m:t>𝜓</m:t>
                                  </m:r>
                                </m:e>
                                <m:sub>
                                  <m:r>
                                    <a:rPr lang="en-US" sz="2400" b="0" i="1" smtClean="0">
                                      <a:solidFill>
                                        <a:srgbClr val="00B0F0"/>
                                      </a:solidFill>
                                      <a:latin typeface="Cambria Math"/>
                                    </a:rPr>
                                    <m:t>𝑇</m:t>
                                  </m:r>
                                </m:sub>
                              </m:sSub>
                            </m:e>
                          </m:d>
                        </m:e>
                      </m:func>
                      <m:r>
                        <a:rPr lang="en-US" sz="2400" b="0" i="1">
                          <a:solidFill>
                            <a:srgbClr val="00B0F0"/>
                          </a:solidFill>
                          <a:latin typeface="Cambria Math"/>
                          <a:ea typeface="Cambria Math"/>
                        </a:rPr>
                        <m:t>&lt;</m:t>
                      </m:r>
                      <m:f>
                        <m:fPr>
                          <m:ctrlPr>
                            <a:rPr lang="en-US" sz="2400" b="0" i="1">
                              <a:solidFill>
                                <a:srgbClr val="00B0F0"/>
                              </a:solidFill>
                              <a:latin typeface="Cambria Math"/>
                            </a:rPr>
                          </m:ctrlPr>
                        </m:fPr>
                        <m:num>
                          <m:r>
                            <a:rPr lang="en-US" sz="2400" b="0" i="1">
                              <a:solidFill>
                                <a:srgbClr val="00B0F0"/>
                              </a:solidFill>
                              <a:latin typeface="Cambria Math"/>
                            </a:rPr>
                            <m:t>2</m:t>
                          </m:r>
                          <m:sSub>
                            <m:sSubPr>
                              <m:ctrlPr>
                                <a:rPr lang="en-US" sz="2400" b="0" i="1">
                                  <a:solidFill>
                                    <a:srgbClr val="00B0F0"/>
                                  </a:solidFill>
                                  <a:latin typeface="Cambria Math"/>
                                </a:rPr>
                              </m:ctrlPr>
                            </m:sSubPr>
                            <m:e>
                              <m:r>
                                <a:rPr lang="en-US" sz="2400" b="0" i="1">
                                  <a:solidFill>
                                    <a:srgbClr val="00B0F0"/>
                                  </a:solidFill>
                                  <a:latin typeface="Cambria Math"/>
                                </a:rPr>
                                <m:t>𝑉</m:t>
                              </m:r>
                            </m:e>
                            <m:sub>
                              <m:r>
                                <a:rPr lang="en-US" sz="2400" b="0" i="1">
                                  <a:solidFill>
                                    <a:srgbClr val="00B0F0"/>
                                  </a:solidFill>
                                  <a:latin typeface="Cambria Math"/>
                                </a:rPr>
                                <m:t>𝑔𝑎𝑝</m:t>
                              </m:r>
                            </m:sub>
                          </m:sSub>
                          <m:r>
                            <m:rPr>
                              <m:nor/>
                            </m:rPr>
                            <a:rPr lang="en-US" sz="2400" b="0" i="0">
                              <a:solidFill>
                                <a:srgbClr val="00B0F0"/>
                              </a:solidFill>
                              <a:latin typeface="Cambria Math"/>
                            </a:rPr>
                            <m:t>cos</m:t>
                          </m:r>
                          <m:r>
                            <m:rPr>
                              <m:nor/>
                            </m:rPr>
                            <a:rPr lang="en-US" sz="2400" b="0" i="0">
                              <a:solidFill>
                                <a:srgbClr val="00B0F0"/>
                              </a:solidFill>
                              <a:latin typeface="Cambria Math"/>
                            </a:rPr>
                            <m:t>(</m:t>
                          </m:r>
                          <m:sSub>
                            <m:sSubPr>
                              <m:ctrlPr>
                                <a:rPr lang="en-US" sz="2400" b="0" i="1">
                                  <a:solidFill>
                                    <a:srgbClr val="00B0F0"/>
                                  </a:solidFill>
                                  <a:latin typeface="Cambria Math"/>
                                </a:rPr>
                              </m:ctrlPr>
                            </m:sSubPr>
                            <m:e>
                              <m:r>
                                <a:rPr lang="en-US" sz="2400" i="1">
                                  <a:solidFill>
                                    <a:srgbClr val="00B0F0"/>
                                  </a:solidFill>
                                  <a:latin typeface="Cambria Math"/>
                                  <a:ea typeface="Cambria Math"/>
                                </a:rPr>
                                <m:t>𝜓</m:t>
                              </m:r>
                            </m:e>
                            <m:sub>
                              <m:r>
                                <a:rPr lang="en-US" sz="2400" b="0" i="1">
                                  <a:solidFill>
                                    <a:srgbClr val="00B0F0"/>
                                  </a:solidFill>
                                  <a:latin typeface="Cambria Math"/>
                                </a:rPr>
                                <m:t>𝑠</m:t>
                              </m:r>
                            </m:sub>
                          </m:sSub>
                          <m:r>
                            <a:rPr lang="en-US" sz="2400" b="0" i="1">
                              <a:solidFill>
                                <a:srgbClr val="00B0F0"/>
                              </a:solidFill>
                              <a:latin typeface="Cambria Math"/>
                            </a:rPr>
                            <m:t>)</m:t>
                          </m:r>
                        </m:num>
                        <m:den>
                          <m:sSub>
                            <m:sSubPr>
                              <m:ctrlPr>
                                <a:rPr lang="en-US" sz="2400" b="0" i="1">
                                  <a:solidFill>
                                    <a:srgbClr val="00B0F0"/>
                                  </a:solidFill>
                                  <a:latin typeface="Cambria Math"/>
                                </a:rPr>
                              </m:ctrlPr>
                            </m:sSubPr>
                            <m:e>
                              <m:r>
                                <a:rPr lang="en-US" sz="2400" b="0" i="1">
                                  <a:solidFill>
                                    <a:srgbClr val="00B0F0"/>
                                  </a:solidFill>
                                  <a:latin typeface="Cambria Math"/>
                                </a:rPr>
                                <m:t>𝑅</m:t>
                              </m:r>
                            </m:e>
                            <m:sub>
                              <m:r>
                                <a:rPr lang="en-US" sz="2400" b="0" i="1">
                                  <a:solidFill>
                                    <a:srgbClr val="00B0F0"/>
                                  </a:solidFill>
                                  <a:latin typeface="Cambria Math"/>
                                </a:rPr>
                                <m:t>𝐿</m:t>
                              </m:r>
                            </m:sub>
                          </m:sSub>
                          <m:sSub>
                            <m:sSubPr>
                              <m:ctrlPr>
                                <a:rPr lang="en-US" sz="2400" b="0" i="1">
                                  <a:solidFill>
                                    <a:srgbClr val="00B0F0"/>
                                  </a:solidFill>
                                  <a:latin typeface="Cambria Math"/>
                                </a:rPr>
                              </m:ctrlPr>
                            </m:sSubPr>
                            <m:e>
                              <m:r>
                                <a:rPr lang="en-US" sz="2400" b="0" i="1">
                                  <a:solidFill>
                                    <a:srgbClr val="00B0F0"/>
                                  </a:solidFill>
                                  <a:latin typeface="Cambria Math"/>
                                </a:rPr>
                                <m:t>𝐼</m:t>
                              </m:r>
                            </m:e>
                            <m:sub>
                              <m:r>
                                <a:rPr lang="en-US" sz="2400" b="0" i="1" smtClean="0">
                                  <a:solidFill>
                                    <a:srgbClr val="00B0F0"/>
                                  </a:solidFill>
                                  <a:latin typeface="Cambria Math"/>
                                </a:rPr>
                                <m:t>𝑎𝑣𝑒</m:t>
                              </m:r>
                            </m:sub>
                          </m:sSub>
                        </m:den>
                      </m:f>
                    </m:oMath>
                  </m:oMathPara>
                </a14:m>
                <a:endParaRPr lang="en-US" sz="2400" dirty="0">
                  <a:solidFill>
                    <a:srgbClr val="00B0F0"/>
                  </a:solidFill>
                </a:endParaRPr>
              </a:p>
            </p:txBody>
          </p:sp>
        </mc:Choice>
        <mc:Fallback xmlns="">
          <p:sp>
            <p:nvSpPr>
              <p:cNvPr id="46" name="TextBox 7"/>
              <p:cNvSpPr txBox="1">
                <a:spLocks noRot="1" noChangeAspect="1" noMove="1" noResize="1" noEditPoints="1" noAdjustHandles="1" noChangeArrowheads="1" noChangeShapeType="1" noTextEdit="1"/>
              </p:cNvSpPr>
              <p:nvPr/>
            </p:nvSpPr>
            <p:spPr>
              <a:xfrm>
                <a:off x="1954824" y="947026"/>
                <a:ext cx="5226755" cy="869533"/>
              </a:xfrm>
              <a:prstGeom prst="rect">
                <a:avLst/>
              </a:prstGeom>
              <a:blipFill rotWithShape="1">
                <a:blip r:embed="rId2"/>
                <a:stretch>
                  <a:fillRect/>
                </a:stretch>
              </a:blipFill>
            </p:spPr>
            <p:txBody>
              <a:bodyPr/>
              <a:lstStyle/>
              <a:p>
                <a:r>
                  <a:rPr lang="en-US">
                    <a:noFill/>
                  </a:rPr>
                  <a:t> </a:t>
                </a:r>
              </a:p>
            </p:txBody>
          </p:sp>
        </mc:Fallback>
      </mc:AlternateContent>
      <p:sp>
        <p:nvSpPr>
          <p:cNvPr id="16" name="Oval 15"/>
          <p:cNvSpPr/>
          <p:nvPr/>
        </p:nvSpPr>
        <p:spPr>
          <a:xfrm>
            <a:off x="3918899" y="4513908"/>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5568"/>
          <a:stretch/>
        </p:blipFill>
        <p:spPr bwMode="auto">
          <a:xfrm>
            <a:off x="3495566" y="2924063"/>
            <a:ext cx="2219438"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Oval 17"/>
          <p:cNvSpPr/>
          <p:nvPr/>
        </p:nvSpPr>
        <p:spPr>
          <a:xfrm>
            <a:off x="5348638" y="3922001"/>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5402245" y="3975341"/>
            <a:ext cx="0" cy="6547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TextBox 20"/>
              <p:cNvSpPr txBox="1"/>
              <p:nvPr/>
            </p:nvSpPr>
            <p:spPr>
              <a:xfrm>
                <a:off x="5025211" y="4055395"/>
                <a:ext cx="4851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a:ea typeface="Cambria Math"/>
                            </a:rPr>
                          </m:ctrlPr>
                        </m:sSubPr>
                        <m:e>
                          <m:r>
                            <a:rPr lang="en-US" i="1">
                              <a:solidFill>
                                <a:srgbClr val="FF0000"/>
                              </a:solidFill>
                              <a:latin typeface="Cambria Math"/>
                              <a:ea typeface="Cambria Math"/>
                            </a:rPr>
                            <m:t>𝜓</m:t>
                          </m:r>
                        </m:e>
                        <m:sub>
                          <m:r>
                            <a:rPr lang="en-US" i="1">
                              <a:solidFill>
                                <a:srgbClr val="FF0000"/>
                              </a:solidFill>
                              <a:latin typeface="Cambria Math"/>
                              <a:ea typeface="Cambria Math"/>
                            </a:rPr>
                            <m:t>𝑠</m:t>
                          </m:r>
                        </m:sub>
                      </m:sSub>
                    </m:oMath>
                  </m:oMathPara>
                </a14:m>
                <a:endParaRPr lang="en-US" dirty="0">
                  <a:solidFill>
                    <a:srgbClr val="FF0000"/>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5025211" y="4055395"/>
                <a:ext cx="485197" cy="369332"/>
              </a:xfrm>
              <a:prstGeom prst="rect">
                <a:avLst/>
              </a:prstGeom>
              <a:blipFill rotWithShape="1">
                <a:blip r:embed="rId4"/>
                <a:stretch>
                  <a:fillRect b="-13115"/>
                </a:stretch>
              </a:blipFill>
            </p:spPr>
            <p:txBody>
              <a:bodyPr/>
              <a:lstStyle/>
              <a:p>
                <a:r>
                  <a:rPr lang="en-US">
                    <a:noFill/>
                  </a:rPr>
                  <a:t> </a:t>
                </a:r>
              </a:p>
            </p:txBody>
          </p:sp>
        </mc:Fallback>
      </mc:AlternateContent>
      <p:cxnSp>
        <p:nvCxnSpPr>
          <p:cNvPr id="22" name="Straight Arrow Connector 21"/>
          <p:cNvCxnSpPr/>
          <p:nvPr/>
        </p:nvCxnSpPr>
        <p:spPr>
          <a:xfrm>
            <a:off x="5379292" y="4414576"/>
            <a:ext cx="284384" cy="0"/>
          </a:xfrm>
          <a:prstGeom prst="straightConnector1">
            <a:avLst/>
          </a:prstGeom>
          <a:ln>
            <a:solidFill>
              <a:schemeClr val="tx1"/>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55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42"/>
          <p:cNvCxnSpPr/>
          <p:nvPr/>
        </p:nvCxnSpPr>
        <p:spPr>
          <a:xfrm>
            <a:off x="4681092" y="982133"/>
            <a:ext cx="0" cy="4052711"/>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76400" y="3886200"/>
            <a:ext cx="6745111" cy="0"/>
          </a:xfrm>
          <a:prstGeom prst="line">
            <a:avLst/>
          </a:prstGeom>
          <a:ln w="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101" y="0"/>
            <a:ext cx="9148606" cy="523220"/>
          </a:xfrm>
          <a:prstGeom prst="rect">
            <a:avLst/>
          </a:prstGeom>
          <a:noFill/>
        </p:spPr>
        <p:txBody>
          <a:bodyPr wrap="square" rtlCol="0">
            <a:spAutoFit/>
          </a:bodyPr>
          <a:lstStyle/>
          <a:p>
            <a:pPr algn="ctr"/>
            <a:r>
              <a:rPr lang="en-US" sz="2800" b="1" dirty="0" smtClean="0">
                <a:latin typeface="Times New Roman" panose="02020603050405020304" pitchFamily="18" charset="0"/>
                <a:cs typeface="Times New Roman" panose="02020603050405020304" pitchFamily="18" charset="0"/>
              </a:rPr>
              <a:t>Beam Loading and Phasor Diagram</a:t>
            </a:r>
            <a:endParaRPr lang="en-US" sz="2800" b="1" dirty="0">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flipH="1">
            <a:off x="3124200" y="3886200"/>
            <a:ext cx="1557859" cy="0"/>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2836333" y="3001812"/>
            <a:ext cx="1845727" cy="884389"/>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952044" y="3516868"/>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B</a:t>
            </a:r>
            <a:endParaRPr lang="en-US" b="1" baseline="-25000" dirty="0">
              <a:solidFill>
                <a:srgbClr val="00B05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562600" y="2198512"/>
            <a:ext cx="609600" cy="369332"/>
          </a:xfrm>
          <a:prstGeom prst="rect">
            <a:avLst/>
          </a:prstGeom>
          <a:noFill/>
        </p:spPr>
        <p:txBody>
          <a:bodyPr wrap="square" rtlCol="0">
            <a:spAutoFit/>
          </a:bodyPr>
          <a:lstStyle/>
          <a:p>
            <a:r>
              <a:rPr lang="en-US" b="1" dirty="0" smtClean="0">
                <a:solidFill>
                  <a:srgbClr val="00B050"/>
                </a:solidFill>
                <a:latin typeface="Times New Roman" panose="02020603050405020304" pitchFamily="18" charset="0"/>
                <a:cs typeface="Times New Roman" panose="02020603050405020304" pitchFamily="18" charset="0"/>
              </a:rPr>
              <a:t>I</a:t>
            </a:r>
            <a:r>
              <a:rPr lang="en-US" b="1" baseline="-25000" dirty="0" smtClean="0">
                <a:solidFill>
                  <a:srgbClr val="00B050"/>
                </a:solidFill>
                <a:latin typeface="Times New Roman" panose="02020603050405020304" pitchFamily="18" charset="0"/>
                <a:cs typeface="Times New Roman" panose="02020603050405020304" pitchFamily="18" charset="0"/>
              </a:rPr>
              <a:t>G</a:t>
            </a:r>
            <a:endParaRPr lang="en-US" b="1" baseline="-25000"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2836333" y="2725235"/>
            <a:ext cx="609600" cy="369332"/>
          </a:xfrm>
          <a:prstGeom prst="rect">
            <a:avLst/>
          </a:prstGeom>
          <a:noFill/>
        </p:spPr>
        <p:txBody>
          <a:bodyPr wrap="square" rtlCol="0">
            <a:spAutoFit/>
          </a:bodyPr>
          <a:lstStyle/>
          <a:p>
            <a:r>
              <a:rPr lang="en-US" b="1" dirty="0">
                <a:solidFill>
                  <a:srgbClr val="FF0000"/>
                </a:solidFill>
                <a:latin typeface="Times New Roman" panose="02020603050405020304" pitchFamily="18" charset="0"/>
                <a:cs typeface="Times New Roman" panose="02020603050405020304" pitchFamily="18" charset="0"/>
              </a:rPr>
              <a:t>V</a:t>
            </a:r>
            <a:r>
              <a:rPr lang="en-US" b="1" baseline="-25000" dirty="0" smtClean="0">
                <a:solidFill>
                  <a:srgbClr val="FF0000"/>
                </a:solidFill>
                <a:latin typeface="Times New Roman" panose="02020603050405020304" pitchFamily="18" charset="0"/>
                <a:cs typeface="Times New Roman" panose="02020603050405020304" pitchFamily="18" charset="0"/>
              </a:rPr>
              <a:t>B</a:t>
            </a:r>
            <a:endParaRPr lang="en-US" b="1" baseline="-25000"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882401" y="3550735"/>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T</a:t>
            </a:r>
            <a:endParaRPr lang="en-US" b="1" baseline="-25000" dirty="0">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4682059" y="2373868"/>
            <a:ext cx="1337741" cy="1512332"/>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682059" y="2567844"/>
            <a:ext cx="3211689" cy="1318358"/>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046129" y="3288268"/>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T</a:t>
            </a:r>
            <a:endParaRPr lang="en-US" b="1" baseline="-25000" dirty="0">
              <a:latin typeface="Times New Roman" panose="02020603050405020304" pitchFamily="18" charset="0"/>
              <a:cs typeface="Times New Roman" panose="02020603050405020304" pitchFamily="18" charset="0"/>
            </a:endParaRPr>
          </a:p>
        </p:txBody>
      </p:sp>
      <p:cxnSp>
        <p:nvCxnSpPr>
          <p:cNvPr id="23" name="Straight Arrow Connector 22"/>
          <p:cNvCxnSpPr/>
          <p:nvPr/>
        </p:nvCxnSpPr>
        <p:spPr>
          <a:xfrm flipH="1">
            <a:off x="5148527" y="3130034"/>
            <a:ext cx="193033" cy="0"/>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447829" y="2639156"/>
            <a:ext cx="609600"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V</a:t>
            </a:r>
            <a:r>
              <a:rPr lang="en-US" b="1" baseline="-25000" dirty="0" smtClean="0">
                <a:solidFill>
                  <a:srgbClr val="FF0000"/>
                </a:solidFill>
                <a:latin typeface="Times New Roman" panose="02020603050405020304" pitchFamily="18" charset="0"/>
                <a:cs typeface="Times New Roman" panose="02020603050405020304" pitchFamily="18" charset="0"/>
              </a:rPr>
              <a:t>G</a:t>
            </a:r>
            <a:endParaRPr lang="en-US" b="1" baseline="-25000" dirty="0">
              <a:solidFill>
                <a:srgbClr val="FF0000"/>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4682059" y="1686656"/>
            <a:ext cx="1349030" cy="2202366"/>
          </a:xfrm>
          <a:prstGeom prst="straightConnector1">
            <a:avLst/>
          </a:prstGeom>
          <a:ln w="19050">
            <a:solidFill>
              <a:srgbClr val="00B0F0"/>
            </a:solidFill>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83200" y="1501990"/>
            <a:ext cx="773289" cy="369332"/>
          </a:xfrm>
          <a:prstGeom prst="rect">
            <a:avLst/>
          </a:prstGeom>
          <a:noFill/>
        </p:spPr>
        <p:txBody>
          <a:bodyPr wrap="square" rtlCol="0">
            <a:spAutoFit/>
          </a:bodyPr>
          <a:lstStyle/>
          <a:p>
            <a:r>
              <a:rPr lang="en-US" b="1" dirty="0" smtClean="0">
                <a:solidFill>
                  <a:srgbClr val="00B0F0"/>
                </a:solidFill>
                <a:latin typeface="Times New Roman" panose="02020603050405020304" pitchFamily="18" charset="0"/>
                <a:cs typeface="Times New Roman" panose="02020603050405020304" pitchFamily="18" charset="0"/>
              </a:rPr>
              <a:t>V</a:t>
            </a:r>
            <a:r>
              <a:rPr lang="en-US" b="1" baseline="-25000" dirty="0" smtClean="0">
                <a:solidFill>
                  <a:srgbClr val="00B0F0"/>
                </a:solidFill>
                <a:latin typeface="Times New Roman" panose="02020603050405020304" pitchFamily="18" charset="0"/>
                <a:cs typeface="Times New Roman" panose="02020603050405020304" pitchFamily="18" charset="0"/>
              </a:rPr>
              <a:t>cavity</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29" name="Straight Arrow Connector 28"/>
          <p:cNvCxnSpPr/>
          <p:nvPr/>
        </p:nvCxnSpPr>
        <p:spPr>
          <a:xfrm>
            <a:off x="5006479" y="3525335"/>
            <a:ext cx="175047" cy="176199"/>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269223" y="3724840"/>
            <a:ext cx="136086" cy="167878"/>
          </a:xfrm>
          <a:prstGeom prst="straightConnector1">
            <a:avLst/>
          </a:prstGeom>
          <a:ln w="15875">
            <a:solidFill>
              <a:schemeClr val="tx1"/>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158948" y="2725235"/>
            <a:ext cx="609600" cy="369332"/>
          </a:xfrm>
          <a:prstGeom prst="rect">
            <a:avLst/>
          </a:prstGeom>
          <a:noFill/>
        </p:spPr>
        <p:txBody>
          <a:bodyPr wrap="square" rtlCol="0">
            <a:spAutoFit/>
          </a:bodyPr>
          <a:lstStyle/>
          <a:p>
            <a:r>
              <a:rPr lang="en-US" b="1" dirty="0" smtClean="0">
                <a:latin typeface="Symbol" panose="05050102010706020507" pitchFamily="18" charset="2"/>
                <a:cs typeface="Times New Roman" panose="02020603050405020304" pitchFamily="18" charset="0"/>
              </a:rPr>
              <a:t>Y</a:t>
            </a:r>
            <a:r>
              <a:rPr lang="en-US" b="1" baseline="-25000" dirty="0" smtClean="0">
                <a:latin typeface="Times New Roman" panose="02020603050405020304" pitchFamily="18" charset="0"/>
                <a:cs typeface="Times New Roman" panose="02020603050405020304" pitchFamily="18" charset="0"/>
              </a:rPr>
              <a:t>L</a:t>
            </a:r>
            <a:endParaRPr lang="en-US" b="1" baseline="-25000" dirty="0">
              <a:latin typeface="Times New Roman" panose="02020603050405020304" pitchFamily="18" charset="0"/>
              <a:cs typeface="Times New Roman" panose="02020603050405020304" pitchFamily="18" charset="0"/>
            </a:endParaRPr>
          </a:p>
        </p:txBody>
      </p:sp>
      <p:sp>
        <p:nvSpPr>
          <p:cNvPr id="47" name="TextBox 46"/>
          <p:cNvSpPr txBox="1"/>
          <p:nvPr/>
        </p:nvSpPr>
        <p:spPr>
          <a:xfrm>
            <a:off x="4624647" y="2932549"/>
            <a:ext cx="609600" cy="406265"/>
          </a:xfrm>
          <a:prstGeom prst="rect">
            <a:avLst/>
          </a:prstGeom>
          <a:noFill/>
        </p:spPr>
        <p:txBody>
          <a:bodyPr wrap="square" rtlCol="0">
            <a:spAutoFit/>
          </a:bodyPr>
          <a:lstStyle/>
          <a:p>
            <a:r>
              <a:rPr lang="en-US" b="1" dirty="0" smtClean="0">
                <a:solidFill>
                  <a:srgbClr val="00B0F0"/>
                </a:solidFill>
                <a:latin typeface="Symbol" panose="05050102010706020507" pitchFamily="18" charset="2"/>
                <a:cs typeface="Times New Roman" panose="02020603050405020304" pitchFamily="18" charset="0"/>
              </a:rPr>
              <a:t>Y</a:t>
            </a:r>
            <a:r>
              <a:rPr lang="en-US" b="1" baseline="-25000" dirty="0" smtClean="0">
                <a:solidFill>
                  <a:srgbClr val="00B0F0"/>
                </a:solidFill>
                <a:latin typeface="Times New Roman" panose="02020603050405020304" pitchFamily="18" charset="0"/>
                <a:cs typeface="Times New Roman" panose="02020603050405020304" pitchFamily="18" charset="0"/>
              </a:rPr>
              <a:t>S</a:t>
            </a:r>
            <a:endParaRPr lang="en-US" b="1" baseline="-25000" dirty="0">
              <a:solidFill>
                <a:srgbClr val="00B0F0"/>
              </a:solidFill>
              <a:latin typeface="Times New Roman" panose="02020603050405020304" pitchFamily="18" charset="0"/>
              <a:cs typeface="Times New Roman" panose="02020603050405020304" pitchFamily="18" charset="0"/>
            </a:endParaRPr>
          </a:p>
        </p:txBody>
      </p:sp>
      <p:cxnSp>
        <p:nvCxnSpPr>
          <p:cNvPr id="48" name="Straight Arrow Connector 47"/>
          <p:cNvCxnSpPr/>
          <p:nvPr/>
        </p:nvCxnSpPr>
        <p:spPr>
          <a:xfrm flipH="1">
            <a:off x="4666263" y="3361457"/>
            <a:ext cx="310882" cy="0"/>
          </a:xfrm>
          <a:prstGeom prst="straightConnector1">
            <a:avLst/>
          </a:prstGeom>
          <a:ln w="15875">
            <a:solidFill>
              <a:srgbClr val="00B0F0"/>
            </a:solidFill>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6019800" y="1686656"/>
            <a:ext cx="1845727" cy="884389"/>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2603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yTimes New Roman">
      <a:majorFont>
        <a:latin typeface="Times New Roman"/>
        <a:ea typeface="楷体"/>
        <a:cs typeface=""/>
      </a:majorFont>
      <a:minorFont>
        <a:latin typeface="Times New Roman"/>
        <a:ea typeface="楷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7688</TotalTime>
  <Words>1000</Words>
  <Application>Microsoft Office PowerPoint</Application>
  <PresentationFormat>On-screen Show (4:3)</PresentationFormat>
  <Paragraphs>183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Robinson Instability Criteria for MEIC e 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Jefferson 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Shaoheng Wang</dc:creator>
  <cp:lastModifiedBy>Shaoheng Wang</cp:lastModifiedBy>
  <cp:revision>100</cp:revision>
  <dcterms:created xsi:type="dcterms:W3CDTF">2014-06-17T16:49:24Z</dcterms:created>
  <dcterms:modified xsi:type="dcterms:W3CDTF">2014-06-26T17:52:40Z</dcterms:modified>
</cp:coreProperties>
</file>