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2" r:id="rId3"/>
    <p:sldId id="383" r:id="rId4"/>
    <p:sldId id="380" r:id="rId5"/>
    <p:sldId id="385" r:id="rId6"/>
    <p:sldId id="384" r:id="rId7"/>
    <p:sldId id="363" r:id="rId8"/>
    <p:sldId id="375" r:id="rId9"/>
    <p:sldId id="387" r:id="rId10"/>
    <p:sldId id="376" r:id="rId11"/>
    <p:sldId id="388" r:id="rId12"/>
    <p:sldId id="389" r:id="rId13"/>
    <p:sldId id="390" r:id="rId14"/>
    <p:sldId id="365" r:id="rId15"/>
    <p:sldId id="392" r:id="rId16"/>
    <p:sldId id="386" r:id="rId17"/>
    <p:sldId id="393" r:id="rId18"/>
    <p:sldId id="394" r:id="rId19"/>
    <p:sldId id="395" r:id="rId20"/>
    <p:sldId id="396" r:id="rId21"/>
    <p:sldId id="364" r:id="rId22"/>
    <p:sldId id="391" r:id="rId23"/>
    <p:sldId id="368" r:id="rId24"/>
    <p:sldId id="397" r:id="rId25"/>
    <p:sldId id="369" r:id="rId26"/>
    <p:sldId id="399" r:id="rId27"/>
    <p:sldId id="398" r:id="rId28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3333FF"/>
    <a:srgbClr val="33CC33"/>
    <a:srgbClr val="00CC00"/>
    <a:srgbClr val="006600"/>
    <a:srgbClr val="0000CC"/>
    <a:srgbClr val="990000"/>
    <a:srgbClr val="FF9900"/>
    <a:srgbClr val="FFFF66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1" autoAdjust="0"/>
    <p:restoredTop sz="97121" autoAdjust="0"/>
  </p:normalViewPr>
  <p:slideViewPr>
    <p:cSldViewPr>
      <p:cViewPr varScale="1">
        <p:scale>
          <a:sx n="64" d="100"/>
          <a:sy n="64" d="100"/>
        </p:scale>
        <p:origin x="-152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18" y="-78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2348FE69-116A-4899-904E-80CE11AE8169}" type="datetime1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833B3E29-6129-4504-BCDA-74D664861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4948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72" tIns="46186" rIns="92372" bIns="4618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0FAC53F8-D3CC-4C92-90D3-FB7D62A9A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5546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latin typeface="Times" pitchFamily="18" charset="0"/>
                <a:ea typeface="ＭＳ Ｐゴシック" pitchFamily="34" charset="-128"/>
              </a:rPr>
              <a:t>F. Lin</a:t>
            </a:r>
            <a:endParaRPr lang="ru-RU" alt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57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223628-8870-4EED-B42A-181B9C159ABC}" type="slidenum">
              <a:rPr lang="en-US" altLang="en-US" smtClean="0">
                <a:latin typeface="Times" pitchFamily="18" charset="0"/>
                <a:ea typeface="ＭＳ Ｐゴシック" pitchFamily="34" charset="-128"/>
              </a:rPr>
              <a:pPr/>
              <a:t>1</a:t>
            </a:fld>
            <a:endParaRPr lang="en-US" alt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920DC-EF1D-4BD4-8AFF-FEF68D3EC3B6}" type="slidenum">
              <a:rPr lang="ar-SA" smtClean="0">
                <a:latin typeface="Times" pitchFamily="18" charset="0"/>
                <a:ea typeface="ＭＳ Ｐゴシック" pitchFamily="34" charset="-128"/>
              </a:rPr>
              <a:pPr/>
              <a:t>7</a:t>
            </a:fld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0" tIns="46650" rIns="93300" bIns="466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0" tIns="46650" rIns="93300" bIns="46650" anchor="b"/>
          <a:lstStyle/>
          <a:p>
            <a:pPr defTabSz="922338"/>
            <a:fld id="{C9076E97-2757-4368-AE90-6A27DBD63BAA}" type="slidenum">
              <a:rPr lang="ar-SA" sz="1200"/>
              <a:pPr defTabSz="922338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783B2A-60F7-493C-B8EE-3E36151B16EC}" type="slidenum">
              <a:rPr lang="en-US" smtClean="0">
                <a:latin typeface="Times" pitchFamily="18" charset="0"/>
                <a:ea typeface="ＭＳ Ｐゴシック" pitchFamily="34" charset="-128"/>
              </a:rPr>
              <a:pPr/>
              <a:t>14</a:t>
            </a:fld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76EDC-97CB-4965-B9F1-BC1D613DC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B7AE-698D-4EFE-AC31-0AF17C9DC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471C1-F262-4B9C-9E8E-9A0E7F0EB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69E29-CC12-4FBC-AB7A-0B71A0B0B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9F6A-B8DE-48CF-B354-60AE7C1332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57600" y="6492875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CD13E5-DAEF-4DB6-B974-E513882BE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>
          <a:xfrm>
            <a:off x="990600" y="6492875"/>
            <a:ext cx="2895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898989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EICAC Meeting 2/28/14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447800"/>
            <a:ext cx="8839200" cy="20574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MEIC Electron Cooling: </a:t>
            </a:r>
            <a:r>
              <a:rPr lang="en-US" altLang="en-US" sz="44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altLang="en-US" sz="44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44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Do </a:t>
            </a:r>
            <a:r>
              <a:rPr lang="en-US" altLang="en-US" sz="44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we have a Baseline Design and What is it?</a:t>
            </a:r>
            <a:endParaRPr lang="ru-RU" altLang="en-US" sz="4400" dirty="0" smtClean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91000"/>
            <a:ext cx="7391400" cy="1371600"/>
          </a:xfrm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z="2000" b="1" dirty="0" smtClean="0">
                <a:latin typeface="Arial" charset="0"/>
                <a:ea typeface="ＭＳ Ｐゴシック" pitchFamily="34" charset="-128"/>
                <a:cs typeface="Arial" charset="0"/>
              </a:rPr>
              <a:t>MEIC R&amp;D Meeting, Feb. 21, 2014</a:t>
            </a:r>
            <a:endParaRPr lang="ru-RU" altLang="en-US" sz="20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3581400" cy="5562600"/>
          </a:xfrm>
        </p:spPr>
        <p:txBody>
          <a:bodyPr/>
          <a:lstStyle/>
          <a:p>
            <a:pPr marL="228600" indent="-228600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Particle tracking (ELEGENT) simulations of an e-bunch in the circulator cooler ring</a:t>
            </a:r>
          </a:p>
          <a:p>
            <a:pPr marL="457200" lvl="1" indent="-228600">
              <a:buFont typeface="Arial" pitchFamily="34" charset="0"/>
              <a:buChar char="•"/>
            </a:pPr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0.5 to 2 </a:t>
            </a:r>
            <a:r>
              <a:rPr lang="en-US" sz="1600" dirty="0" err="1" smtClean="0">
                <a:latin typeface="Arial" charset="0"/>
                <a:ea typeface="ＭＳ Ｐゴシック" pitchFamily="34" charset="-128"/>
                <a:cs typeface="Arial" charset="0"/>
              </a:rPr>
              <a:t>nC</a:t>
            </a:r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 bunch charge</a:t>
            </a:r>
          </a:p>
          <a:p>
            <a:pPr marL="457200" lvl="1" indent="-228600">
              <a:buFont typeface="Arial" pitchFamily="34" charset="0"/>
              <a:buChar char="•"/>
            </a:pPr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1 to 3 </a:t>
            </a:r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cm bunch length</a:t>
            </a:r>
          </a:p>
          <a:p>
            <a:pPr marL="457200" lvl="1" indent="-228600">
              <a:buFont typeface="Arial" pitchFamily="34" charset="0"/>
              <a:buChar char="•"/>
            </a:pPr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&lt; 0.01% energy spread </a:t>
            </a:r>
          </a:p>
          <a:p>
            <a:pPr marL="228600" indent="-228600">
              <a:spcBef>
                <a:spcPts val="1200"/>
              </a:spcBef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Coherent synchrotron radiation (CSR) could induce micro-bunching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instabilities,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thus limits number of recirculation turns in the circulator cooler. 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400" dirty="0" smtClean="0">
                <a:latin typeface="Arial" charset="0"/>
                <a:ea typeface="ＭＳ Ｐゴシック" pitchFamily="34" charset="-128"/>
                <a:cs typeface="Arial" charset="0"/>
              </a:rPr>
              <a:t>Beam Dynamics In A Circulator Ring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505200" y="3810000"/>
            <a:ext cx="5638799" cy="2590800"/>
            <a:chOff x="4336596" y="3810000"/>
            <a:chExt cx="4731204" cy="2590800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13596"/>
            <a:stretch>
              <a:fillRect/>
            </a:stretch>
          </p:blipFill>
          <p:spPr bwMode="auto">
            <a:xfrm>
              <a:off x="4419600" y="3810000"/>
              <a:ext cx="45720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7391400" y="4419600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p/p~10</a:t>
              </a:r>
              <a:r>
                <a:rPr lang="en-US" sz="2000" b="1" baseline="30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-4</a:t>
              </a:r>
              <a:endParaRPr lang="en-US" sz="20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158719" y="6000690"/>
              <a:ext cx="1909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p/p~9x10</a:t>
              </a:r>
              <a:r>
                <a:rPr lang="en-US" sz="2000" b="1" baseline="30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-4</a:t>
              </a:r>
              <a:endParaRPr lang="en-US" sz="20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336596" y="3867090"/>
              <a:ext cx="281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0.5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nC</a:t>
              </a:r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, 3 </a:t>
              </a:r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cm, </a:t>
              </a:r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100 turns</a:t>
              </a:r>
              <a:endPara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626853" y="838200"/>
            <a:ext cx="5440949" cy="2857500"/>
            <a:chOff x="4419600" y="838200"/>
            <a:chExt cx="4572000" cy="2857500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11667"/>
            <a:stretch>
              <a:fillRect/>
            </a:stretch>
          </p:blipFill>
          <p:spPr bwMode="auto">
            <a:xfrm>
              <a:off x="4419600" y="838200"/>
              <a:ext cx="45720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7848600" y="9906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1 cm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848600" y="21336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 cm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48600" y="3048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3 cm</a:t>
              </a:r>
              <a:endPara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73497" y="914400"/>
              <a:ext cx="17288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nC</a:t>
              </a:r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, </a:t>
              </a:r>
            </a:p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After 10 turns</a:t>
              </a:r>
              <a:endPara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36576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10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Beam Dynamics In A Circulator 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6B7AE-698D-4EFE-AC31-0AF17C9DC5F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352" r="1801" b="2739"/>
          <a:stretch/>
        </p:blipFill>
        <p:spPr bwMode="auto">
          <a:xfrm>
            <a:off x="-62027" y="-76200"/>
            <a:ext cx="9053627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260154">
            <a:off x="0" y="301350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distribution vs.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 length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6B7AE-698D-4EFE-AC31-0AF17C9DC5F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51" b="3067"/>
          <a:stretch/>
        </p:blipFill>
        <p:spPr bwMode="auto">
          <a:xfrm>
            <a:off x="11861" y="0"/>
            <a:ext cx="9016809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007609">
            <a:off x="-648844" y="3527455"/>
            <a:ext cx="10461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distribution vs.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aspect ratio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11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029200"/>
          </a:xfrm>
        </p:spPr>
        <p:txBody>
          <a:bodyPr/>
          <a:lstStyle/>
          <a:p>
            <a:pPr marL="288925" indent="-288925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CSR could introduce micro-bunching </a:t>
            </a:r>
            <a:r>
              <a:rPr lang="en-US" dirty="0" smtClean="0"/>
              <a:t>instabilities at some parameter regimes</a:t>
            </a:r>
            <a:endParaRPr lang="en-US" dirty="0" smtClean="0"/>
          </a:p>
          <a:p>
            <a:pPr marL="288925" indent="-288925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For the parameters </a:t>
            </a:r>
            <a:r>
              <a:rPr lang="en-US" dirty="0" smtClean="0"/>
              <a:t>that MEIC </a:t>
            </a:r>
            <a:r>
              <a:rPr lang="en-US" dirty="0" smtClean="0"/>
              <a:t>e-Cooler is interested </a:t>
            </a:r>
            <a:r>
              <a:rPr lang="en-US" dirty="0" smtClean="0"/>
              <a:t>(2 </a:t>
            </a:r>
            <a:r>
              <a:rPr lang="en-US" dirty="0" err="1" smtClean="0"/>
              <a:t>nC</a:t>
            </a:r>
            <a:r>
              <a:rPr lang="en-US" dirty="0" smtClean="0"/>
              <a:t> bunch charge, 3 </a:t>
            </a:r>
            <a:r>
              <a:rPr lang="en-US" dirty="0" smtClean="0"/>
              <a:t>cm </a:t>
            </a:r>
            <a:r>
              <a:rPr lang="en-US" dirty="0" smtClean="0"/>
              <a:t>bunch length, </a:t>
            </a:r>
            <a:r>
              <a:rPr lang="en-US" dirty="0" smtClean="0"/>
              <a:t>5 mm </a:t>
            </a:r>
            <a:r>
              <a:rPr lang="en-US" dirty="0" err="1" smtClean="0"/>
              <a:t>mrad</a:t>
            </a:r>
            <a:r>
              <a:rPr lang="en-US" dirty="0" smtClean="0"/>
              <a:t> horizontal </a:t>
            </a:r>
            <a:r>
              <a:rPr lang="en-US" dirty="0" err="1" smtClean="0"/>
              <a:t>emittance</a:t>
            </a:r>
            <a:r>
              <a:rPr lang="en-US" dirty="0" smtClean="0"/>
              <a:t>, </a:t>
            </a:r>
            <a:r>
              <a:rPr lang="en-US" dirty="0" smtClean="0"/>
              <a:t>and aspect </a:t>
            </a:r>
            <a:r>
              <a:rPr lang="en-US" dirty="0" smtClean="0"/>
              <a:t>ratio </a:t>
            </a:r>
            <a:r>
              <a:rPr lang="en-US" dirty="0" smtClean="0"/>
              <a:t>5, and a few of 10</a:t>
            </a:r>
            <a:r>
              <a:rPr lang="en-US" baseline="30000" dirty="0" smtClean="0"/>
              <a:t>-4</a:t>
            </a:r>
            <a:r>
              <a:rPr lang="en-US" dirty="0" smtClean="0"/>
              <a:t> energy spread), </a:t>
            </a:r>
            <a:r>
              <a:rPr lang="en-US" dirty="0" smtClean="0"/>
              <a:t>we have already achieved about 20 </a:t>
            </a:r>
            <a:r>
              <a:rPr lang="en-US" dirty="0" smtClean="0"/>
              <a:t>revolutions</a:t>
            </a:r>
          </a:p>
          <a:p>
            <a:pPr marL="288925" indent="-288925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Smaller bunch (0.5 </a:t>
            </a:r>
            <a:r>
              <a:rPr lang="en-US" dirty="0" err="1" smtClean="0"/>
              <a:t>nC</a:t>
            </a:r>
            <a:r>
              <a:rPr lang="en-US" dirty="0" smtClean="0"/>
              <a:t>) can go as high as 100 turns</a:t>
            </a:r>
            <a:endParaRPr lang="en-US" dirty="0" smtClean="0"/>
          </a:p>
          <a:p>
            <a:pPr marL="288925" indent="-288925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Mitigation of CSR and suppressing micro-bunching  instabilities is needed in order to increase number of the revolutions under which the electron beam is still away from the instabilities.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However</a:t>
            </a:r>
          </a:p>
          <a:p>
            <a:pPr marL="288925" indent="-288925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We don’t know how good these simulations are (how to bunch-mark the code?)</a:t>
            </a:r>
          </a:p>
          <a:p>
            <a:pPr marL="288925" indent="-288925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We also don’t know how bad are the other effects (space charge, inter/intra beam scatterings, reheating/back-reaction, particularly) on the cooling beam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What Simulations Tell 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6B7AE-698D-4EFE-AC31-0AF17C9DC5F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155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ERL-CCR 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Minimum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Design Parameters</a:t>
            </a:r>
          </a:p>
        </p:txBody>
      </p:sp>
      <p:graphicFrame>
        <p:nvGraphicFramePr>
          <p:cNvPr id="6963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3000476"/>
              </p:ext>
            </p:extLst>
          </p:nvPr>
        </p:nvGraphicFramePr>
        <p:xfrm>
          <a:off x="457200" y="838200"/>
          <a:ext cx="4800600" cy="5486400"/>
        </p:xfrm>
        <a:graphic>
          <a:graphicData uri="http://schemas.openxmlformats.org/drawingml/2006/table">
            <a:tbl>
              <a:tblPr/>
              <a:tblGrid>
                <a:gridCol w="3124201"/>
                <a:gridCol w="685800"/>
                <a:gridCol w="990599"/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Max/min energy of e-beam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MeV</a:t>
                      </a:r>
                      <a:endParaRPr kumimoji="0" lang="en-US" sz="16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54/5.4</a:t>
                      </a:r>
                      <a:endParaRPr kumimoji="0" lang="en-US" sz="16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Electrons/bunch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165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en-US" sz="16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 bunch charge</a:t>
                      </a:r>
                      <a:endParaRPr kumimoji="0" lang="en-US" sz="16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nC</a:t>
                      </a:r>
                      <a:endParaRPr kumimoji="0" lang="en-US" sz="16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US" sz="16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Bunch revolutions in CCR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~25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Current in CCR/ERL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1.5/0.06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Bunch repetition in CCR/ERL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750/30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CCR circumference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Cooling section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30x2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RMS Bunch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 beam energy spread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16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-4</a:t>
                      </a:r>
                      <a:endParaRPr kumimoji="0" lang="en-US" sz="16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Solenoid field in cooling section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Beam radius in solenoid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Thermal cyclotron radius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Beam radius at cathode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Solenoid field at cathode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Long. inter/intra beam heating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791200" y="1828800"/>
            <a:ext cx="2667000" cy="381000"/>
          </a:xfrm>
        </p:spPr>
        <p:txBody>
          <a:bodyPr/>
          <a:lstStyle/>
          <a:p>
            <a:pPr marL="228600" indent="-228600">
              <a:buNone/>
              <a:defRPr/>
            </a:pPr>
            <a:r>
              <a:rPr lang="en-US" b="1" dirty="0" smtClean="0"/>
              <a:t>set as </a:t>
            </a:r>
            <a:r>
              <a:rPr lang="en-US" b="1" dirty="0" smtClean="0"/>
              <a:t>the design goal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36576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14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791200" y="22098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60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is possible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5400000" flipH="1">
            <a:off x="5410200" y="2133600"/>
            <a:ext cx="228600" cy="533400"/>
          </a:xfrm>
          <a:prstGeom prst="downArrow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5400000" flipH="1">
            <a:off x="5410200" y="1752600"/>
            <a:ext cx="228600" cy="533400"/>
          </a:xfrm>
          <a:prstGeom prst="downArrow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86400"/>
          </a:xfrm>
        </p:spPr>
        <p:txBody>
          <a:bodyPr/>
          <a:lstStyle/>
          <a:p>
            <a:r>
              <a:rPr lang="en-US" dirty="0" smtClean="0"/>
              <a:t>Magnetized electron beam</a:t>
            </a:r>
          </a:p>
          <a:p>
            <a:r>
              <a:rPr lang="en-US" dirty="0" smtClean="0"/>
              <a:t>Special optics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b="1" dirty="0" smtClean="0"/>
              <a:t>Magnetized electron beam</a:t>
            </a:r>
            <a:endParaRPr lang="en-US" sz="2400" b="1" dirty="0"/>
          </a:p>
          <a:p>
            <a:r>
              <a:rPr lang="en-US" dirty="0"/>
              <a:t>Tremendous reduction of </a:t>
            </a:r>
            <a:r>
              <a:rPr lang="en-US" dirty="0" err="1"/>
              <a:t>Laslett</a:t>
            </a:r>
            <a:r>
              <a:rPr lang="en-US" dirty="0"/>
              <a:t> tune, thank to the huge CAM </a:t>
            </a:r>
            <a:r>
              <a:rPr lang="en-US" dirty="0" err="1"/>
              <a:t>emittance</a:t>
            </a:r>
            <a:r>
              <a:rPr lang="en-US" dirty="0"/>
              <a:t> (large beam size in solenoid)</a:t>
            </a:r>
          </a:p>
          <a:p>
            <a:r>
              <a:rPr lang="en-US" dirty="0"/>
              <a:t>Strong reduction (suppression) of CSR (by use of a large longitudinal slip in arcs due to large beam size) </a:t>
            </a:r>
          </a:p>
          <a:p>
            <a:r>
              <a:rPr lang="en-US" dirty="0"/>
              <a:t>Strong reduction of impacts of e-beam  high transverse temperature and short-range misalignments to cooling rates (magnetized EC)</a:t>
            </a:r>
          </a:p>
          <a:p>
            <a:r>
              <a:rPr lang="en-US" dirty="0"/>
              <a:t>Easing the kicker constraints - by use of </a:t>
            </a:r>
            <a:r>
              <a:rPr lang="en-US" i="1" dirty="0"/>
              <a:t>round to flat beam </a:t>
            </a:r>
            <a:r>
              <a:rPr lang="en-US" dirty="0"/>
              <a:t>transformations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What CSR Mitigation Options We Have?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6B7AE-698D-4EFE-AC31-0AF17C9DC5F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495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ERL-CCR Design With Magnetized Beam</a:t>
            </a:r>
          </a:p>
        </p:txBody>
      </p:sp>
      <p:sp>
        <p:nvSpPr>
          <p:cNvPr id="10275" name="Content Placeholder 1"/>
          <p:cNvSpPr>
            <a:spLocks noGrp="1"/>
          </p:cNvSpPr>
          <p:nvPr>
            <p:ph idx="1"/>
          </p:nvPr>
        </p:nvSpPr>
        <p:spPr>
          <a:xfrm>
            <a:off x="228600" y="5334000"/>
            <a:ext cx="45720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b="1" dirty="0" smtClean="0">
                <a:latin typeface="Arial" charset="0"/>
                <a:ea typeface="ＭＳ Ｐゴシック" pitchFamily="34" charset="-128"/>
                <a:cs typeface="Arial" charset="0"/>
              </a:rPr>
              <a:t>Advanced design elements</a:t>
            </a:r>
          </a:p>
          <a:p>
            <a:r>
              <a:rPr lang="en-US" b="1" dirty="0" smtClean="0">
                <a:solidFill>
                  <a:srgbClr val="009900"/>
                </a:solidFill>
                <a:latin typeface="Arial" charset="0"/>
                <a:ea typeface="ＭＳ Ｐゴシック" pitchFamily="34" charset="-128"/>
                <a:cs typeface="Arial" charset="0"/>
              </a:rPr>
              <a:t>Magnetize electron beam/source</a:t>
            </a:r>
          </a:p>
          <a:p>
            <a:r>
              <a:rPr lang="en-US" b="1" dirty="0" smtClean="0">
                <a:solidFill>
                  <a:srgbClr val="009900"/>
                </a:solidFill>
                <a:latin typeface="Arial" charset="0"/>
                <a:ea typeface="ＭＳ Ｐゴシック" pitchFamily="34" charset="-128"/>
                <a:cs typeface="Arial" charset="0"/>
              </a:rPr>
              <a:t>Round-to-flat transform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76201" y="736600"/>
            <a:ext cx="8686801" cy="4521200"/>
            <a:chOff x="76199" y="736600"/>
            <a:chExt cx="7086601" cy="3302000"/>
          </a:xfrm>
        </p:grpSpPr>
        <p:pic>
          <p:nvPicPr>
            <p:cNvPr id="10276" name="Picture 68"/>
            <p:cNvPicPr>
              <a:picLocks noChangeAspect="1"/>
            </p:cNvPicPr>
            <p:nvPr/>
          </p:nvPicPr>
          <p:blipFill>
            <a:blip r:embed="rId2" cstate="print"/>
            <a:srcRect l="15546" t="3897" r="4813" b="12732"/>
            <a:stretch>
              <a:fillRect/>
            </a:stretch>
          </p:blipFill>
          <p:spPr bwMode="auto">
            <a:xfrm flipH="1">
              <a:off x="1256297" y="948085"/>
              <a:ext cx="5906503" cy="287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"/>
            <p:cNvGrpSpPr>
              <a:grpSpLocks noChangeAspect="1"/>
            </p:cNvGrpSpPr>
            <p:nvPr/>
          </p:nvGrpSpPr>
          <p:grpSpPr bwMode="auto">
            <a:xfrm flipH="1">
              <a:off x="1101866" y="1039443"/>
              <a:ext cx="6019761" cy="2926678"/>
              <a:chOff x="1477" y="9221"/>
              <a:chExt cx="9306" cy="3930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10136" y="10578"/>
                <a:ext cx="184" cy="896"/>
                <a:chOff x="10136" y="10884"/>
                <a:chExt cx="184" cy="896"/>
              </a:xfrm>
            </p:grpSpPr>
            <p:grpSp>
              <p:nvGrpSpPr>
                <p:cNvPr id="5" name="Group 4"/>
                <p:cNvGrpSpPr>
                  <a:grpSpLocks/>
                </p:cNvGrpSpPr>
                <p:nvPr/>
              </p:nvGrpSpPr>
              <p:grpSpPr bwMode="auto">
                <a:xfrm>
                  <a:off x="10160" y="10956"/>
                  <a:ext cx="123" cy="127"/>
                  <a:chOff x="11512" y="10648"/>
                  <a:chExt cx="123" cy="99"/>
                </a:xfrm>
              </p:grpSpPr>
              <p:sp>
                <p:nvSpPr>
                  <p:cNvPr id="10338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9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40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41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42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10160" y="11161"/>
                  <a:ext cx="123" cy="127"/>
                  <a:chOff x="11512" y="10648"/>
                  <a:chExt cx="123" cy="99"/>
                </a:xfrm>
              </p:grpSpPr>
              <p:sp>
                <p:nvSpPr>
                  <p:cNvPr id="1033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5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6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7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7" name="Group 16"/>
                <p:cNvGrpSpPr>
                  <a:grpSpLocks/>
                </p:cNvGrpSpPr>
                <p:nvPr/>
              </p:nvGrpSpPr>
              <p:grpSpPr bwMode="auto">
                <a:xfrm>
                  <a:off x="10160" y="11366"/>
                  <a:ext cx="123" cy="127"/>
                  <a:chOff x="11512" y="10648"/>
                  <a:chExt cx="123" cy="99"/>
                </a:xfrm>
              </p:grpSpPr>
              <p:sp>
                <p:nvSpPr>
                  <p:cNvPr id="10328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29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2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8" name="Group 22"/>
                <p:cNvGrpSpPr>
                  <a:grpSpLocks/>
                </p:cNvGrpSpPr>
                <p:nvPr/>
              </p:nvGrpSpPr>
              <p:grpSpPr bwMode="auto">
                <a:xfrm>
                  <a:off x="10160" y="11572"/>
                  <a:ext cx="123" cy="127"/>
                  <a:chOff x="11512" y="10648"/>
                  <a:chExt cx="123" cy="99"/>
                </a:xfrm>
              </p:grpSpPr>
              <p:sp>
                <p:nvSpPr>
                  <p:cNvPr id="10323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2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25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26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27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10322" name="AutoShape 28"/>
                <p:cNvSpPr>
                  <a:spLocks noChangeArrowheads="1"/>
                </p:cNvSpPr>
                <p:nvPr/>
              </p:nvSpPr>
              <p:spPr bwMode="auto">
                <a:xfrm>
                  <a:off x="10136" y="10884"/>
                  <a:ext cx="184" cy="896"/>
                </a:xfrm>
                <a:prstGeom prst="roundRect">
                  <a:avLst>
                    <a:gd name="adj" fmla="val 3206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1">
                    <a:solidFill>
                      <a:srgbClr val="0000FF"/>
                    </a:solidFill>
                  </a:endParaRPr>
                </a:p>
              </p:txBody>
            </p:sp>
          </p:grpSp>
          <p:cxnSp>
            <p:nvCxnSpPr>
              <p:cNvPr id="10282" name="AutoShape 29"/>
              <p:cNvCxnSpPr>
                <a:cxnSpLocks noChangeShapeType="1"/>
              </p:cNvCxnSpPr>
              <p:nvPr/>
            </p:nvCxnSpPr>
            <p:spPr bwMode="auto">
              <a:xfrm flipH="1" flipV="1">
                <a:off x="10232" y="11517"/>
                <a:ext cx="342" cy="38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283" name="AutoShape 30"/>
              <p:cNvCxnSpPr>
                <a:cxnSpLocks noChangeShapeType="1"/>
              </p:cNvCxnSpPr>
              <p:nvPr/>
            </p:nvCxnSpPr>
            <p:spPr bwMode="auto">
              <a:xfrm flipH="1" flipV="1">
                <a:off x="9860" y="10098"/>
                <a:ext cx="371" cy="33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285" name="Text Box 32"/>
              <p:cNvSpPr txBox="1">
                <a:spLocks noChangeArrowheads="1"/>
              </p:cNvSpPr>
              <p:nvPr/>
            </p:nvSpPr>
            <p:spPr bwMode="auto">
              <a:xfrm>
                <a:off x="9186" y="9765"/>
                <a:ext cx="113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sz="1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dump</a:t>
                </a:r>
                <a:endParaRPr lang="en-US" sz="1800" b="1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6" name="Text Box 33"/>
              <p:cNvSpPr txBox="1">
                <a:spLocks noChangeArrowheads="1"/>
              </p:cNvSpPr>
              <p:nvPr/>
            </p:nvSpPr>
            <p:spPr bwMode="auto">
              <a:xfrm>
                <a:off x="1994" y="10661"/>
                <a:ext cx="1749" cy="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1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cooling solenoids</a:t>
                </a:r>
                <a:endParaRPr lang="en-US" sz="1800" b="1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0287" name="AutoShape 34"/>
              <p:cNvCxnSpPr>
                <a:cxnSpLocks noChangeShapeType="1"/>
              </p:cNvCxnSpPr>
              <p:nvPr/>
            </p:nvCxnSpPr>
            <p:spPr bwMode="auto">
              <a:xfrm flipV="1">
                <a:off x="3641" y="10607"/>
                <a:ext cx="259" cy="3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288" name="AutoShape 35"/>
              <p:cNvCxnSpPr>
                <a:cxnSpLocks noChangeShapeType="1"/>
              </p:cNvCxnSpPr>
              <p:nvPr/>
            </p:nvCxnSpPr>
            <p:spPr bwMode="auto">
              <a:xfrm>
                <a:off x="3644" y="11177"/>
                <a:ext cx="259" cy="3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>
                <a:off x="8555" y="9996"/>
                <a:ext cx="184" cy="271"/>
                <a:chOff x="10400" y="11135"/>
                <a:chExt cx="184" cy="271"/>
              </a:xfrm>
            </p:grpSpPr>
            <p:grpSp>
              <p:nvGrpSpPr>
                <p:cNvPr id="11" name="Group 37"/>
                <p:cNvGrpSpPr>
                  <a:grpSpLocks/>
                </p:cNvGrpSpPr>
                <p:nvPr/>
              </p:nvGrpSpPr>
              <p:grpSpPr bwMode="auto">
                <a:xfrm rot="1800000">
                  <a:off x="10400" y="11196"/>
                  <a:ext cx="123" cy="127"/>
                  <a:chOff x="11512" y="10648"/>
                  <a:chExt cx="123" cy="99"/>
                </a:xfrm>
              </p:grpSpPr>
              <p:sp>
                <p:nvSpPr>
                  <p:cNvPr id="10313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14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15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16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17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10312" name="AutoShape 43"/>
                <p:cNvSpPr>
                  <a:spLocks noChangeArrowheads="1"/>
                </p:cNvSpPr>
                <p:nvPr/>
              </p:nvSpPr>
              <p:spPr bwMode="auto">
                <a:xfrm rot="1800000">
                  <a:off x="10400" y="11135"/>
                  <a:ext cx="184" cy="271"/>
                </a:xfrm>
                <a:prstGeom prst="roundRect">
                  <a:avLst>
                    <a:gd name="adj" fmla="val 3206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1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2" name="Group 44"/>
              <p:cNvGrpSpPr>
                <a:grpSpLocks/>
              </p:cNvGrpSpPr>
              <p:nvPr/>
            </p:nvGrpSpPr>
            <p:grpSpPr bwMode="auto">
              <a:xfrm flipV="1">
                <a:off x="8525" y="11790"/>
                <a:ext cx="184" cy="271"/>
                <a:chOff x="10376" y="11124"/>
                <a:chExt cx="184" cy="271"/>
              </a:xfrm>
            </p:grpSpPr>
            <p:grpSp>
              <p:nvGrpSpPr>
                <p:cNvPr id="13" name="Group 45"/>
                <p:cNvGrpSpPr>
                  <a:grpSpLocks/>
                </p:cNvGrpSpPr>
                <p:nvPr/>
              </p:nvGrpSpPr>
              <p:grpSpPr bwMode="auto">
                <a:xfrm rot="1800000">
                  <a:off x="10400" y="11196"/>
                  <a:ext cx="123" cy="127"/>
                  <a:chOff x="11512" y="10648"/>
                  <a:chExt cx="123" cy="99"/>
                </a:xfrm>
              </p:grpSpPr>
              <p:sp>
                <p:nvSpPr>
                  <p:cNvPr id="10306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07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08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09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10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10305" name="AutoShape 51"/>
                <p:cNvSpPr>
                  <a:spLocks noChangeArrowheads="1"/>
                </p:cNvSpPr>
                <p:nvPr/>
              </p:nvSpPr>
              <p:spPr bwMode="auto">
                <a:xfrm rot="1800000">
                  <a:off x="10376" y="11124"/>
                  <a:ext cx="184" cy="271"/>
                </a:xfrm>
                <a:prstGeom prst="roundRect">
                  <a:avLst>
                    <a:gd name="adj" fmla="val 3206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1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0291" name="Text Box 52"/>
              <p:cNvSpPr txBox="1">
                <a:spLocks noChangeArrowheads="1"/>
              </p:cNvSpPr>
              <p:nvPr/>
            </p:nvSpPr>
            <p:spPr bwMode="auto">
              <a:xfrm rot="3342152">
                <a:off x="8175" y="11517"/>
                <a:ext cx="1459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sz="1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rechirper</a:t>
                </a:r>
                <a:endParaRPr lang="en-US" sz="1800" b="1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2" name="Text Box 53"/>
              <p:cNvSpPr txBox="1">
                <a:spLocks noChangeArrowheads="1"/>
              </p:cNvSpPr>
              <p:nvPr/>
            </p:nvSpPr>
            <p:spPr bwMode="auto">
              <a:xfrm rot="-3471796">
                <a:off x="8086" y="9966"/>
                <a:ext cx="1509" cy="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sz="1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dechirper</a:t>
                </a:r>
                <a:endParaRPr lang="en-US" sz="1800" b="1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3" name="Text Box 55"/>
              <p:cNvSpPr txBox="1">
                <a:spLocks noChangeArrowheads="1"/>
              </p:cNvSpPr>
              <p:nvPr/>
            </p:nvSpPr>
            <p:spPr bwMode="auto">
              <a:xfrm>
                <a:off x="8010" y="12737"/>
                <a:ext cx="2773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1800" b="1" dirty="0">
                    <a:solidFill>
                      <a:srgbClr val="FF0000"/>
                    </a:solidFill>
                    <a:latin typeface="Calibri" pitchFamily="34" charset="0"/>
                    <a:cs typeface="Arial" charset="0"/>
                  </a:rPr>
                  <a:t>recompression</a:t>
                </a:r>
                <a:endParaRPr lang="en-US" sz="1800" b="1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4" name="Text Box 56"/>
              <p:cNvSpPr txBox="1">
                <a:spLocks noChangeArrowheads="1"/>
              </p:cNvSpPr>
              <p:nvPr/>
            </p:nvSpPr>
            <p:spPr bwMode="auto">
              <a:xfrm>
                <a:off x="4228" y="9369"/>
                <a:ext cx="1564" cy="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2800" b="1">
                    <a:solidFill>
                      <a:srgbClr val="FF0000"/>
                    </a:solidFill>
                    <a:latin typeface="Calibri" pitchFamily="34" charset="0"/>
                    <a:cs typeface="Arial" charset="0"/>
                  </a:rPr>
                  <a:t>CCR</a:t>
                </a:r>
                <a:endParaRPr lang="en-US" sz="2800" b="1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5" name="Text Box 57"/>
              <p:cNvSpPr txBox="1">
                <a:spLocks noChangeArrowheads="1"/>
              </p:cNvSpPr>
              <p:nvPr/>
            </p:nvSpPr>
            <p:spPr bwMode="auto">
              <a:xfrm>
                <a:off x="8418" y="10838"/>
                <a:ext cx="1334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1800" b="1">
                    <a:solidFill>
                      <a:srgbClr val="FF0000"/>
                    </a:solidFill>
                    <a:latin typeface="Calibri" pitchFamily="34" charset="0"/>
                    <a:cs typeface="Arial" charset="0"/>
                  </a:rPr>
                  <a:t>ERL</a:t>
                </a:r>
                <a:endParaRPr lang="en-US" sz="1800" b="1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6" name="AutoShape 58"/>
              <p:cNvSpPr>
                <a:spLocks/>
              </p:cNvSpPr>
              <p:nvPr/>
            </p:nvSpPr>
            <p:spPr bwMode="auto">
              <a:xfrm>
                <a:off x="7700" y="10229"/>
                <a:ext cx="341" cy="1629"/>
              </a:xfrm>
              <a:prstGeom prst="leftBrace">
                <a:avLst>
                  <a:gd name="adj1" fmla="val 39809"/>
                  <a:gd name="adj2" fmla="val 50000"/>
                </a:avLst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0297" name="Text Box 59"/>
              <p:cNvSpPr txBox="1">
                <a:spLocks noChangeArrowheads="1"/>
              </p:cNvSpPr>
              <p:nvPr/>
            </p:nvSpPr>
            <p:spPr bwMode="auto">
              <a:xfrm>
                <a:off x="6164" y="10509"/>
                <a:ext cx="1716" cy="1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1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beam exchange system</a:t>
                </a:r>
                <a:endParaRPr lang="en-US" sz="1800" b="1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8" name="AutoShape 60"/>
              <p:cNvSpPr>
                <a:spLocks noChangeArrowheads="1"/>
              </p:cNvSpPr>
              <p:nvPr/>
            </p:nvSpPr>
            <p:spPr bwMode="auto">
              <a:xfrm flipH="1">
                <a:off x="9297" y="9281"/>
                <a:ext cx="563" cy="448"/>
              </a:xfrm>
              <a:custGeom>
                <a:avLst/>
                <a:gdLst>
                  <a:gd name="T0" fmla="*/ 6 w 21600"/>
                  <a:gd name="T1" fmla="*/ 0 h 21600"/>
                  <a:gd name="T2" fmla="*/ 1 w 21600"/>
                  <a:gd name="T3" fmla="*/ 5 h 21600"/>
                  <a:gd name="T4" fmla="*/ 6 w 21600"/>
                  <a:gd name="T5" fmla="*/ 1 h 21600"/>
                  <a:gd name="T6" fmla="*/ 16 w 21600"/>
                  <a:gd name="T7" fmla="*/ 2 h 21600"/>
                  <a:gd name="T8" fmla="*/ 14 w 21600"/>
                  <a:gd name="T9" fmla="*/ 5 h 21600"/>
                  <a:gd name="T10" fmla="*/ 10 w 21600"/>
                  <a:gd name="T11" fmla="*/ 4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46 w 21600"/>
                  <a:gd name="T19" fmla="*/ 3182 h 21600"/>
                  <a:gd name="T20" fmla="*/ 18454 w 21600"/>
                  <a:gd name="T21" fmla="*/ 18418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647" y="7376"/>
                    </a:moveTo>
                    <a:cubicBezTo>
                      <a:pt x="16350" y="4782"/>
                      <a:pt x="13699" y="3144"/>
                      <a:pt x="10800" y="3144"/>
                    </a:cubicBezTo>
                    <a:cubicBezTo>
                      <a:pt x="6571" y="3144"/>
                      <a:pt x="3144" y="6571"/>
                      <a:pt x="3144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-1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963" y="10494"/>
                    </a:lnTo>
                    <a:lnTo>
                      <a:pt x="15232" y="8583"/>
                    </a:lnTo>
                    <a:lnTo>
                      <a:pt x="17647" y="7376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AutoShape 61"/>
              <p:cNvSpPr>
                <a:spLocks noChangeArrowheads="1"/>
              </p:cNvSpPr>
              <p:nvPr/>
            </p:nvSpPr>
            <p:spPr bwMode="auto">
              <a:xfrm flipV="1">
                <a:off x="9271" y="12319"/>
                <a:ext cx="563" cy="448"/>
              </a:xfrm>
              <a:custGeom>
                <a:avLst/>
                <a:gdLst>
                  <a:gd name="T0" fmla="*/ 6 w 21600"/>
                  <a:gd name="T1" fmla="*/ 0 h 21600"/>
                  <a:gd name="T2" fmla="*/ 1 w 21600"/>
                  <a:gd name="T3" fmla="*/ 5 h 21600"/>
                  <a:gd name="T4" fmla="*/ 6 w 21600"/>
                  <a:gd name="T5" fmla="*/ 1 h 21600"/>
                  <a:gd name="T6" fmla="*/ 16 w 21600"/>
                  <a:gd name="T7" fmla="*/ 2 h 21600"/>
                  <a:gd name="T8" fmla="*/ 14 w 21600"/>
                  <a:gd name="T9" fmla="*/ 5 h 21600"/>
                  <a:gd name="T10" fmla="*/ 10 w 21600"/>
                  <a:gd name="T11" fmla="*/ 4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46 w 21600"/>
                  <a:gd name="T19" fmla="*/ 3182 h 21600"/>
                  <a:gd name="T20" fmla="*/ 18454 w 21600"/>
                  <a:gd name="T21" fmla="*/ 18418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647" y="7376"/>
                    </a:moveTo>
                    <a:cubicBezTo>
                      <a:pt x="16350" y="4782"/>
                      <a:pt x="13699" y="3144"/>
                      <a:pt x="10800" y="3144"/>
                    </a:cubicBezTo>
                    <a:cubicBezTo>
                      <a:pt x="6571" y="3144"/>
                      <a:pt x="3144" y="6571"/>
                      <a:pt x="3144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-1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963" y="10494"/>
                    </a:lnTo>
                    <a:lnTo>
                      <a:pt x="15232" y="8583"/>
                    </a:lnTo>
                    <a:lnTo>
                      <a:pt x="17647" y="73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AutoShape 62"/>
              <p:cNvSpPr>
                <a:spLocks noChangeArrowheads="1"/>
              </p:cNvSpPr>
              <p:nvPr/>
            </p:nvSpPr>
            <p:spPr bwMode="auto">
              <a:xfrm>
                <a:off x="7550" y="9249"/>
                <a:ext cx="932" cy="725"/>
              </a:xfrm>
              <a:custGeom>
                <a:avLst/>
                <a:gdLst>
                  <a:gd name="T0" fmla="*/ 15 w 21600"/>
                  <a:gd name="T1" fmla="*/ 1 h 21600"/>
                  <a:gd name="T2" fmla="*/ 3 w 21600"/>
                  <a:gd name="T3" fmla="*/ 6 h 21600"/>
                  <a:gd name="T4" fmla="*/ 14 w 21600"/>
                  <a:gd name="T5" fmla="*/ 3 h 21600"/>
                  <a:gd name="T6" fmla="*/ 25 w 21600"/>
                  <a:gd name="T7" fmla="*/ 11 h 21600"/>
                  <a:gd name="T8" fmla="*/ 22 w 21600"/>
                  <a:gd name="T9" fmla="*/ 16 h 21600"/>
                  <a:gd name="T10" fmla="*/ 17 w 21600"/>
                  <a:gd name="T11" fmla="*/ 1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6 w 21600"/>
                  <a:gd name="T19" fmla="*/ 3158 h 21600"/>
                  <a:gd name="T20" fmla="*/ 18434 w 21600"/>
                  <a:gd name="T21" fmla="*/ 1844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488" y="10368"/>
                    </a:moveTo>
                    <a:cubicBezTo>
                      <a:pt x="19258" y="5737"/>
                      <a:pt x="15436" y="2101"/>
                      <a:pt x="10800" y="2101"/>
                    </a:cubicBezTo>
                    <a:cubicBezTo>
                      <a:pt x="8081" y="2100"/>
                      <a:pt x="5518" y="3372"/>
                      <a:pt x="3873" y="5537"/>
                    </a:cubicBezTo>
                    <a:lnTo>
                      <a:pt x="2200" y="4265"/>
                    </a:lnTo>
                    <a:cubicBezTo>
                      <a:pt x="4243" y="1578"/>
                      <a:pt x="7424" y="-1"/>
                      <a:pt x="10800" y="0"/>
                    </a:cubicBezTo>
                    <a:cubicBezTo>
                      <a:pt x="16556" y="0"/>
                      <a:pt x="21300" y="4514"/>
                      <a:pt x="21586" y="10263"/>
                    </a:cubicBezTo>
                    <a:lnTo>
                      <a:pt x="24283" y="10129"/>
                    </a:lnTo>
                    <a:lnTo>
                      <a:pt x="20724" y="14061"/>
                    </a:lnTo>
                    <a:lnTo>
                      <a:pt x="16791" y="10502"/>
                    </a:lnTo>
                    <a:lnTo>
                      <a:pt x="19488" y="103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AutoShape 63"/>
              <p:cNvSpPr>
                <a:spLocks noChangeArrowheads="1"/>
              </p:cNvSpPr>
              <p:nvPr/>
            </p:nvSpPr>
            <p:spPr bwMode="auto">
              <a:xfrm rot="19068053" flipH="1" flipV="1">
                <a:off x="7475" y="12130"/>
                <a:ext cx="969" cy="725"/>
              </a:xfrm>
              <a:custGeom>
                <a:avLst/>
                <a:gdLst>
                  <a:gd name="T0" fmla="*/ 15 w 21600"/>
                  <a:gd name="T1" fmla="*/ 1 h 21600"/>
                  <a:gd name="T2" fmla="*/ 3 w 21600"/>
                  <a:gd name="T3" fmla="*/ 6 h 21600"/>
                  <a:gd name="T4" fmla="*/ 14 w 21600"/>
                  <a:gd name="T5" fmla="*/ 3 h 21600"/>
                  <a:gd name="T6" fmla="*/ 25 w 21600"/>
                  <a:gd name="T7" fmla="*/ 11 h 21600"/>
                  <a:gd name="T8" fmla="*/ 22 w 21600"/>
                  <a:gd name="T9" fmla="*/ 16 h 21600"/>
                  <a:gd name="T10" fmla="*/ 17 w 21600"/>
                  <a:gd name="T11" fmla="*/ 1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6 w 21600"/>
                  <a:gd name="T19" fmla="*/ 3158 h 21600"/>
                  <a:gd name="T20" fmla="*/ 18434 w 21600"/>
                  <a:gd name="T21" fmla="*/ 1844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488" y="10368"/>
                    </a:moveTo>
                    <a:cubicBezTo>
                      <a:pt x="19258" y="5737"/>
                      <a:pt x="15436" y="2101"/>
                      <a:pt x="10800" y="2101"/>
                    </a:cubicBezTo>
                    <a:cubicBezTo>
                      <a:pt x="8081" y="2100"/>
                      <a:pt x="5518" y="3372"/>
                      <a:pt x="3873" y="5537"/>
                    </a:cubicBezTo>
                    <a:lnTo>
                      <a:pt x="2200" y="4265"/>
                    </a:lnTo>
                    <a:cubicBezTo>
                      <a:pt x="4243" y="1578"/>
                      <a:pt x="7424" y="-1"/>
                      <a:pt x="10800" y="0"/>
                    </a:cubicBezTo>
                    <a:cubicBezTo>
                      <a:pt x="16556" y="0"/>
                      <a:pt x="21300" y="4514"/>
                      <a:pt x="21586" y="10263"/>
                    </a:cubicBezTo>
                    <a:lnTo>
                      <a:pt x="24283" y="10129"/>
                    </a:lnTo>
                    <a:lnTo>
                      <a:pt x="20724" y="14061"/>
                    </a:lnTo>
                    <a:lnTo>
                      <a:pt x="16791" y="10502"/>
                    </a:lnTo>
                    <a:lnTo>
                      <a:pt x="19488" y="103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2" name="AutoShape 64"/>
              <p:cNvSpPr>
                <a:spLocks noChangeArrowheads="1"/>
              </p:cNvSpPr>
              <p:nvPr/>
            </p:nvSpPr>
            <p:spPr bwMode="auto">
              <a:xfrm rot="20989521" flipH="1">
                <a:off x="1477" y="9221"/>
                <a:ext cx="930" cy="725"/>
              </a:xfrm>
              <a:custGeom>
                <a:avLst/>
                <a:gdLst>
                  <a:gd name="T0" fmla="*/ 15 w 21600"/>
                  <a:gd name="T1" fmla="*/ 1 h 21600"/>
                  <a:gd name="T2" fmla="*/ 3 w 21600"/>
                  <a:gd name="T3" fmla="*/ 6 h 21600"/>
                  <a:gd name="T4" fmla="*/ 14 w 21600"/>
                  <a:gd name="T5" fmla="*/ 3 h 21600"/>
                  <a:gd name="T6" fmla="*/ 25 w 21600"/>
                  <a:gd name="T7" fmla="*/ 11 h 21600"/>
                  <a:gd name="T8" fmla="*/ 22 w 21600"/>
                  <a:gd name="T9" fmla="*/ 16 h 21600"/>
                  <a:gd name="T10" fmla="*/ 17 w 21600"/>
                  <a:gd name="T11" fmla="*/ 1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6 w 21600"/>
                  <a:gd name="T19" fmla="*/ 3158 h 21600"/>
                  <a:gd name="T20" fmla="*/ 18434 w 21600"/>
                  <a:gd name="T21" fmla="*/ 1844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488" y="10368"/>
                    </a:moveTo>
                    <a:cubicBezTo>
                      <a:pt x="19258" y="5737"/>
                      <a:pt x="15436" y="2101"/>
                      <a:pt x="10800" y="2101"/>
                    </a:cubicBezTo>
                    <a:cubicBezTo>
                      <a:pt x="8081" y="2100"/>
                      <a:pt x="5518" y="3372"/>
                      <a:pt x="3873" y="5537"/>
                    </a:cubicBezTo>
                    <a:lnTo>
                      <a:pt x="2200" y="4265"/>
                    </a:lnTo>
                    <a:cubicBezTo>
                      <a:pt x="4243" y="1578"/>
                      <a:pt x="7424" y="-1"/>
                      <a:pt x="10800" y="0"/>
                    </a:cubicBezTo>
                    <a:cubicBezTo>
                      <a:pt x="16556" y="0"/>
                      <a:pt x="21300" y="4514"/>
                      <a:pt x="21586" y="10263"/>
                    </a:cubicBezTo>
                    <a:lnTo>
                      <a:pt x="24283" y="10129"/>
                    </a:lnTo>
                    <a:lnTo>
                      <a:pt x="20724" y="14061"/>
                    </a:lnTo>
                    <a:lnTo>
                      <a:pt x="16791" y="10502"/>
                    </a:lnTo>
                    <a:lnTo>
                      <a:pt x="19488" y="103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AutoShape 65"/>
              <p:cNvSpPr>
                <a:spLocks noChangeArrowheads="1"/>
              </p:cNvSpPr>
              <p:nvPr/>
            </p:nvSpPr>
            <p:spPr bwMode="auto">
              <a:xfrm rot="2183498" flipV="1">
                <a:off x="1496" y="12261"/>
                <a:ext cx="809" cy="725"/>
              </a:xfrm>
              <a:custGeom>
                <a:avLst/>
                <a:gdLst>
                  <a:gd name="T0" fmla="*/ 15 w 21600"/>
                  <a:gd name="T1" fmla="*/ 1 h 21600"/>
                  <a:gd name="T2" fmla="*/ 3 w 21600"/>
                  <a:gd name="T3" fmla="*/ 6 h 21600"/>
                  <a:gd name="T4" fmla="*/ 14 w 21600"/>
                  <a:gd name="T5" fmla="*/ 3 h 21600"/>
                  <a:gd name="T6" fmla="*/ 25 w 21600"/>
                  <a:gd name="T7" fmla="*/ 11 h 21600"/>
                  <a:gd name="T8" fmla="*/ 22 w 21600"/>
                  <a:gd name="T9" fmla="*/ 16 h 21600"/>
                  <a:gd name="T10" fmla="*/ 17 w 21600"/>
                  <a:gd name="T11" fmla="*/ 1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6 w 21600"/>
                  <a:gd name="T19" fmla="*/ 3158 h 21600"/>
                  <a:gd name="T20" fmla="*/ 18434 w 21600"/>
                  <a:gd name="T21" fmla="*/ 1844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488" y="10368"/>
                    </a:moveTo>
                    <a:cubicBezTo>
                      <a:pt x="19258" y="5737"/>
                      <a:pt x="15436" y="2101"/>
                      <a:pt x="10800" y="2101"/>
                    </a:cubicBezTo>
                    <a:cubicBezTo>
                      <a:pt x="8081" y="2100"/>
                      <a:pt x="5518" y="3372"/>
                      <a:pt x="3873" y="5537"/>
                    </a:cubicBezTo>
                    <a:lnTo>
                      <a:pt x="2200" y="4265"/>
                    </a:lnTo>
                    <a:cubicBezTo>
                      <a:pt x="4243" y="1578"/>
                      <a:pt x="7424" y="-1"/>
                      <a:pt x="10800" y="0"/>
                    </a:cubicBezTo>
                    <a:cubicBezTo>
                      <a:pt x="16556" y="0"/>
                      <a:pt x="21300" y="4514"/>
                      <a:pt x="21586" y="10263"/>
                    </a:cubicBezTo>
                    <a:lnTo>
                      <a:pt x="24283" y="10129"/>
                    </a:lnTo>
                    <a:lnTo>
                      <a:pt x="20724" y="14061"/>
                    </a:lnTo>
                    <a:lnTo>
                      <a:pt x="16791" y="10502"/>
                    </a:lnTo>
                    <a:lnTo>
                      <a:pt x="19488" y="103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78" name="Text Box 32"/>
            <p:cNvSpPr txBox="1">
              <a:spLocks noChangeArrowheads="1"/>
            </p:cNvSpPr>
            <p:nvPr/>
          </p:nvSpPr>
          <p:spPr bwMode="auto">
            <a:xfrm rot="5400000" flipH="1">
              <a:off x="1347578" y="2292352"/>
              <a:ext cx="673587" cy="288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</a:pPr>
              <a:r>
                <a:rPr lang="en-US" sz="1800" b="1">
                  <a:solidFill>
                    <a:srgbClr val="0000FF"/>
                  </a:solidFill>
                  <a:latin typeface="Calibri" pitchFamily="34" charset="0"/>
                  <a:cs typeface="Arial" charset="0"/>
                </a:rPr>
                <a:t>SRF</a:t>
              </a:r>
              <a:endParaRPr lang="en-US" sz="1800" b="1">
                <a:solidFill>
                  <a:srgbClr val="0000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79" name="Rectangle 5"/>
            <p:cNvSpPr>
              <a:spLocks noChangeArrowheads="1"/>
            </p:cNvSpPr>
            <p:nvPr/>
          </p:nvSpPr>
          <p:spPr bwMode="auto">
            <a:xfrm flipH="1">
              <a:off x="2742973" y="2294409"/>
              <a:ext cx="98557" cy="31467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80" name="Text Box 55"/>
            <p:cNvSpPr txBox="1">
              <a:spLocks noChangeArrowheads="1"/>
            </p:cNvSpPr>
            <p:nvPr/>
          </p:nvSpPr>
          <p:spPr bwMode="auto">
            <a:xfrm flipH="1">
              <a:off x="1028040" y="736600"/>
              <a:ext cx="1676313" cy="33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</a:pPr>
              <a:r>
                <a:rPr lang="en-US" sz="1800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decompression</a:t>
              </a:r>
              <a:endParaRPr lang="en-US" sz="18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4" name="Group 75"/>
            <p:cNvGrpSpPr/>
            <p:nvPr/>
          </p:nvGrpSpPr>
          <p:grpSpPr>
            <a:xfrm>
              <a:off x="76199" y="3048000"/>
              <a:ext cx="1524001" cy="990600"/>
              <a:chOff x="76199" y="3048000"/>
              <a:chExt cx="1524001" cy="990600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990600" y="3048000"/>
                <a:ext cx="304800" cy="381000"/>
              </a:xfrm>
              <a:prstGeom prst="rect">
                <a:avLst/>
              </a:prstGeom>
              <a:solidFill>
                <a:srgbClr val="33CC3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75" name="Text Box 31"/>
              <p:cNvSpPr txBox="1">
                <a:spLocks noChangeArrowheads="1"/>
              </p:cNvSpPr>
              <p:nvPr/>
            </p:nvSpPr>
            <p:spPr bwMode="auto">
              <a:xfrm flipH="1">
                <a:off x="76199" y="3418791"/>
                <a:ext cx="1524001" cy="619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1800" b="1" dirty="0" smtClean="0">
                    <a:solidFill>
                      <a:srgbClr val="009900"/>
                    </a:solidFill>
                    <a:latin typeface="Calibri" pitchFamily="34" charset="0"/>
                    <a:cs typeface="Arial" charset="0"/>
                  </a:rPr>
                  <a:t>Magnetized source</a:t>
                </a:r>
                <a:endParaRPr lang="en-US" sz="1800" b="1" dirty="0">
                  <a:solidFill>
                    <a:srgbClr val="0099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" name="Group 82"/>
            <p:cNvGrpSpPr/>
            <p:nvPr/>
          </p:nvGrpSpPr>
          <p:grpSpPr>
            <a:xfrm>
              <a:off x="3239713" y="1496377"/>
              <a:ext cx="3352801" cy="2466023"/>
              <a:chOff x="3239713" y="1496377"/>
              <a:chExt cx="3352801" cy="2466023"/>
            </a:xfrm>
          </p:grpSpPr>
          <p:sp>
            <p:nvSpPr>
              <p:cNvPr id="78" name="Rectangle 77"/>
              <p:cNvSpPr/>
              <p:nvPr/>
            </p:nvSpPr>
            <p:spPr bwMode="auto">
              <a:xfrm rot="2083412">
                <a:off x="3392114" y="1496377"/>
                <a:ext cx="533400" cy="304800"/>
              </a:xfrm>
              <a:prstGeom prst="rect">
                <a:avLst/>
              </a:prstGeom>
              <a:solidFill>
                <a:srgbClr val="33CC3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 rot="2083412">
                <a:off x="6059114" y="3172777"/>
                <a:ext cx="533400" cy="304800"/>
              </a:xfrm>
              <a:prstGeom prst="rect">
                <a:avLst/>
              </a:prstGeom>
              <a:solidFill>
                <a:srgbClr val="33CC3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 rot="19516588" flipH="1">
                <a:off x="5599486" y="1648777"/>
                <a:ext cx="533400" cy="304800"/>
              </a:xfrm>
              <a:prstGeom prst="rect">
                <a:avLst/>
              </a:prstGeom>
              <a:solidFill>
                <a:srgbClr val="33CC3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 rot="19516588" flipH="1">
                <a:off x="3239713" y="3172777"/>
                <a:ext cx="533400" cy="304800"/>
              </a:xfrm>
              <a:prstGeom prst="rect">
                <a:avLst/>
              </a:prstGeom>
              <a:solidFill>
                <a:srgbClr val="33CC3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581400" y="3316069"/>
                <a:ext cx="12192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1800" b="1" dirty="0" smtClean="0">
                    <a:solidFill>
                      <a:srgbClr val="33CC33"/>
                    </a:solidFill>
                    <a:latin typeface="Calibri" pitchFamily="34" charset="0"/>
                    <a:cs typeface="Arial" charset="0"/>
                  </a:rPr>
                  <a:t>Flat beam transform</a:t>
                </a:r>
                <a:endParaRPr lang="en-US" sz="1800" b="1" dirty="0">
                  <a:solidFill>
                    <a:srgbClr val="33CC33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8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36576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16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CSR Management: </a:t>
            </a:r>
            <a:r>
              <a:rPr lang="en-US" dirty="0" err="1" smtClean="0"/>
              <a:t>dM</a:t>
            </a:r>
            <a:r>
              <a:rPr lang="en-US" dirty="0" smtClean="0"/>
              <a:t>/C/S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05800" cy="2362200"/>
          </a:xfrm>
        </p:spPr>
        <p:txBody>
          <a:bodyPr/>
          <a:lstStyle/>
          <a:p>
            <a:r>
              <a:rPr lang="en-US" dirty="0" err="1" smtClean="0"/>
              <a:t>diMitri</a:t>
            </a:r>
            <a:r>
              <a:rPr lang="en-US" dirty="0" smtClean="0"/>
              <a:t>/</a:t>
            </a:r>
            <a:r>
              <a:rPr lang="en-US" dirty="0" err="1" smtClean="0"/>
              <a:t>Cornacchia</a:t>
            </a:r>
            <a:r>
              <a:rPr lang="en-US" dirty="0" smtClean="0"/>
              <a:t>/</a:t>
            </a:r>
            <a:r>
              <a:rPr lang="en-US" dirty="0" err="1" smtClean="0"/>
              <a:t>Spampinati</a:t>
            </a:r>
            <a:r>
              <a:rPr lang="en-US" dirty="0" smtClean="0"/>
              <a:t> PRL Jan’13 =&gt; give potential methodology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Use</a:t>
            </a:r>
            <a:r>
              <a:rPr lang="en-US" baseline="0" dirty="0" smtClean="0"/>
              <a:t> of longitudinally</a:t>
            </a:r>
            <a:r>
              <a:rPr lang="en-US" dirty="0" smtClean="0"/>
              <a:t> </a:t>
            </a:r>
            <a:r>
              <a:rPr lang="en-US" baseline="0" dirty="0" smtClean="0"/>
              <a:t>periodic </a:t>
            </a:r>
            <a:r>
              <a:rPr lang="en-US" baseline="0" dirty="0" err="1" smtClean="0"/>
              <a:t>achromat</a:t>
            </a:r>
            <a:endParaRPr lang="en-US" baseline="0" dirty="0" smtClean="0"/>
          </a:p>
          <a:p>
            <a:pPr lvl="1"/>
            <a:r>
              <a:rPr lang="en-US" dirty="0" smtClean="0"/>
              <a:t>CSR control</a:t>
            </a:r>
          </a:p>
          <a:p>
            <a:pPr lvl="1"/>
            <a:r>
              <a:rPr lang="en-US" dirty="0" err="1" smtClean="0"/>
              <a:t>uBI</a:t>
            </a:r>
            <a:r>
              <a:rPr lang="en-US" baseline="0" dirty="0" smtClean="0"/>
              <a:t> suppression</a:t>
            </a:r>
          </a:p>
          <a:p>
            <a:pPr lvl="0">
              <a:spcBef>
                <a:spcPts val="1800"/>
              </a:spcBef>
            </a:pPr>
            <a:r>
              <a:rPr lang="en-US" dirty="0" smtClean="0"/>
              <a:t>Longitudinally </a:t>
            </a:r>
            <a:r>
              <a:rPr lang="en-US" baseline="0" dirty="0" smtClean="0"/>
              <a:t>aperiodic/large amplitude</a:t>
            </a:r>
            <a:r>
              <a:rPr lang="en-US" dirty="0" smtClean="0"/>
              <a:t> compaction oscillation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achromat</a:t>
            </a:r>
            <a:r>
              <a:rPr lang="en-US" dirty="0" smtClean="0"/>
              <a:t> =&gt;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baseline="0" dirty="0" err="1" smtClean="0"/>
              <a:t>BI</a:t>
            </a:r>
            <a:r>
              <a:rPr lang="en-US" baseline="0" dirty="0" smtClean="0"/>
              <a:t> enhancement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3733800"/>
            <a:ext cx="9067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A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order </a:t>
            </a:r>
            <a:r>
              <a:rPr lang="en-US" sz="1800" dirty="0" err="1"/>
              <a:t>achromat</a:t>
            </a:r>
            <a:r>
              <a:rPr lang="en-US" sz="1800" dirty="0"/>
              <a:t> based on individually isochronous &amp;</a:t>
            </a:r>
            <a:r>
              <a:rPr lang="en-US" sz="1800" dirty="0" smtClean="0"/>
              <a:t> </a:t>
            </a:r>
            <a:r>
              <a:rPr lang="en-US" sz="1800" dirty="0"/>
              <a:t>achromatic </a:t>
            </a:r>
            <a:r>
              <a:rPr lang="en-US" sz="1800" dirty="0" err="1"/>
              <a:t>superperiods</a:t>
            </a:r>
            <a:r>
              <a:rPr lang="en-US" sz="1800" dirty="0"/>
              <a:t> meets all requirements stated in </a:t>
            </a:r>
            <a:r>
              <a:rPr lang="en-US" sz="1800" dirty="0" err="1"/>
              <a:t>dM</a:t>
            </a:r>
            <a:r>
              <a:rPr lang="en-US" sz="1800" dirty="0"/>
              <a:t>/C/S for compensating CSR-driven </a:t>
            </a:r>
            <a:r>
              <a:rPr lang="en-US" sz="1800" dirty="0" err="1"/>
              <a:t>emittance</a:t>
            </a:r>
            <a:r>
              <a:rPr lang="en-US" sz="1800" dirty="0"/>
              <a:t> dilution</a:t>
            </a:r>
          </a:p>
          <a:p>
            <a:pPr lvl="1"/>
            <a:r>
              <a:rPr lang="en-US" sz="1600" dirty="0"/>
              <a:t>Every </a:t>
            </a:r>
            <a:r>
              <a:rPr lang="en-US" sz="1600" dirty="0" err="1"/>
              <a:t>emittance</a:t>
            </a:r>
            <a:r>
              <a:rPr lang="en-US" sz="1600" dirty="0"/>
              <a:t>-degrading CSR-induced momentum shift is matched by an identical one generated at a location with the same bunch length, same </a:t>
            </a:r>
            <a:r>
              <a:rPr lang="en-US" sz="1600" dirty="0" err="1"/>
              <a:t>Twiss</a:t>
            </a:r>
            <a:r>
              <a:rPr lang="en-US" sz="1600" dirty="0"/>
              <a:t> parameters, </a:t>
            </a:r>
            <a:r>
              <a:rPr lang="en-US" sz="1600" i="1" dirty="0"/>
              <a:t>but a half-</a:t>
            </a:r>
            <a:r>
              <a:rPr lang="en-US" sz="1600" i="1" dirty="0" err="1"/>
              <a:t>betatron</a:t>
            </a:r>
            <a:r>
              <a:rPr lang="en-US" sz="1600" i="1" dirty="0"/>
              <a:t> wavelength away</a:t>
            </a:r>
            <a:endParaRPr lang="en-US" sz="1600" dirty="0"/>
          </a:p>
          <a:p>
            <a:r>
              <a:rPr lang="en-US" sz="1800" dirty="0"/>
              <a:t>Can readily generate lattices over broad range of energies that satisfy such conditions </a:t>
            </a:r>
          </a:p>
          <a:p>
            <a:pPr lvl="1"/>
            <a:r>
              <a:rPr lang="en-US" sz="1600" dirty="0"/>
              <a:t>Have solutions for ~200 MeV through a few </a:t>
            </a:r>
            <a:r>
              <a:rPr lang="en-US" sz="1600" dirty="0" err="1"/>
              <a:t>GeV</a:t>
            </a:r>
            <a:endParaRPr lang="en-US" sz="1600" dirty="0"/>
          </a:p>
          <a:p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27644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334000"/>
          </a:xfrm>
        </p:spPr>
        <p:txBody>
          <a:bodyPr/>
          <a:lstStyle/>
          <a:p>
            <a:r>
              <a:rPr lang="en-US" dirty="0"/>
              <a:t>Based on recent </a:t>
            </a:r>
            <a:r>
              <a:rPr lang="en-US" dirty="0" err="1"/>
              <a:t>JLab</a:t>
            </a:r>
            <a:r>
              <a:rPr lang="en-US" dirty="0"/>
              <a:t> </a:t>
            </a:r>
            <a:r>
              <a:rPr lang="en-US" dirty="0" err="1"/>
              <a:t>emittance</a:t>
            </a:r>
            <a:r>
              <a:rPr lang="en-US" dirty="0"/>
              <a:t>-preserving transport analysis (US Patent Pending)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order </a:t>
            </a:r>
            <a:r>
              <a:rPr lang="en-US" dirty="0" err="1"/>
              <a:t>achromat</a:t>
            </a:r>
            <a:r>
              <a:rPr lang="en-US" dirty="0"/>
              <a:t> composed of multiple individually isochronous &amp; achromatic </a:t>
            </a:r>
            <a:r>
              <a:rPr lang="en-US" dirty="0" err="1"/>
              <a:t>superperiods</a:t>
            </a:r>
            <a:r>
              <a:rPr lang="en-US" dirty="0"/>
              <a:t> self-compensates CSR-induced </a:t>
            </a:r>
            <a:r>
              <a:rPr lang="en-US" dirty="0" err="1"/>
              <a:t>emittance</a:t>
            </a:r>
            <a:r>
              <a:rPr lang="en-US" dirty="0"/>
              <a:t> effects and suppresses </a:t>
            </a:r>
            <a:r>
              <a:rPr lang="en-US" dirty="0" err="1"/>
              <a:t>microbunching</a:t>
            </a:r>
            <a:r>
              <a:rPr lang="en-US" dirty="0"/>
              <a:t> instability</a:t>
            </a:r>
          </a:p>
          <a:p>
            <a:pPr>
              <a:spcBef>
                <a:spcPts val="1800"/>
              </a:spcBef>
            </a:pPr>
            <a:r>
              <a:rPr lang="en-US" dirty="0"/>
              <a:t>Compact arc based on 1990’s vintage three-bend isochronous </a:t>
            </a:r>
            <a:r>
              <a:rPr lang="en-US" dirty="0" err="1"/>
              <a:t>achromat</a:t>
            </a:r>
            <a:r>
              <a:rPr lang="en-US" dirty="0"/>
              <a:t> (Robin, </a:t>
            </a:r>
            <a:r>
              <a:rPr lang="en-US" dirty="0" err="1"/>
              <a:t>Neuffer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TBA with small-angle reversed center bend</a:t>
            </a:r>
          </a:p>
          <a:p>
            <a:pPr lvl="2"/>
            <a:r>
              <a:rPr lang="en-US" dirty="0"/>
              <a:t>Alleviates required focusing strength in, e.g., </a:t>
            </a:r>
            <a:r>
              <a:rPr lang="en-US" dirty="0" err="1"/>
              <a:t>Steffan</a:t>
            </a:r>
            <a:r>
              <a:rPr lang="en-US" dirty="0"/>
              <a:t> system</a:t>
            </a:r>
          </a:p>
          <a:p>
            <a:pPr lvl="1"/>
            <a:r>
              <a:rPr lang="en-US" dirty="0"/>
              <a:t>Individually achromatic/isochronous </a:t>
            </a:r>
            <a:r>
              <a:rPr lang="en-US" dirty="0" err="1"/>
              <a:t>superperiods</a:t>
            </a:r>
            <a:r>
              <a:rPr lang="en-US" dirty="0"/>
              <a:t> with ¾ integer bend-plane tunes</a:t>
            </a:r>
          </a:p>
          <a:p>
            <a:pPr lvl="1"/>
            <a:r>
              <a:rPr lang="en-US" dirty="0"/>
              <a:t>4 periods = 2</a:t>
            </a:r>
            <a:r>
              <a:rPr lang="en-US" baseline="30000" dirty="0"/>
              <a:t>nd</a:t>
            </a:r>
            <a:r>
              <a:rPr lang="en-US" dirty="0"/>
              <a:t> order </a:t>
            </a:r>
            <a:r>
              <a:rPr lang="en-US" dirty="0" err="1"/>
              <a:t>achromat</a:t>
            </a:r>
            <a:endParaRPr lang="en-US" dirty="0"/>
          </a:p>
          <a:p>
            <a:pPr lvl="2"/>
            <a:r>
              <a:rPr lang="en-US" dirty="0"/>
              <a:t>Very good chromatic properties</a:t>
            </a:r>
          </a:p>
          <a:p>
            <a:pPr lvl="1"/>
            <a:r>
              <a:rPr lang="en-US" dirty="0"/>
              <a:t>Extremely robust suppression of CSR-induced </a:t>
            </a:r>
            <a:r>
              <a:rPr lang="en-US" dirty="0" err="1"/>
              <a:t>emittance</a:t>
            </a:r>
            <a:r>
              <a:rPr lang="en-US" dirty="0"/>
              <a:t> growth and </a:t>
            </a:r>
            <a:r>
              <a:rPr lang="en-US" dirty="0" err="1"/>
              <a:t>microbunching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200" dirty="0" smtClean="0"/>
              <a:t>CSR Management: </a:t>
            </a:r>
            <a:r>
              <a:rPr lang="en-US" sz="3200" dirty="0" err="1" smtClean="0"/>
              <a:t>JLab</a:t>
            </a:r>
            <a:r>
              <a:rPr lang="en-US" sz="3200" dirty="0" smtClean="0"/>
              <a:t> Patented Approach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6B7AE-698D-4EFE-AC31-0AF17C9DC5F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2674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Magnetized beam is </a:t>
            </a:r>
            <a:r>
              <a:rPr lang="en-US" dirty="0" smtClean="0"/>
              <a:t>in principle good </a:t>
            </a:r>
            <a:r>
              <a:rPr lang="en-US" dirty="0" smtClean="0"/>
              <a:t>not only for CSR mitigation, but also for space charge and high cooling efficiency.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Do we have a quantitative estimation on the CSR </a:t>
            </a:r>
            <a:r>
              <a:rPr lang="en-US" dirty="0" smtClean="0"/>
              <a:t>mitigation by introducing a magnetized beam? </a:t>
            </a:r>
            <a:r>
              <a:rPr lang="en-US" dirty="0" smtClean="0"/>
              <a:t>How easy to get this?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How to demonstrate the effectiveness of the optical approaches</a:t>
            </a:r>
            <a:r>
              <a:rPr lang="en-US" dirty="0" smtClean="0"/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Do We Have A Clear Path Forward?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6B7AE-698D-4EFE-AC31-0AF17C9DC5F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455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Why We need Electron Cooling?</a:t>
            </a:r>
          </a:p>
        </p:txBody>
      </p:sp>
      <p:sp>
        <p:nvSpPr>
          <p:cNvPr id="8240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4876800"/>
          </a:xfrm>
        </p:spPr>
        <p:txBody>
          <a:bodyPr/>
          <a:lstStyle/>
          <a:p>
            <a:pPr marL="288925" indent="-288925"/>
            <a:r>
              <a:rPr lang="en-US" sz="2000" b="1" dirty="0" smtClean="0">
                <a:latin typeface="Arial" charset="0"/>
                <a:ea typeface="ＭＳ Ｐゴシック" pitchFamily="34" charset="-128"/>
                <a:cs typeface="Arial" charset="0"/>
              </a:rPr>
              <a:t>Cooling of proton/ion beams for achieving high luminosity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Very small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emittance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  small beam spot size at IP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Very short bunch (with strong SRF)  allows strong final focusing  (</a:t>
            </a:r>
            <a:r>
              <a:rPr lang="el-GR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β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* ≥ </a:t>
            </a:r>
            <a:r>
              <a:rPr lang="el-GR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σ</a:t>
            </a:r>
            <a:r>
              <a:rPr lang="en-US" baseline="-25000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z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Suppressing IBS, expanding high luminosity lifetime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88925" indent="-288925">
              <a:spcBef>
                <a:spcPts val="1800"/>
              </a:spcBef>
            </a:pPr>
            <a:r>
              <a:rPr lang="en-US" sz="2000" b="1" dirty="0" smtClean="0">
                <a:latin typeface="Arial" charset="0"/>
                <a:ea typeface="ＭＳ Ｐゴシック" pitchFamily="34" charset="-128"/>
                <a:cs typeface="Arial" charset="0"/>
              </a:rPr>
              <a:t>High bunch repetition</a:t>
            </a:r>
          </a:p>
          <a:p>
            <a:pPr marL="685800" lvl="1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Requiring a very small bunch charge even the beam has a high average current</a:t>
            </a:r>
          </a:p>
          <a:p>
            <a:pPr marL="685800" lvl="1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Reduction of many intensity-dependent collective effects</a:t>
            </a:r>
          </a:p>
          <a:p>
            <a:pPr marL="685800" lvl="1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Enabling (and optimizing) crab crossing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88925" indent="-288925">
              <a:spcBef>
                <a:spcPts val="1800"/>
              </a:spcBef>
            </a:pPr>
            <a:r>
              <a:rPr lang="en-US" sz="2000" b="1" dirty="0" smtClean="0">
                <a:latin typeface="Arial" charset="0"/>
                <a:ea typeface="ＭＳ Ｐゴシック" pitchFamily="34" charset="-128"/>
                <a:cs typeface="Arial" charset="0"/>
              </a:rPr>
              <a:t>MEIC adopts </a:t>
            </a:r>
            <a:r>
              <a:rPr lang="en-US" sz="2000" b="1" i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traditional electron cooling</a:t>
            </a:r>
            <a:r>
              <a:rPr lang="en-US" sz="2000" b="1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marL="685800" lvl="1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Stochastic cooling is too slow for the proton beam</a:t>
            </a:r>
          </a:p>
          <a:p>
            <a:pPr marL="685800" lvl="1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Coherent electron cooling &amp; optical stochastic cooling have not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been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proved yet</a:t>
            </a:r>
          </a:p>
          <a:p>
            <a:pPr marL="288925" indent="-288925">
              <a:spcBef>
                <a:spcPts val="1800"/>
              </a:spcBef>
            </a:pPr>
            <a:r>
              <a:rPr lang="en-US" sz="2000" b="1" dirty="0" smtClean="0">
                <a:latin typeface="Arial" charset="0"/>
                <a:ea typeface="ＭＳ Ｐゴシック" pitchFamily="34" charset="-128"/>
                <a:cs typeface="Arial" charset="0"/>
              </a:rPr>
              <a:t>High cooling efficiency at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low energy </a:t>
            </a:r>
            <a:r>
              <a:rPr lang="en-US" sz="2000" b="1" dirty="0" smtClean="0">
                <a:latin typeface="Arial" charset="0"/>
                <a:ea typeface="ＭＳ Ｐゴシック" pitchFamily="34" charset="-128"/>
                <a:cs typeface="Arial" charset="0"/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small 6D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emittance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79645259"/>
              </p:ext>
            </p:extLst>
          </p:nvPr>
        </p:nvGraphicFramePr>
        <p:xfrm>
          <a:off x="2590800" y="5562600"/>
          <a:ext cx="3733800" cy="940364"/>
        </p:xfrm>
        <a:graphic>
          <a:graphicData uri="http://schemas.openxmlformats.org/presentationml/2006/ole">
            <p:oleObj spid="_x0000_s2091" name="Equation" r:id="rId4" imgW="1663700" imgH="419100" progId="Equation.3">
              <p:embed/>
            </p:oleObj>
          </a:graphicData>
        </a:graphic>
      </p:graphicFrame>
      <p:sp>
        <p:nvSpPr>
          <p:cNvPr id="5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36576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2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334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Generation and accelerator of the cooling electron beam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Magnetized source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ERL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Transport of the cooling electron beam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Longitudinal matching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Beam switching between ERL and CCR (scheme and hardware)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Flat-to-round transform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Circulation of the cooling electron beam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Optics (CSR mitigation, etc.)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Collective effect (CSR, space charge, IBS)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Intra-beam effect (scatterings and heating)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Cooler Components and 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6B7AE-698D-4EFE-AC31-0AF17C9DC5F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21336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RF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photo-cathode gun (like A0 at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Fermilab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  <a:p>
            <a:pPr marL="576263" lvl="1" indent="-228600">
              <a:buClr>
                <a:srgbClr val="EAEAEA"/>
              </a:buClr>
              <a:buSzPct val="45000"/>
              <a:buNone/>
            </a:pPr>
            <a:r>
              <a:rPr lang="en-US" sz="1600" dirty="0" smtClean="0">
                <a:latin typeface="Arial"/>
              </a:rPr>
              <a:t>(</a:t>
            </a:r>
            <a:r>
              <a:rPr lang="en-US" sz="1600" dirty="0" smtClean="0">
                <a:latin typeface="Arial"/>
              </a:rPr>
              <a:t>1.3 </a:t>
            </a:r>
            <a:r>
              <a:rPr lang="en-US" sz="1600" dirty="0">
                <a:latin typeface="Arial"/>
              </a:rPr>
              <a:t>GHz, 1.625-cell </a:t>
            </a:r>
            <a:r>
              <a:rPr lang="en-US" sz="1600" dirty="0" smtClean="0">
                <a:latin typeface="Arial"/>
              </a:rPr>
              <a:t>NC RF gun, 4 MeV; 12 MeV SC </a:t>
            </a:r>
            <a:r>
              <a:rPr lang="en-US" sz="1600" dirty="0" smtClean="0">
                <a:latin typeface="Arial"/>
              </a:rPr>
              <a:t>cavity,  </a:t>
            </a:r>
            <a:r>
              <a:rPr lang="en-US" sz="1600" dirty="0" smtClean="0">
                <a:latin typeface="Arial"/>
              </a:rPr>
              <a:t>Cs</a:t>
            </a:r>
            <a:r>
              <a:rPr lang="en-US" sz="1600" baseline="-25000" dirty="0" smtClean="0">
                <a:latin typeface="Arial"/>
              </a:rPr>
              <a:t>2</a:t>
            </a:r>
            <a:r>
              <a:rPr lang="en-US" sz="1600" dirty="0" smtClean="0">
                <a:latin typeface="Arial"/>
              </a:rPr>
              <a:t>Te photocathode;  </a:t>
            </a:r>
            <a:r>
              <a:rPr lang="en-US" sz="1600" dirty="0" smtClean="0">
                <a:latin typeface="Arial"/>
              </a:rPr>
              <a:t>0.2–1 </a:t>
            </a:r>
            <a:r>
              <a:rPr lang="en-US" sz="1600" dirty="0" err="1" smtClean="0">
                <a:latin typeface="Arial"/>
              </a:rPr>
              <a:t>nC</a:t>
            </a:r>
            <a:r>
              <a:rPr lang="en-US" sz="1600" dirty="0" smtClean="0">
                <a:latin typeface="Arial"/>
              </a:rPr>
              <a:t>)</a:t>
            </a:r>
          </a:p>
          <a:p>
            <a:pPr marL="576263" lvl="1" indent="-228600">
              <a:buClr>
                <a:srgbClr val="EAEAEA"/>
              </a:buClr>
              <a:buSzPct val="45000"/>
            </a:pP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1313" indent="-393700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Grid-operated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DC / RF thermionic gun (like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BINP) </a:t>
            </a:r>
            <a:endParaRPr 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    (300 kV DC acceleration tube, 1.8 A peak, 1.3 ns, 10 mm </a:t>
            </a:r>
            <a:r>
              <a:rPr lang="en-US" sz="1600" dirty="0" err="1" smtClean="0">
                <a:latin typeface="Arial" charset="0"/>
                <a:ea typeface="ＭＳ Ｐゴシック" pitchFamily="34" charset="-128"/>
                <a:cs typeface="Arial" charset="0"/>
              </a:rPr>
              <a:t>mrad</a:t>
            </a:r>
            <a:endParaRPr lang="en-US" sz="16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    upgraded to RF gun, 1.23 </a:t>
            </a:r>
            <a:r>
              <a:rPr lang="en-US" sz="1600" dirty="0" err="1" smtClean="0">
                <a:latin typeface="Arial" charset="0"/>
                <a:ea typeface="ＭＳ Ｐゴシック" pitchFamily="34" charset="-128"/>
                <a:cs typeface="Arial" charset="0"/>
              </a:rPr>
              <a:t>nC</a:t>
            </a:r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, 47.22 mm, 16.2 mm </a:t>
            </a:r>
            <a:r>
              <a:rPr lang="en-US" sz="1600" dirty="0" err="1" smtClean="0">
                <a:latin typeface="Arial" charset="0"/>
                <a:ea typeface="ＭＳ Ｐゴシック" pitchFamily="34" charset="-128"/>
                <a:cs typeface="Arial" charset="0"/>
              </a:rPr>
              <a:t>mrad</a:t>
            </a:r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  <a:endParaRPr lang="en-US" sz="160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Electron Source Development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7" name="Picture 6" descr="a02.JPG"/>
          <p:cNvPicPr>
            <a:picLocks noChangeAspect="1"/>
          </p:cNvPicPr>
          <p:nvPr/>
        </p:nvPicPr>
        <p:blipFill rotWithShape="1">
          <a:blip r:embed="rId2" cstate="print"/>
          <a:srcRect t="9776" b="7767"/>
          <a:stretch/>
        </p:blipFill>
        <p:spPr>
          <a:xfrm>
            <a:off x="152400" y="3581400"/>
            <a:ext cx="4419600" cy="2721913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28" b="9776"/>
          <a:stretch/>
        </p:blipFill>
        <p:spPr bwMode="auto">
          <a:xfrm>
            <a:off x="5257800" y="3505200"/>
            <a:ext cx="3352800" cy="273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5562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A0@FNAL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6002" y="3886200"/>
            <a:ext cx="117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BINP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36576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21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-1" y="838200"/>
            <a:ext cx="9144001" cy="5562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ERL </a:t>
            </a:r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and longitudinal phase space matching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Short bunch in high frequency ERL, converting to a long (1 to 3 cm) bunch in the circulator cooler ring; 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Very long bunch in in gun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(less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space charge),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compressing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to 3 cm and send to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ERL and the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circulator ring 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ERL-CCR beam exchange and fast kicker</a:t>
            </a:r>
          </a:p>
          <a:p>
            <a:pPr lvl="1">
              <a:spcBef>
                <a:spcPts val="432"/>
              </a:spcBef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Bunch-by-bunch vs.  (bunch) train-by-train replacement</a:t>
            </a:r>
          </a:p>
          <a:p>
            <a:pPr lvl="1">
              <a:spcBef>
                <a:spcPts val="432"/>
              </a:spcBef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RF harmonic kicker (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JLab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LDRD)</a:t>
            </a:r>
          </a:p>
          <a:p>
            <a:pPr lvl="1">
              <a:spcBef>
                <a:spcPts val="432"/>
              </a:spcBef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Beam-beam kicker (proposed by V.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Shiltsev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Cooler Technology Development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812"/>
          <a:stretch/>
        </p:blipFill>
        <p:spPr bwMode="auto">
          <a:xfrm>
            <a:off x="0" y="4191000"/>
            <a:ext cx="4267200" cy="182879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066800" y="4572000"/>
            <a:ext cx="143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Harmonic kicker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24400" y="4267200"/>
            <a:ext cx="4267200" cy="1513467"/>
            <a:chOff x="660767" y="1336187"/>
            <a:chExt cx="3145388" cy="1814682"/>
          </a:xfrm>
        </p:grpSpPr>
        <p:sp>
          <p:nvSpPr>
            <p:cNvPr id="14" name="Parallelogram 13"/>
            <p:cNvSpPr/>
            <p:nvPr/>
          </p:nvSpPr>
          <p:spPr bwMode="auto">
            <a:xfrm>
              <a:off x="660767" y="2459413"/>
              <a:ext cx="2778362" cy="489039"/>
            </a:xfrm>
            <a:prstGeom prst="parallelogram">
              <a:avLst>
                <a:gd name="adj" fmla="val 11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" name="Right Brace 14"/>
            <p:cNvSpPr/>
            <p:nvPr/>
          </p:nvSpPr>
          <p:spPr bwMode="auto">
            <a:xfrm flipH="1">
              <a:off x="1814469" y="1850981"/>
              <a:ext cx="181871" cy="833371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TextBox 7"/>
            <p:cNvSpPr txBox="1"/>
            <p:nvPr/>
          </p:nvSpPr>
          <p:spPr>
            <a:xfrm>
              <a:off x="1599199" y="2000797"/>
              <a:ext cx="363741" cy="54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3279040" y="2684058"/>
              <a:ext cx="263471" cy="52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2360081" y="1850981"/>
              <a:ext cx="636547" cy="19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2087275" y="1758384"/>
              <a:ext cx="454677" cy="185194"/>
            </a:xfrm>
            <a:prstGeom prst="ellipse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TextBox 11"/>
            <p:cNvSpPr txBox="1"/>
            <p:nvPr/>
          </p:nvSpPr>
          <p:spPr>
            <a:xfrm>
              <a:off x="3100264" y="2608365"/>
              <a:ext cx="705891" cy="54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&lt;&lt;c</a:t>
              </a:r>
              <a:endParaRPr lang="en-US" sz="16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12"/>
            <p:cNvSpPr txBox="1"/>
            <p:nvPr/>
          </p:nvSpPr>
          <p:spPr>
            <a:xfrm>
              <a:off x="2950956" y="1512381"/>
              <a:ext cx="263472" cy="54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Down Arrow 22"/>
            <p:cNvSpPr/>
            <p:nvPr/>
          </p:nvSpPr>
          <p:spPr bwMode="auto">
            <a:xfrm flipV="1">
              <a:off x="2178210" y="1387997"/>
              <a:ext cx="272806" cy="370387"/>
            </a:xfrm>
            <a:prstGeom prst="downArrow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TextBox 17"/>
            <p:cNvSpPr txBox="1"/>
            <p:nvPr/>
          </p:nvSpPr>
          <p:spPr>
            <a:xfrm>
              <a:off x="2430739" y="1336187"/>
              <a:ext cx="336013" cy="54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3"/>
            <p:cNvSpPr txBox="1"/>
            <p:nvPr/>
          </p:nvSpPr>
          <p:spPr>
            <a:xfrm>
              <a:off x="764491" y="2522879"/>
              <a:ext cx="1481561" cy="443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kicking beam</a:t>
              </a:r>
              <a:endPara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36576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22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1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Demonstration of Cooling with a Bunched Electron Beam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3048000"/>
            <a:ext cx="6248400" cy="2971800"/>
          </a:xfrm>
        </p:spPr>
        <p:txBody>
          <a:bodyPr/>
          <a:lstStyle/>
          <a:p>
            <a:pPr marL="288925" indent="-28892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>
                <a:latin typeface="Arial" charset="0"/>
                <a:cs typeface="Arial" charset="0"/>
              </a:rPr>
              <a:t>IMP has two storage rings, each has a DC cooler for ion coasting beams (built in collaboration with BINP)</a:t>
            </a:r>
            <a:endParaRPr lang="en-US" dirty="0" smtClean="0"/>
          </a:p>
          <a:p>
            <a:pPr marL="288925" indent="-28892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i="1" dirty="0" smtClean="0"/>
              <a:t>Idea:</a:t>
            </a:r>
            <a:r>
              <a:rPr lang="en-US" dirty="0" smtClean="0"/>
              <a:t> modulating a DC electron beam into a bunched beam with a high repetition rate by applying a pulsed voltage to the bias-electrode of the electron gun</a:t>
            </a:r>
          </a:p>
          <a:p>
            <a:pPr marL="288925" indent="-28892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Non-invasive experiment, supported by IMP leadership</a:t>
            </a:r>
          </a:p>
          <a:p>
            <a:pPr marL="288925" indent="-28892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i="1" dirty="0" smtClean="0"/>
              <a:t>Phase 2:</a:t>
            </a:r>
            <a:r>
              <a:rPr lang="en-US" dirty="0" smtClean="0"/>
              <a:t>  adding an RF cavity for bunching the ion beams to test a bunched electron beam to cool a bunched ion beam</a:t>
            </a:r>
          </a:p>
        </p:txBody>
      </p:sp>
      <p:pic>
        <p:nvPicPr>
          <p:cNvPr id="15364" name="Picture 2" descr="http://www.imp.cas.cn/kyzb/HIRFL/201112/W020111226372298334098.jpg"/>
          <p:cNvPicPr>
            <a:picLocks noChangeAspect="1" noChangeArrowheads="1"/>
          </p:cNvPicPr>
          <p:nvPr/>
        </p:nvPicPr>
        <p:blipFill>
          <a:blip r:embed="rId2" cstate="print"/>
          <a:srcRect l="21875" r="16666"/>
          <a:stretch>
            <a:fillRect/>
          </a:stretch>
        </p:blipFill>
        <p:spPr bwMode="auto">
          <a:xfrm>
            <a:off x="228600" y="1863725"/>
            <a:ext cx="2532063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0" y="1319213"/>
            <a:ext cx="3048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0033CC"/>
                </a:solidFill>
                <a:latin typeface="Arial" charset="0"/>
                <a:cs typeface="Arial" charset="0"/>
              </a:rPr>
              <a:t>Institute of Modern Physics, Chinese Academy of Science</a:t>
            </a:r>
          </a:p>
          <a:p>
            <a:pPr algn="ctr"/>
            <a:endParaRPr lang="en-US" sz="16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5366" name="Picture 5" descr="ex30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95400"/>
            <a:ext cx="2667000" cy="155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3" descr="主环电子冷却1"/>
          <p:cNvPicPr>
            <a:picLocks noChangeAspect="1" noChangeArrowheads="1"/>
          </p:cNvPicPr>
          <p:nvPr/>
        </p:nvPicPr>
        <p:blipFill>
          <a:blip r:embed="rId4" cstate="print"/>
          <a:srcRect l="10443" t="18870" r="21519" b="5960"/>
          <a:stretch>
            <a:fillRect/>
          </a:stretch>
        </p:blipFill>
        <p:spPr bwMode="auto">
          <a:xfrm>
            <a:off x="6705600" y="1371600"/>
            <a:ext cx="20685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6629400" y="251460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DC cooler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6019800" y="1295400"/>
            <a:ext cx="3276600" cy="34766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16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A. Hutton (</a:t>
            </a:r>
            <a:r>
              <a:rPr lang="en-US" sz="1600" b="1" kern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US" sz="16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), H. Zhao (IMP)</a:t>
            </a:r>
          </a:p>
        </p:txBody>
      </p:sp>
      <p:grpSp>
        <p:nvGrpSpPr>
          <p:cNvPr id="15370" name="Group 17"/>
          <p:cNvGrpSpPr>
            <a:grpSpLocks/>
          </p:cNvGrpSpPr>
          <p:nvPr/>
        </p:nvGrpSpPr>
        <p:grpSpPr bwMode="auto">
          <a:xfrm>
            <a:off x="76200" y="5105400"/>
            <a:ext cx="2743200" cy="762000"/>
            <a:chOff x="443754" y="5105401"/>
            <a:chExt cx="2240648" cy="762000"/>
          </a:xfrm>
        </p:grpSpPr>
        <p:sp>
          <p:nvSpPr>
            <p:cNvPr id="15373" name="Rectangle 8"/>
            <p:cNvSpPr>
              <a:spLocks noChangeArrowheads="1"/>
            </p:cNvSpPr>
            <p:nvPr/>
          </p:nvSpPr>
          <p:spPr bwMode="auto">
            <a:xfrm>
              <a:off x="443754" y="5105401"/>
              <a:ext cx="1112806" cy="2286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 dirty="0">
                  <a:latin typeface="Arial" charset="0"/>
                  <a:cs typeface="Arial" charset="0"/>
                </a:rPr>
                <a:t>Medium energy</a:t>
              </a:r>
            </a:p>
          </p:txBody>
        </p:sp>
        <p:sp>
          <p:nvSpPr>
            <p:cNvPr id="15374" name="Rectangle 9"/>
            <p:cNvSpPr>
              <a:spLocks noChangeArrowheads="1"/>
            </p:cNvSpPr>
            <p:nvPr/>
          </p:nvSpPr>
          <p:spPr bwMode="auto">
            <a:xfrm>
              <a:off x="1561567" y="5111274"/>
              <a:ext cx="1122835" cy="222727"/>
            </a:xfrm>
            <a:prstGeom prst="rect">
              <a:avLst/>
            </a:prstGeom>
            <a:solidFill>
              <a:srgbClr val="FF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 dirty="0">
                  <a:latin typeface="Arial" charset="0"/>
                  <a:cs typeface="Arial" charset="0"/>
                </a:rPr>
                <a:t>Bunched </a:t>
              </a:r>
              <a:r>
                <a:rPr lang="en-US" sz="1200" b="1" dirty="0" smtClean="0">
                  <a:latin typeface="Arial" charset="0"/>
                  <a:cs typeface="Arial" charset="0"/>
                </a:rPr>
                <a:t>beam</a:t>
              </a:r>
              <a:endParaRPr lang="en-US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15375" name="Rectangle 10"/>
            <p:cNvSpPr>
              <a:spLocks noChangeArrowheads="1"/>
            </p:cNvSpPr>
            <p:nvPr/>
          </p:nvSpPr>
          <p:spPr bwMode="auto">
            <a:xfrm>
              <a:off x="448767" y="5334001"/>
              <a:ext cx="1112806" cy="2286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 dirty="0">
                  <a:latin typeface="Arial" charset="0"/>
                  <a:cs typeface="Arial" charset="0"/>
                </a:rPr>
                <a:t>ERL</a:t>
              </a:r>
            </a:p>
          </p:txBody>
        </p:sp>
        <p:sp>
          <p:nvSpPr>
            <p:cNvPr id="15376" name="Rectangle 11"/>
            <p:cNvSpPr>
              <a:spLocks noChangeArrowheads="1"/>
            </p:cNvSpPr>
            <p:nvPr/>
          </p:nvSpPr>
          <p:spPr bwMode="auto">
            <a:xfrm>
              <a:off x="1564078" y="5334002"/>
              <a:ext cx="1112806" cy="22859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 dirty="0">
                  <a:latin typeface="Arial" charset="0"/>
                  <a:cs typeface="Arial" charset="0"/>
                </a:rPr>
                <a:t>Circulator ring</a:t>
              </a:r>
            </a:p>
          </p:txBody>
        </p:sp>
        <p:sp>
          <p:nvSpPr>
            <p:cNvPr id="15377" name="Rectangle 16"/>
            <p:cNvSpPr>
              <a:spLocks noChangeArrowheads="1"/>
            </p:cNvSpPr>
            <p:nvPr/>
          </p:nvSpPr>
          <p:spPr bwMode="auto">
            <a:xfrm>
              <a:off x="443754" y="5562601"/>
              <a:ext cx="2240648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 dirty="0">
                  <a:latin typeface="Arial" charset="0"/>
                  <a:cs typeface="Arial" charset="0"/>
                </a:rPr>
                <a:t>Technology Development</a:t>
              </a:r>
            </a:p>
          </p:txBody>
        </p:sp>
      </p:grpSp>
      <p:sp>
        <p:nvSpPr>
          <p:cNvPr id="15371" name="Slide Number Placeholder 3"/>
          <p:cNvSpPr txBox="1">
            <a:spLocks/>
          </p:cNvSpPr>
          <p:nvPr/>
        </p:nvSpPr>
        <p:spPr bwMode="auto">
          <a:xfrm>
            <a:off x="7086600" y="6492875"/>
            <a:ext cx="11795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Arial" charset="0"/>
                <a:cs typeface="Arial" charset="0"/>
              </a:rPr>
              <a:t>Slide </a:t>
            </a:r>
            <a:fld id="{F571DA8D-CFDA-4914-8EAC-BC41C3714498}" type="slidenum">
              <a:rPr lang="en-US" sz="2000">
                <a:latin typeface="Arial" charset="0"/>
                <a:cs typeface="Arial" charset="0"/>
              </a:rPr>
              <a:pPr algn="ctr"/>
              <a:t>23</a:t>
            </a:fld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3200400" y="6096000"/>
            <a:ext cx="5715000" cy="381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0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 collaboration of </a:t>
            </a:r>
            <a:r>
              <a:rPr lang="en-US" sz="2000" b="1" kern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US" sz="20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IMP (China) and </a:t>
            </a:r>
            <a:r>
              <a:rPr lang="en-US" sz="18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BINP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36576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23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334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Do we have a clear goal/scope of this experiment?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Do have a technical design? Or it is too straight-forward that we don’t need one?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Can we do some simulations to make a prediction of the experiment outcome?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What diagnostic do we need?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What are the </a:t>
            </a:r>
            <a:r>
              <a:rPr lang="en-US" dirty="0" err="1" smtClean="0"/>
              <a:t>JLab</a:t>
            </a:r>
            <a:r>
              <a:rPr lang="en-US" dirty="0" smtClean="0"/>
              <a:t> role/contribution in this collaboration?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What code </a:t>
            </a:r>
            <a:r>
              <a:rPr lang="en-US" dirty="0" err="1" smtClean="0"/>
              <a:t>banch</a:t>
            </a:r>
            <a:r>
              <a:rPr lang="en-US" dirty="0" smtClean="0"/>
              <a:t>-marking we should do?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How to extend this experiment?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6B7AE-698D-4EFE-AC31-0AF17C9DC5F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355600" y="1371600"/>
            <a:ext cx="8391525" cy="1709737"/>
            <a:chOff x="4191000" y="1905000"/>
            <a:chExt cx="4800600" cy="1219200"/>
          </a:xfrm>
        </p:grpSpPr>
        <p:pic>
          <p:nvPicPr>
            <p:cNvPr id="1639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46" b="13661"/>
            <a:stretch>
              <a:fillRect/>
            </a:stretch>
          </p:blipFill>
          <p:spPr bwMode="auto">
            <a:xfrm>
              <a:off x="4191000" y="1905000"/>
              <a:ext cx="4800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Donut 41"/>
            <p:cNvSpPr/>
            <p:nvPr/>
          </p:nvSpPr>
          <p:spPr>
            <a:xfrm>
              <a:off x="4936610" y="2527619"/>
              <a:ext cx="127144" cy="1369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Donut 42"/>
            <p:cNvSpPr/>
            <p:nvPr/>
          </p:nvSpPr>
          <p:spPr>
            <a:xfrm>
              <a:off x="8070713" y="2527619"/>
              <a:ext cx="127144" cy="136976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9" name="TextBox 43"/>
            <p:cNvSpPr txBox="1">
              <a:spLocks noChangeArrowheads="1"/>
            </p:cNvSpPr>
            <p:nvPr/>
          </p:nvSpPr>
          <p:spPr bwMode="auto">
            <a:xfrm>
              <a:off x="4286865" y="2590800"/>
              <a:ext cx="894735" cy="23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Dechirper</a:t>
              </a:r>
            </a:p>
          </p:txBody>
        </p:sp>
        <p:sp>
          <p:nvSpPr>
            <p:cNvPr id="16400" name="TextBox 44"/>
            <p:cNvSpPr txBox="1">
              <a:spLocks noChangeArrowheads="1"/>
            </p:cNvSpPr>
            <p:nvPr/>
          </p:nvSpPr>
          <p:spPr bwMode="auto">
            <a:xfrm>
              <a:off x="8001000" y="2590800"/>
              <a:ext cx="909484" cy="23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Rechirper</a:t>
              </a:r>
            </a:p>
          </p:txBody>
        </p:sp>
      </p:grp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Demonstration of ERL-Circulator Cooler and technology Development 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152400" y="3352800"/>
            <a:ext cx="8991600" cy="2819400"/>
          </a:xfrm>
        </p:spPr>
        <p:txBody>
          <a:bodyPr/>
          <a:lstStyle/>
          <a:p>
            <a:pPr marL="231775" indent="-231775">
              <a:buFontTx/>
              <a:buNone/>
            </a:pPr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Purpose </a:t>
            </a:r>
          </a:p>
          <a:p>
            <a:pPr marL="176213" lvl="1" indent="-176213"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Demonstrate the cooler design concept </a:t>
            </a:r>
          </a:p>
          <a:p>
            <a:pPr marL="176213" lvl="1" indent="-176213"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Develop/test key technologies (fast kickers, etc.)</a:t>
            </a:r>
          </a:p>
          <a:p>
            <a:pPr marL="176213" lvl="1" indent="-176213"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Study dynamics of the cooling bunches in a circulator ring</a:t>
            </a:r>
          </a:p>
          <a:p>
            <a:pPr marL="231775" indent="-231775">
              <a:spcBef>
                <a:spcPts val="1200"/>
              </a:spcBef>
              <a:buFontTx/>
              <a:buNone/>
            </a:pPr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Phase 1 scope</a:t>
            </a:r>
          </a:p>
          <a:p>
            <a:pPr marL="176213" lvl="1" indent="-176213"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Using the existing ERL without upgrade, adding two 180°dipoles (available at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JLab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  <a:p>
            <a:pPr marL="176213" lvl="1" indent="-176213"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Supporting MEIC to deliver the high luminosity (5.6~14 x 10</a:t>
            </a:r>
            <a:r>
              <a:rPr lang="en-US" baseline="30000" dirty="0" smtClean="0">
                <a:latin typeface="Arial" charset="0"/>
                <a:ea typeface="ＭＳ Ｐゴシック" pitchFamily="34" charset="-128"/>
                <a:cs typeface="Arial" charset="0"/>
              </a:rPr>
              <a:t>33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1/cm</a:t>
            </a:r>
            <a:r>
              <a:rPr lang="en-US" baseline="30000" dirty="0" smtClean="0">
                <a:latin typeface="Arial" charset="0"/>
                <a:ea typeface="ＭＳ Ｐゴシック" pitchFamily="34" charset="-128"/>
                <a:cs typeface="Arial" charset="0"/>
              </a:rPr>
              <a:t>2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/s),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781800" y="2514600"/>
            <a:ext cx="1839913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Cooler Test Facility @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FEL ERL</a:t>
            </a:r>
          </a:p>
        </p:txBody>
      </p:sp>
      <p:grpSp>
        <p:nvGrpSpPr>
          <p:cNvPr id="16390" name="Group 18"/>
          <p:cNvGrpSpPr>
            <a:grpSpLocks/>
          </p:cNvGrpSpPr>
          <p:nvPr/>
        </p:nvGrpSpPr>
        <p:grpSpPr bwMode="auto">
          <a:xfrm>
            <a:off x="6324599" y="3505200"/>
            <a:ext cx="2743201" cy="762000"/>
            <a:chOff x="6817660" y="3581401"/>
            <a:chExt cx="2250140" cy="762000"/>
          </a:xfrm>
        </p:grpSpPr>
        <p:sp>
          <p:nvSpPr>
            <p:cNvPr id="16391" name="Rectangle 12"/>
            <p:cNvSpPr>
              <a:spLocks noChangeArrowheads="1"/>
            </p:cNvSpPr>
            <p:nvPr/>
          </p:nvSpPr>
          <p:spPr bwMode="auto">
            <a:xfrm>
              <a:off x="6817660" y="3581401"/>
              <a:ext cx="1112806" cy="2286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 dirty="0">
                  <a:latin typeface="Arial" charset="0"/>
                  <a:cs typeface="Arial" charset="0"/>
                </a:rPr>
                <a:t>Medium energy</a:t>
              </a:r>
            </a:p>
          </p:txBody>
        </p:sp>
        <p:sp>
          <p:nvSpPr>
            <p:cNvPr id="16392" name="Rectangle 13"/>
            <p:cNvSpPr>
              <a:spLocks noChangeArrowheads="1"/>
            </p:cNvSpPr>
            <p:nvPr/>
          </p:nvSpPr>
          <p:spPr bwMode="auto">
            <a:xfrm>
              <a:off x="7935473" y="3587274"/>
              <a:ext cx="1122835" cy="22272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 dirty="0">
                  <a:latin typeface="Arial" charset="0"/>
                  <a:cs typeface="Arial" charset="0"/>
                </a:rPr>
                <a:t>Bunched </a:t>
              </a:r>
              <a:r>
                <a:rPr lang="en-US" sz="1200" b="1" dirty="0" smtClean="0">
                  <a:latin typeface="Arial" charset="0"/>
                  <a:cs typeface="Arial" charset="0"/>
                </a:rPr>
                <a:t>beam</a:t>
              </a:r>
              <a:endParaRPr lang="en-US" sz="1200" b="1" dirty="0">
                <a:latin typeface="Arial" charset="0"/>
                <a:cs typeface="Arial" charset="0"/>
              </a:endParaRPr>
            </a:p>
          </p:txBody>
        </p:sp>
        <p:sp>
          <p:nvSpPr>
            <p:cNvPr id="16393" name="Rectangle 14"/>
            <p:cNvSpPr>
              <a:spLocks noChangeArrowheads="1"/>
            </p:cNvSpPr>
            <p:nvPr/>
          </p:nvSpPr>
          <p:spPr bwMode="auto">
            <a:xfrm>
              <a:off x="6822673" y="3810002"/>
              <a:ext cx="1112806" cy="228600"/>
            </a:xfrm>
            <a:prstGeom prst="rect">
              <a:avLst/>
            </a:prstGeom>
            <a:solidFill>
              <a:srgbClr val="FF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latin typeface="Arial" charset="0"/>
                  <a:cs typeface="Arial" charset="0"/>
                </a:rPr>
                <a:t>ERL</a:t>
              </a:r>
            </a:p>
          </p:txBody>
        </p:sp>
        <p:sp>
          <p:nvSpPr>
            <p:cNvPr id="16394" name="Rectangle 15"/>
            <p:cNvSpPr>
              <a:spLocks noChangeArrowheads="1"/>
            </p:cNvSpPr>
            <p:nvPr/>
          </p:nvSpPr>
          <p:spPr bwMode="auto">
            <a:xfrm>
              <a:off x="7950512" y="3810001"/>
              <a:ext cx="1112806" cy="228600"/>
            </a:xfrm>
            <a:prstGeom prst="rect">
              <a:avLst/>
            </a:prstGeom>
            <a:solidFill>
              <a:srgbClr val="FF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latin typeface="Arial" charset="0"/>
                  <a:cs typeface="Arial" charset="0"/>
                </a:rPr>
                <a:t>Circulator ring</a:t>
              </a:r>
            </a:p>
          </p:txBody>
        </p:sp>
        <p:sp>
          <p:nvSpPr>
            <p:cNvPr id="16395" name="Rectangle 17"/>
            <p:cNvSpPr>
              <a:spLocks noChangeArrowheads="1"/>
            </p:cNvSpPr>
            <p:nvPr/>
          </p:nvSpPr>
          <p:spPr bwMode="auto">
            <a:xfrm>
              <a:off x="6842972" y="4038601"/>
              <a:ext cx="2224828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 dirty="0">
                  <a:latin typeface="Arial" charset="0"/>
                  <a:cs typeface="Arial" charset="0"/>
                </a:rPr>
                <a:t>Technology Development</a:t>
              </a:r>
            </a:p>
          </p:txBody>
        </p:sp>
      </p:grp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36576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25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What are the tests that we believe must be completed before the down-select </a:t>
            </a:r>
            <a:r>
              <a:rPr lang="en-US" dirty="0" smtClean="0"/>
              <a:t>(to emphasize the point, not before CD1 but before the down-select)?  If we are strapped for cash (as we may well be), what would be the wisest use of this money?  </a:t>
            </a:r>
            <a:r>
              <a:rPr lang="en-US" b="1" dirty="0" smtClean="0">
                <a:solidFill>
                  <a:srgbClr val="FF0000"/>
                </a:solidFill>
              </a:rPr>
              <a:t>If we have a convincing theoretical analysis of the stability of the cooling ring, do we actually need a cooler test before the down-select?</a:t>
            </a:r>
            <a:r>
              <a:rPr lang="en-US" dirty="0" smtClean="0"/>
              <a:t>  For the rings, we will </a:t>
            </a:r>
            <a:r>
              <a:rPr lang="en-US" b="1" dirty="0" smtClean="0">
                <a:solidFill>
                  <a:srgbClr val="FF0000"/>
                </a:solidFill>
              </a:rPr>
              <a:t>need frequency-agile SRF cavities. </a:t>
            </a:r>
            <a:r>
              <a:rPr lang="en-US" b="1" dirty="0" smtClean="0">
                <a:solidFill>
                  <a:srgbClr val="FF0000"/>
                </a:solidFill>
              </a:rPr>
              <a:t>If </a:t>
            </a:r>
            <a:r>
              <a:rPr lang="en-US" b="1" dirty="0" smtClean="0">
                <a:solidFill>
                  <a:srgbClr val="FF0000"/>
                </a:solidFill>
              </a:rPr>
              <a:t>we have a design, do we need a prototype before the down-select?</a:t>
            </a:r>
            <a:r>
              <a:rPr lang="en-US" dirty="0" smtClean="0"/>
              <a:t>  Etc, etc.  In other words, while we should continue pushing for funding for MEIC R&amp;D from the DOE and other funding agencies, internally </a:t>
            </a:r>
            <a:r>
              <a:rPr lang="en-US" b="1" dirty="0" smtClean="0">
                <a:solidFill>
                  <a:srgbClr val="FF0000"/>
                </a:solidFill>
              </a:rPr>
              <a:t>we should evaluate whether we have vulnerabilities that really cannot be addressed without a hardware test </a:t>
            </a:r>
            <a:r>
              <a:rPr lang="en-US" dirty="0" smtClean="0"/>
              <a:t>(and I fully understand that we would all like to be able to fully test any new component).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second set of questions revolves around </a:t>
            </a:r>
            <a:r>
              <a:rPr lang="en-US" b="1" dirty="0" smtClean="0">
                <a:solidFill>
                  <a:srgbClr val="FF0000"/>
                </a:solidFill>
              </a:rPr>
              <a:t>whether cooling ring tests can be carried out on an existing facility.</a:t>
            </a:r>
            <a:r>
              <a:rPr lang="en-US" dirty="0" smtClean="0"/>
              <a:t>  There is a high up-front cost to a ring test in the FEL; are there existing rings that could host these tests?  Or a subset of the tests?  Or can be used to bench-mark codes?  I think that the DOE-HEP initiative on Advanced Accelerator R&amp;D would be very interested in a cross-lab initiative to evaluate something as fundamental as CSR.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Hutton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6B7AE-698D-4EFE-AC31-0AF17C9DC5F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38200"/>
            <a:ext cx="8839200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What is the most important goal for this experiment? for this test facility?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What are the 1</a:t>
            </a:r>
            <a:r>
              <a:rPr lang="en-US" baseline="30000" dirty="0" smtClean="0"/>
              <a:t>st</a:t>
            </a:r>
            <a:r>
              <a:rPr lang="en-US" dirty="0" smtClean="0"/>
              <a:t> experiment? 2</a:t>
            </a:r>
            <a:r>
              <a:rPr lang="en-US" baseline="30000" dirty="0" smtClean="0"/>
              <a:t>nd</a:t>
            </a:r>
            <a:r>
              <a:rPr lang="en-US" dirty="0" smtClean="0"/>
              <a:t> experiment?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Without upgrading the gun/ERL, what experiments we can do and what they can tell/prove?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Can we do the experiments without fast kickers?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i="1" dirty="0" smtClean="0"/>
              <a:t>Let us give a try</a:t>
            </a:r>
            <a:endParaRPr lang="en-US" sz="2400" b="1" i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For the first phase (before down-selection) I only want to answer one question: </a:t>
            </a:r>
            <a:r>
              <a:rPr lang="en-US" b="1" dirty="0" smtClean="0">
                <a:solidFill>
                  <a:srgbClr val="FF0000"/>
                </a:solidFill>
              </a:rPr>
              <a:t>how many turns the beam can survive?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(after magnetizing the beam and/or trying the CSR mitigation schemes, or whatever we can do)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If the outcome is promising (&gt;25), we work hard to develop technologies (sources and kickers, etc.)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We can do this test without a faster kicker?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We can mimic the real cooler condition (intensity, etc) with the existing facility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We need to develop simulations to accurately predict the results.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6B7AE-698D-4EFE-AC31-0AF17C9DC5F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Multi-Phased Cooling Scheme</a:t>
            </a:r>
          </a:p>
        </p:txBody>
      </p:sp>
      <p:grpSp>
        <p:nvGrpSpPr>
          <p:cNvPr id="2" name="Group 55"/>
          <p:cNvGrpSpPr/>
          <p:nvPr/>
        </p:nvGrpSpPr>
        <p:grpSpPr>
          <a:xfrm>
            <a:off x="0" y="802957"/>
            <a:ext cx="8958269" cy="990600"/>
            <a:chOff x="76200" y="5451157"/>
            <a:chExt cx="8958269" cy="990600"/>
          </a:xfrm>
        </p:grpSpPr>
        <p:cxnSp>
          <p:nvCxnSpPr>
            <p:cNvPr id="8243" name="Straight Connector 5"/>
            <p:cNvCxnSpPr>
              <a:cxnSpLocks noChangeShapeType="1"/>
            </p:cNvCxnSpPr>
            <p:nvPr/>
          </p:nvCxnSpPr>
          <p:spPr bwMode="auto">
            <a:xfrm flipV="1">
              <a:off x="838200" y="5896055"/>
              <a:ext cx="7315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8244" name="Rectangle 6"/>
            <p:cNvSpPr>
              <a:spLocks noChangeArrowheads="1"/>
            </p:cNvSpPr>
            <p:nvPr/>
          </p:nvSpPr>
          <p:spPr bwMode="auto">
            <a:xfrm>
              <a:off x="533400" y="5811145"/>
              <a:ext cx="248122" cy="206604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 b="1">
                <a:latin typeface="Arial" charset="0"/>
                <a:cs typeface="Arial" charset="0"/>
              </a:endParaRPr>
            </a:p>
          </p:txBody>
        </p:sp>
        <p:sp>
          <p:nvSpPr>
            <p:cNvPr id="8245" name="Rectangle 7"/>
            <p:cNvSpPr>
              <a:spLocks noChangeArrowheads="1"/>
            </p:cNvSpPr>
            <p:nvPr/>
          </p:nvSpPr>
          <p:spPr bwMode="auto">
            <a:xfrm>
              <a:off x="1295400" y="5773816"/>
              <a:ext cx="1005904" cy="229688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 b="1">
                <a:latin typeface="Arial" charset="0"/>
                <a:cs typeface="Arial" charset="0"/>
              </a:endParaRP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2948739" y="5544427"/>
              <a:ext cx="745412" cy="756123"/>
              <a:chOff x="1676400" y="1295399"/>
              <a:chExt cx="609600" cy="609600"/>
            </a:xfrm>
          </p:grpSpPr>
          <p:cxnSp>
            <p:nvCxnSpPr>
              <p:cNvPr id="8277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9" name="Arc 20"/>
                <p:cNvSpPr/>
                <p:nvPr/>
              </p:nvSpPr>
              <p:spPr bwMode="auto">
                <a:xfrm>
                  <a:off x="2972714" y="1296663"/>
                  <a:ext cx="303506" cy="30522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Arc 21"/>
                <p:cNvSpPr/>
                <p:nvPr/>
              </p:nvSpPr>
              <p:spPr bwMode="auto">
                <a:xfrm rot="16200000">
                  <a:off x="2971852" y="1297525"/>
                  <a:ext cx="305229" cy="30350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Arc 50"/>
                <p:cNvSpPr/>
                <p:nvPr/>
              </p:nvSpPr>
              <p:spPr bwMode="auto">
                <a:xfrm rot="5400000">
                  <a:off x="2971852" y="1297525"/>
                  <a:ext cx="305229" cy="30350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6" name="Arc 45"/>
                <p:cNvSpPr/>
                <p:nvPr/>
              </p:nvSpPr>
              <p:spPr bwMode="auto">
                <a:xfrm>
                  <a:off x="2975646" y="1294342"/>
                  <a:ext cx="305887" cy="30416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Arc 46"/>
                <p:cNvSpPr/>
                <p:nvPr/>
              </p:nvSpPr>
              <p:spPr bwMode="auto">
                <a:xfrm rot="16200000">
                  <a:off x="2976507" y="1293481"/>
                  <a:ext cx="304166" cy="3058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Arc 47"/>
                <p:cNvSpPr/>
                <p:nvPr/>
              </p:nvSpPr>
              <p:spPr bwMode="auto">
                <a:xfrm rot="5400000">
                  <a:off x="2976507" y="1293481"/>
                  <a:ext cx="304166" cy="3058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280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5092164" y="5468906"/>
              <a:ext cx="929761" cy="903004"/>
              <a:chOff x="1676400" y="1295399"/>
              <a:chExt cx="609600" cy="609600"/>
            </a:xfrm>
          </p:grpSpPr>
          <p:cxnSp>
            <p:nvCxnSpPr>
              <p:cNvPr id="8267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9" name="Arc 38"/>
                <p:cNvSpPr/>
                <p:nvPr/>
              </p:nvSpPr>
              <p:spPr bwMode="auto">
                <a:xfrm>
                  <a:off x="2973170" y="1295790"/>
                  <a:ext cx="303445" cy="30456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Arc 39"/>
                <p:cNvSpPr/>
                <p:nvPr/>
              </p:nvSpPr>
              <p:spPr bwMode="auto">
                <a:xfrm rot="16200000">
                  <a:off x="2972612" y="1296348"/>
                  <a:ext cx="304560" cy="30344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" name="Arc 40"/>
                <p:cNvSpPr/>
                <p:nvPr/>
              </p:nvSpPr>
              <p:spPr bwMode="auto">
                <a:xfrm rot="5400000">
                  <a:off x="2972612" y="1296348"/>
                  <a:ext cx="304560" cy="30344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36" name="Arc 35"/>
                <p:cNvSpPr/>
                <p:nvPr/>
              </p:nvSpPr>
              <p:spPr bwMode="auto">
                <a:xfrm>
                  <a:off x="2972339" y="1294598"/>
                  <a:ext cx="306307" cy="30545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Arc 36"/>
                <p:cNvSpPr/>
                <p:nvPr/>
              </p:nvSpPr>
              <p:spPr bwMode="auto">
                <a:xfrm rot="16200000">
                  <a:off x="2972766" y="1294171"/>
                  <a:ext cx="305451" cy="30630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Arc 37"/>
                <p:cNvSpPr/>
                <p:nvPr/>
              </p:nvSpPr>
              <p:spPr bwMode="auto">
                <a:xfrm rot="5400000">
                  <a:off x="2972766" y="1294171"/>
                  <a:ext cx="305451" cy="30630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270" name="Straight Connector 3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7147439" y="5468906"/>
              <a:ext cx="929761" cy="903004"/>
              <a:chOff x="1676400" y="1295399"/>
              <a:chExt cx="609600" cy="609600"/>
            </a:xfrm>
          </p:grpSpPr>
          <p:cxnSp>
            <p:nvCxnSpPr>
              <p:cNvPr id="8257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9" name="Arc 28"/>
                <p:cNvSpPr/>
                <p:nvPr/>
              </p:nvSpPr>
              <p:spPr bwMode="auto">
                <a:xfrm>
                  <a:off x="2970825" y="1295790"/>
                  <a:ext cx="305353" cy="30456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Arc 29"/>
                <p:cNvSpPr/>
                <p:nvPr/>
              </p:nvSpPr>
              <p:spPr bwMode="auto">
                <a:xfrm rot="16200000">
                  <a:off x="2971221" y="1295394"/>
                  <a:ext cx="304560" cy="30535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Arc 30"/>
                <p:cNvSpPr/>
                <p:nvPr/>
              </p:nvSpPr>
              <p:spPr bwMode="auto">
                <a:xfrm rot="5400000">
                  <a:off x="2971221" y="1295394"/>
                  <a:ext cx="304560" cy="30535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6" name="Arc 25"/>
                <p:cNvSpPr/>
                <p:nvPr/>
              </p:nvSpPr>
              <p:spPr bwMode="auto">
                <a:xfrm>
                  <a:off x="2973729" y="1294598"/>
                  <a:ext cx="304399" cy="30545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Arc 26"/>
                <p:cNvSpPr/>
                <p:nvPr/>
              </p:nvSpPr>
              <p:spPr bwMode="auto">
                <a:xfrm rot="16200000">
                  <a:off x="2973203" y="1295124"/>
                  <a:ext cx="305451" cy="30439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Arc 27"/>
                <p:cNvSpPr/>
                <p:nvPr/>
              </p:nvSpPr>
              <p:spPr bwMode="auto">
                <a:xfrm rot="5400000">
                  <a:off x="2973203" y="1295124"/>
                  <a:ext cx="305451" cy="30439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260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8249" name="TextBox 12"/>
            <p:cNvSpPr txBox="1">
              <a:spLocks noChangeArrowheads="1"/>
            </p:cNvSpPr>
            <p:nvPr/>
          </p:nvSpPr>
          <p:spPr bwMode="auto">
            <a:xfrm>
              <a:off x="76200" y="6032213"/>
              <a:ext cx="1143000" cy="29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>
                  <a:latin typeface="Arial" charset="0"/>
                  <a:cs typeface="Arial" charset="0"/>
                </a:rPr>
                <a:t>ion sources</a:t>
              </a:r>
            </a:p>
          </p:txBody>
        </p:sp>
        <p:sp>
          <p:nvSpPr>
            <p:cNvPr id="8250" name="TextBox 13"/>
            <p:cNvSpPr txBox="1">
              <a:spLocks noChangeArrowheads="1"/>
            </p:cNvSpPr>
            <p:nvPr/>
          </p:nvSpPr>
          <p:spPr bwMode="auto">
            <a:xfrm>
              <a:off x="1219200" y="6019767"/>
              <a:ext cx="1129382" cy="29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300" b="1" dirty="0">
                  <a:latin typeface="Arial" charset="0"/>
                  <a:cs typeface="Arial" charset="0"/>
                </a:rPr>
                <a:t>SRF </a:t>
              </a:r>
              <a:r>
                <a:rPr lang="en-US" sz="1300" b="1" dirty="0" err="1">
                  <a:latin typeface="Arial" charset="0"/>
                  <a:cs typeface="Arial" charset="0"/>
                </a:rPr>
                <a:t>Linac</a:t>
              </a:r>
              <a:endParaRPr lang="en-US" sz="1300" b="1" dirty="0">
                <a:latin typeface="Arial" charset="0"/>
                <a:cs typeface="Arial" charset="0"/>
              </a:endParaRPr>
            </a:p>
          </p:txBody>
        </p:sp>
        <p:sp>
          <p:nvSpPr>
            <p:cNvPr id="8251" name="TextBox 14"/>
            <p:cNvSpPr txBox="1">
              <a:spLocks noChangeArrowheads="1"/>
            </p:cNvSpPr>
            <p:nvPr/>
          </p:nvSpPr>
          <p:spPr bwMode="auto">
            <a:xfrm>
              <a:off x="3200400" y="5908357"/>
              <a:ext cx="186749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300" b="1" dirty="0">
                  <a:latin typeface="Arial" charset="0"/>
                  <a:cs typeface="Arial" charset="0"/>
                </a:rPr>
                <a:t>pre-booster (3 </a:t>
              </a:r>
              <a:r>
                <a:rPr lang="en-US" sz="1300" b="1" dirty="0" err="1">
                  <a:latin typeface="Arial" charset="0"/>
                  <a:cs typeface="Arial" charset="0"/>
                </a:rPr>
                <a:t>GeV</a:t>
              </a:r>
              <a:r>
                <a:rPr lang="en-US" sz="1300" b="1" dirty="0">
                  <a:latin typeface="Arial" charset="0"/>
                  <a:cs typeface="Arial" charset="0"/>
                </a:rPr>
                <a:t>)</a:t>
              </a:r>
            </a:p>
            <a:p>
              <a:pPr algn="ctr"/>
              <a:r>
                <a:rPr lang="en-US" sz="1300" b="1" dirty="0">
                  <a:latin typeface="Arial" charset="0"/>
                  <a:cs typeface="Arial" charset="0"/>
                </a:rPr>
                <a:t>(accumulation)</a:t>
              </a:r>
            </a:p>
          </p:txBody>
        </p:sp>
        <p:sp>
          <p:nvSpPr>
            <p:cNvPr id="8252" name="TextBox 15"/>
            <p:cNvSpPr txBox="1">
              <a:spLocks noChangeArrowheads="1"/>
            </p:cNvSpPr>
            <p:nvPr/>
          </p:nvSpPr>
          <p:spPr bwMode="auto">
            <a:xfrm>
              <a:off x="5473164" y="5908357"/>
              <a:ext cx="13086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300" b="1" dirty="0">
                  <a:latin typeface="Arial" charset="0"/>
                  <a:cs typeface="Arial" charset="0"/>
                </a:rPr>
                <a:t>large booster (25 </a:t>
              </a:r>
              <a:r>
                <a:rPr lang="en-US" sz="1300" b="1" dirty="0" err="1">
                  <a:latin typeface="Arial" charset="0"/>
                  <a:cs typeface="Arial" charset="0"/>
                </a:rPr>
                <a:t>GeV</a:t>
              </a:r>
              <a:r>
                <a:rPr lang="en-US" sz="1300" b="1" dirty="0"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253" name="TextBox 16"/>
            <p:cNvSpPr txBox="1">
              <a:spLocks noChangeArrowheads="1"/>
            </p:cNvSpPr>
            <p:nvPr/>
          </p:nvSpPr>
          <p:spPr bwMode="auto">
            <a:xfrm>
              <a:off x="7543800" y="5949314"/>
              <a:ext cx="149066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300" b="1" dirty="0">
                  <a:latin typeface="Arial" charset="0"/>
                  <a:cs typeface="Arial" charset="0"/>
                </a:rPr>
                <a:t>medium energy collider ring</a:t>
              </a:r>
            </a:p>
          </p:txBody>
        </p:sp>
        <p:sp>
          <p:nvSpPr>
            <p:cNvPr id="8254" name="Rectangle 17"/>
            <p:cNvSpPr>
              <a:spLocks noChangeArrowheads="1"/>
            </p:cNvSpPr>
            <p:nvPr/>
          </p:nvSpPr>
          <p:spPr bwMode="auto">
            <a:xfrm>
              <a:off x="3143131" y="5863335"/>
              <a:ext cx="116220" cy="10033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 b="1">
                <a:latin typeface="Arial" charset="0"/>
                <a:cs typeface="Arial" charset="0"/>
              </a:endParaRPr>
            </a:p>
          </p:txBody>
        </p:sp>
        <p:sp>
          <p:nvSpPr>
            <p:cNvPr id="8255" name="Rectangle 18"/>
            <p:cNvSpPr>
              <a:spLocks noChangeArrowheads="1"/>
            </p:cNvSpPr>
            <p:nvPr/>
          </p:nvSpPr>
          <p:spPr bwMode="auto">
            <a:xfrm>
              <a:off x="7351380" y="5870242"/>
              <a:ext cx="116220" cy="10033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 b="1">
                <a:latin typeface="Arial" charset="0"/>
                <a:cs typeface="Arial" charset="0"/>
              </a:endParaRPr>
            </a:p>
          </p:txBody>
        </p:sp>
        <p:sp>
          <p:nvSpPr>
            <p:cNvPr id="8256" name="TextBox 20"/>
            <p:cNvSpPr txBox="1">
              <a:spLocks noChangeArrowheads="1"/>
            </p:cNvSpPr>
            <p:nvPr/>
          </p:nvSpPr>
          <p:spPr bwMode="auto">
            <a:xfrm>
              <a:off x="6400800" y="5451157"/>
              <a:ext cx="147622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High Energy cooling</a:t>
              </a:r>
            </a:p>
          </p:txBody>
        </p:sp>
        <p:sp>
          <p:nvSpPr>
            <p:cNvPr id="8242" name="TextBox 20"/>
            <p:cNvSpPr txBox="1">
              <a:spLocks noChangeArrowheads="1"/>
            </p:cNvSpPr>
            <p:nvPr/>
          </p:nvSpPr>
          <p:spPr bwMode="auto">
            <a:xfrm>
              <a:off x="2438400" y="5451157"/>
              <a:ext cx="100953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DC cooling</a:t>
              </a:r>
            </a:p>
          </p:txBody>
        </p:sp>
      </p:grp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76200" y="4480560"/>
          <a:ext cx="8991600" cy="1844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4400"/>
                <a:gridCol w="2895600"/>
                <a:gridCol w="2286000"/>
                <a:gridCol w="1447800"/>
                <a:gridCol w="1447800"/>
              </a:tblGrid>
              <a:tr h="14859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Stage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Ion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/u)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Electron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Cooler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Pre-booster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Accumulation of positive ions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0.1 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(injection)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0.59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reduction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charset="0"/>
                          <a:cs typeface="Arial" charset="0"/>
                        </a:rPr>
                        <a:t>3 (ejection) </a:t>
                      </a:r>
                      <a:r>
                        <a:rPr lang="en-US" sz="1400" baseline="0" dirty="0" smtClean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400" dirty="0" smtClean="0">
                          <a:latin typeface="Arial" charset="0"/>
                          <a:cs typeface="Arial" charset="0"/>
                        </a:rPr>
                        <a:t>/ long bunch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Collider ring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reduction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25 (injection) 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/ long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bunch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Bunched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/ ERL</a:t>
                      </a:r>
                    </a:p>
                  </a:txBody>
                  <a:tcPr anchor="ctr"/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reduction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Up to 100 ( bunched)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Bunched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/ ERL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6382"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During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collision (suppressing IBS)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Up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to 100  (RMS ~1 cm)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Bunched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/ERL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2" name="Group 58"/>
          <p:cNvGrpSpPr/>
          <p:nvPr/>
        </p:nvGrpSpPr>
        <p:grpSpPr>
          <a:xfrm>
            <a:off x="6324600" y="5056822"/>
            <a:ext cx="2743200" cy="338138"/>
            <a:chOff x="6324600" y="3700462"/>
            <a:chExt cx="2743200" cy="338138"/>
          </a:xfrm>
        </p:grpSpPr>
        <p:sp>
          <p:nvSpPr>
            <p:cNvPr id="8237" name="Rectangle 12"/>
            <p:cNvSpPr>
              <a:spLocks noChangeArrowheads="1"/>
            </p:cNvSpPr>
            <p:nvPr/>
          </p:nvSpPr>
          <p:spPr bwMode="auto">
            <a:xfrm>
              <a:off x="6324600" y="3962400"/>
              <a:ext cx="2743200" cy="76200"/>
            </a:xfrm>
            <a:prstGeom prst="rect">
              <a:avLst/>
            </a:prstGeom>
            <a:solidFill>
              <a:srgbClr val="CC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TextBox 17"/>
            <p:cNvSpPr txBox="1">
              <a:spLocks noChangeArrowheads="1"/>
            </p:cNvSpPr>
            <p:nvPr/>
          </p:nvSpPr>
          <p:spPr bwMode="auto">
            <a:xfrm>
              <a:off x="6934200" y="3700462"/>
              <a:ext cx="1295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C00FF"/>
                  </a:solidFill>
                  <a:latin typeface="Arial" charset="0"/>
                  <a:cs typeface="Arial" charset="0"/>
                </a:rPr>
                <a:t>state-of-art</a:t>
              </a:r>
            </a:p>
          </p:txBody>
        </p:sp>
      </p:grp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629400" y="3657600"/>
          <a:ext cx="2381175" cy="853962"/>
        </p:xfrm>
        <a:graphic>
          <a:graphicData uri="http://schemas.openxmlformats.org/presentationml/2006/ole">
            <p:oleObj spid="_x0000_s20500" name="Equation" r:id="rId4" imgW="1168400" imgH="419100" progId="Equation.3">
              <p:embed/>
            </p:oleObj>
          </a:graphicData>
        </a:graphic>
      </p:graphicFrame>
      <p:sp>
        <p:nvSpPr>
          <p:cNvPr id="5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36576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3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>
          <a:xfrm>
            <a:off x="152400" y="1981200"/>
            <a:ext cx="8610600" cy="2286000"/>
          </a:xfrm>
        </p:spPr>
        <p:txBody>
          <a:bodyPr/>
          <a:lstStyle/>
          <a:p>
            <a:pPr marL="228600" indent="-228600">
              <a:spcBef>
                <a:spcPts val="1200"/>
              </a:spcBef>
            </a:pPr>
            <a:r>
              <a:rPr lang="en-US" dirty="0" smtClean="0"/>
              <a:t>Assisting (positive) ion accumulations  (anti-proton recycle at </a:t>
            </a:r>
            <a:r>
              <a:rPr lang="en-US" dirty="0" err="1" smtClean="0"/>
              <a:t>Fermilab</a:t>
            </a:r>
            <a:r>
              <a:rPr lang="en-US" dirty="0" smtClean="0"/>
              <a:t>)</a:t>
            </a:r>
          </a:p>
          <a:p>
            <a:pPr marL="228600" indent="-228600">
              <a:spcBef>
                <a:spcPts val="1200"/>
              </a:spcBef>
            </a:pPr>
            <a:r>
              <a:rPr lang="en-US" dirty="0" smtClean="0"/>
              <a:t>Pre-cooling at low energy (3 &amp; 25 </a:t>
            </a:r>
            <a:r>
              <a:rPr lang="en-US" dirty="0" err="1" smtClean="0"/>
              <a:t>GeV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 taking advantage that </a:t>
            </a:r>
            <a:r>
              <a:rPr lang="el-GR" dirty="0" smtClean="0">
                <a:sym typeface="Wingdings" pitchFamily="2" charset="2"/>
              </a:rPr>
              <a:t>γ</a:t>
            </a:r>
            <a:r>
              <a:rPr lang="en-US" dirty="0" smtClean="0">
                <a:sym typeface="Wingdings" pitchFamily="2" charset="2"/>
              </a:rPr>
              <a:t> is still small  (</a:t>
            </a:r>
            <a:r>
              <a:rPr lang="en-US" dirty="0" smtClean="0">
                <a:solidFill>
                  <a:srgbClr val="3333FF"/>
                </a:solidFill>
                <a:sym typeface="Wingdings" pitchFamily="2" charset="2"/>
              </a:rPr>
              <a:t>not in </a:t>
            </a:r>
            <a:r>
              <a:rPr lang="en-US" dirty="0" err="1" smtClean="0">
                <a:solidFill>
                  <a:srgbClr val="3333FF"/>
                </a:solidFill>
                <a:sym typeface="Wingdings" pitchFamily="2" charset="2"/>
              </a:rPr>
              <a:t>eRHIC</a:t>
            </a:r>
            <a:r>
              <a:rPr lang="en-US" dirty="0" smtClean="0">
                <a:solidFill>
                  <a:srgbClr val="3333FF"/>
                </a:solidFill>
                <a:sym typeface="Wingdings" pitchFamily="2" charset="2"/>
              </a:rPr>
              <a:t>, why?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228600" indent="-228600">
              <a:spcBef>
                <a:spcPts val="1200"/>
              </a:spcBef>
            </a:pPr>
            <a:r>
              <a:rPr lang="en-US" dirty="0" smtClean="0">
                <a:sym typeface="Wingdings" pitchFamily="2" charset="2"/>
              </a:rPr>
              <a:t>Final-cooling at high energy (up to 100 </a:t>
            </a:r>
            <a:r>
              <a:rPr lang="en-US" dirty="0" err="1" smtClean="0">
                <a:sym typeface="Wingdings" pitchFamily="2" charset="2"/>
              </a:rPr>
              <a:t>GeV</a:t>
            </a:r>
            <a:r>
              <a:rPr lang="en-US" dirty="0" smtClean="0">
                <a:sym typeface="Wingdings" pitchFamily="2" charset="2"/>
              </a:rPr>
              <a:t>)  taking advantage </a:t>
            </a:r>
            <a:r>
              <a:rPr lang="el-GR" dirty="0" smtClean="0">
                <a:sym typeface="Wingdings" pitchFamily="2" charset="2"/>
              </a:rPr>
              <a:t>ε</a:t>
            </a:r>
            <a:r>
              <a:rPr lang="en-US" baseline="-25000" dirty="0" smtClean="0">
                <a:sym typeface="Wingdings" pitchFamily="2" charset="2"/>
              </a:rPr>
              <a:t>6d</a:t>
            </a:r>
            <a:r>
              <a:rPr lang="en-US" dirty="0" smtClean="0">
                <a:sym typeface="Wingdings" pitchFamily="2" charset="2"/>
              </a:rPr>
              <a:t> is already small after a pre-cooling   (yes in </a:t>
            </a:r>
            <a:r>
              <a:rPr lang="en-US" dirty="0" err="1" smtClean="0">
                <a:sym typeface="Wingdings" pitchFamily="2" charset="2"/>
              </a:rPr>
              <a:t>eRHIC</a:t>
            </a:r>
            <a:r>
              <a:rPr lang="en-US" dirty="0" smtClean="0">
                <a:sym typeface="Wingdings" pitchFamily="2" charset="2"/>
              </a:rPr>
              <a:t>, but with large 6D </a:t>
            </a:r>
            <a:r>
              <a:rPr lang="en-US" dirty="0" err="1" smtClean="0">
                <a:sym typeface="Wingdings" pitchFamily="2" charset="2"/>
              </a:rPr>
              <a:t>emittances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228600" indent="-228600">
              <a:spcBef>
                <a:spcPts val="1200"/>
              </a:spcBef>
            </a:pPr>
            <a:r>
              <a:rPr lang="en-US" dirty="0" smtClean="0"/>
              <a:t>Continuous cooling for suppressing IBS  (yes in </a:t>
            </a:r>
            <a:r>
              <a:rPr lang="en-US" dirty="0" err="1" smtClean="0"/>
              <a:t>eRHIC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1905000"/>
          </a:xfrm>
        </p:spPr>
        <p:txBody>
          <a:bodyPr/>
          <a:lstStyle/>
          <a:p>
            <a:pPr marL="288925" indent="-288925">
              <a:spcBef>
                <a:spcPts val="600"/>
              </a:spcBef>
            </a:pPr>
            <a:r>
              <a:rPr lang="en-US" dirty="0" smtClean="0"/>
              <a:t>Simulations based on BETACOOL code</a:t>
            </a:r>
          </a:p>
          <a:p>
            <a:pPr marL="288925" indent="-288925">
              <a:spcBef>
                <a:spcPts val="600"/>
              </a:spcBef>
            </a:pPr>
            <a:r>
              <a:rPr lang="en-US" dirty="0" smtClean="0"/>
              <a:t>IBS and cooling rates calculated at various stages (not a front-to-end simulation)</a:t>
            </a:r>
          </a:p>
          <a:p>
            <a:pPr marL="288925" indent="-288925">
              <a:spcBef>
                <a:spcPts val="600"/>
              </a:spcBef>
            </a:pPr>
            <a:r>
              <a:rPr lang="en-US" dirty="0" smtClean="0"/>
              <a:t>Assuming an ideal cooling electron beam (no effect in the circulator ring)</a:t>
            </a:r>
          </a:p>
          <a:p>
            <a:pPr marL="288925" indent="-288925">
              <a:spcBef>
                <a:spcPts val="600"/>
              </a:spcBef>
            </a:pPr>
            <a:r>
              <a:rPr lang="en-US" dirty="0" smtClean="0"/>
              <a:t>Electron beam is </a:t>
            </a:r>
            <a:r>
              <a:rPr lang="en-US" b="1" i="1" dirty="0" smtClean="0">
                <a:solidFill>
                  <a:srgbClr val="FF0000"/>
                </a:solidFill>
              </a:rPr>
              <a:t>magnetized</a:t>
            </a:r>
          </a:p>
          <a:p>
            <a:pPr marL="288925" indent="-288925">
              <a:spcBef>
                <a:spcPts val="600"/>
              </a:spcBef>
            </a:pPr>
            <a:r>
              <a:rPr lang="en-US" dirty="0" smtClean="0"/>
              <a:t>Additional effects will be included in future studies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MEIC Electron Cooling Simulations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8627239"/>
              </p:ext>
            </p:extLst>
          </p:nvPr>
        </p:nvGraphicFramePr>
        <p:xfrm>
          <a:off x="457200" y="3048000"/>
          <a:ext cx="8458200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1066800"/>
                <a:gridCol w="1600200"/>
                <a:gridCol w="1371600"/>
                <a:gridCol w="1676400"/>
              </a:tblGrid>
              <a:tr h="361950"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Pre-booster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Collider Ring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Proton energy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25 (20)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100 (60)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Proton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number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2.52×10</a:t>
                      </a:r>
                      <a:r>
                        <a:rPr lang="en-US" sz="1800" baseline="30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1.3×10</a:t>
                      </a:r>
                      <a:r>
                        <a:rPr lang="en-US" sz="1800" baseline="300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8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4.2×10</a:t>
                      </a:r>
                      <a:r>
                        <a:rPr lang="en-US" sz="1800" baseline="30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/bunch</a:t>
                      </a:r>
                      <a:endParaRPr lang="en-US" sz="18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Proton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bunch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Long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bunch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Coasting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Solenoid Field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in cooler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Cooler section length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2×30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2×30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Electron beam current 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Electron b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unch length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DC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36576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4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MEIC Electron Cooling Simulations</a:t>
            </a:r>
            <a:endParaRPr lang="en-US" dirty="0"/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838200"/>
            <a:ext cx="44958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838200"/>
            <a:ext cx="4260275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99" y="3657600"/>
            <a:ext cx="4624251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1143000"/>
            <a:ext cx="914400" cy="40011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1143000"/>
            <a:ext cx="1066800" cy="40011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867090"/>
            <a:ext cx="1066800" cy="40011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800600" y="35052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What simulations have </a:t>
            </a:r>
            <a:r>
              <a:rPr lang="en-US" sz="2000" b="1" kern="0" dirty="0" smtClean="0">
                <a:solidFill>
                  <a:srgbClr val="3333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shown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</a:p>
          <a:p>
            <a:pPr marL="288925" marR="0" lvl="0" indent="-2889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Blip>
                <a:blip r:embed="rId5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if the </a:t>
            </a:r>
            <a:r>
              <a:rPr lang="en-US" sz="1800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cooling electron beam can be provided as designed,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MEIC nominal design values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of ion beam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emittance</a:t>
            </a:r>
            <a:r>
              <a:rPr lang="en-US" sz="1800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&amp; energy spread </a:t>
            </a:r>
            <a:r>
              <a:rPr lang="en-US" sz="1800" b="1" i="1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can be achieved</a:t>
            </a:r>
          </a:p>
          <a:p>
            <a:pPr marL="288925" marR="0" lvl="0" indent="-2889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Blip>
                <a:blip r:embed="rId5"/>
              </a:buBlip>
              <a:tabLst/>
              <a:defRPr/>
            </a:pPr>
            <a:r>
              <a:rPr lang="en-US" sz="1800" kern="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This is the best simulation we can do but it is always a question how accurate these results are</a:t>
            </a:r>
          </a:p>
        </p:txBody>
      </p:sp>
      <p:sp>
        <p:nvSpPr>
          <p:cNvPr id="13" name="Right Arrow 12"/>
          <p:cNvSpPr/>
          <p:nvPr/>
        </p:nvSpPr>
        <p:spPr bwMode="auto">
          <a:xfrm rot="6717948">
            <a:off x="3544313" y="3721860"/>
            <a:ext cx="457200" cy="22860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2985966">
            <a:off x="3757002" y="5828421"/>
            <a:ext cx="457200" cy="22860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36576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5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144024"/>
              </p:ext>
            </p:extLst>
          </p:nvPr>
        </p:nvGraphicFramePr>
        <p:xfrm>
          <a:off x="685800" y="975360"/>
          <a:ext cx="7391400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23567"/>
                <a:gridCol w="1562833"/>
                <a:gridCol w="1905000"/>
              </a:tblGrid>
              <a:tr h="263304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9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Proton energy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to 100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9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Lead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ion energy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/u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 to 40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9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Electron energy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5.48 to 54.8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9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Proton/ion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nominal current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9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Cooling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e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lectron beam current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9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Bunch repetition rate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750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9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Electron bunch charge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nC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9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Electron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s per bunch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aseline="30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1.33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9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Bunch length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2~3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9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Electron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beam energy spread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aseline="30000" dirty="0" smtClean="0"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lang="en-US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~ 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9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Normalized transverse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mm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mrad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~5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9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Cooling channel length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2x30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9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Solenoid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field in the cooling channel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High Energy Cooling Parameters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6B7AE-698D-4EFE-AC31-0AF17C9DC5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 idx="4294967295"/>
          </p:nvPr>
        </p:nvSpPr>
        <p:spPr>
          <a:xfrm>
            <a:off x="-34925" y="0"/>
            <a:ext cx="9178925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ERL Circulator Cooler Concept</a:t>
            </a:r>
          </a:p>
        </p:txBody>
      </p:sp>
      <p:grpSp>
        <p:nvGrpSpPr>
          <p:cNvPr id="9220" name="Group 135"/>
          <p:cNvGrpSpPr>
            <a:grpSpLocks/>
          </p:cNvGrpSpPr>
          <p:nvPr/>
        </p:nvGrpSpPr>
        <p:grpSpPr bwMode="auto">
          <a:xfrm>
            <a:off x="76200" y="3276600"/>
            <a:ext cx="6172200" cy="3157954"/>
            <a:chOff x="1096084" y="600005"/>
            <a:chExt cx="7429743" cy="4300962"/>
          </a:xfrm>
        </p:grpSpPr>
        <p:sp>
          <p:nvSpPr>
            <p:cNvPr id="9266" name="Line 118"/>
            <p:cNvSpPr>
              <a:spLocks noChangeShapeType="1"/>
            </p:cNvSpPr>
            <p:nvPr/>
          </p:nvSpPr>
          <p:spPr bwMode="auto">
            <a:xfrm>
              <a:off x="2637067" y="4345848"/>
              <a:ext cx="923487" cy="78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9267" name="Rectangle 3"/>
            <p:cNvSpPr>
              <a:spLocks noChangeArrowheads="1"/>
            </p:cNvSpPr>
            <p:nvPr/>
          </p:nvSpPr>
          <p:spPr bwMode="auto">
            <a:xfrm>
              <a:off x="2706793" y="1495533"/>
              <a:ext cx="3505200" cy="37320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9268" name="Line 4"/>
            <p:cNvSpPr>
              <a:spLocks noChangeShapeType="1"/>
            </p:cNvSpPr>
            <p:nvPr/>
          </p:nvSpPr>
          <p:spPr bwMode="auto">
            <a:xfrm>
              <a:off x="4594860" y="3661831"/>
              <a:ext cx="22098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9269" name="Arc 5"/>
            <p:cNvSpPr>
              <a:spLocks/>
            </p:cNvSpPr>
            <p:nvPr/>
          </p:nvSpPr>
          <p:spPr bwMode="auto">
            <a:xfrm flipH="1">
              <a:off x="1148927" y="1682133"/>
              <a:ext cx="1071033" cy="1026303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 b="1"/>
            </a:p>
          </p:txBody>
        </p:sp>
        <p:sp>
          <p:nvSpPr>
            <p:cNvPr id="9270" name="Arc 6"/>
            <p:cNvSpPr>
              <a:spLocks/>
            </p:cNvSpPr>
            <p:nvPr/>
          </p:nvSpPr>
          <p:spPr bwMode="auto">
            <a:xfrm flipH="1" flipV="1">
              <a:off x="1148926" y="2615136"/>
              <a:ext cx="1083733" cy="1046695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600" b="1"/>
            </a:p>
          </p:txBody>
        </p:sp>
        <p:sp>
          <p:nvSpPr>
            <p:cNvPr id="9271" name="Arc 7"/>
            <p:cNvSpPr>
              <a:spLocks/>
            </p:cNvSpPr>
            <p:nvPr/>
          </p:nvSpPr>
          <p:spPr bwMode="auto">
            <a:xfrm>
              <a:off x="6698827" y="1682133"/>
              <a:ext cx="1071033" cy="1026303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b="1"/>
            </a:p>
          </p:txBody>
        </p:sp>
        <p:sp>
          <p:nvSpPr>
            <p:cNvPr id="9272" name="Arc 8"/>
            <p:cNvSpPr>
              <a:spLocks/>
            </p:cNvSpPr>
            <p:nvPr/>
          </p:nvSpPr>
          <p:spPr bwMode="auto">
            <a:xfrm flipV="1">
              <a:off x="6728460" y="2615136"/>
              <a:ext cx="1041400" cy="1046695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 b="1"/>
            </a:p>
          </p:txBody>
        </p:sp>
        <p:sp>
          <p:nvSpPr>
            <p:cNvPr id="9273" name="Line 10"/>
            <p:cNvSpPr>
              <a:spLocks noChangeShapeType="1"/>
            </p:cNvSpPr>
            <p:nvPr/>
          </p:nvSpPr>
          <p:spPr bwMode="auto">
            <a:xfrm flipH="1">
              <a:off x="7283027" y="1682133"/>
              <a:ext cx="6815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9274" name="Line 11"/>
            <p:cNvSpPr>
              <a:spLocks noChangeShapeType="1"/>
            </p:cNvSpPr>
            <p:nvPr/>
          </p:nvSpPr>
          <p:spPr bwMode="auto">
            <a:xfrm flipH="1">
              <a:off x="1294553" y="1682133"/>
              <a:ext cx="6815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9275" name="Line 12"/>
            <p:cNvSpPr>
              <a:spLocks noChangeShapeType="1"/>
            </p:cNvSpPr>
            <p:nvPr/>
          </p:nvSpPr>
          <p:spPr bwMode="auto">
            <a:xfrm flipH="1">
              <a:off x="4069927" y="1588833"/>
              <a:ext cx="681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9276" name="Line 13"/>
            <p:cNvSpPr>
              <a:spLocks noChangeShapeType="1"/>
            </p:cNvSpPr>
            <p:nvPr/>
          </p:nvSpPr>
          <p:spPr bwMode="auto">
            <a:xfrm flipH="1">
              <a:off x="4069927" y="1775434"/>
              <a:ext cx="681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9277" name="Line 14"/>
            <p:cNvSpPr>
              <a:spLocks noChangeShapeType="1"/>
            </p:cNvSpPr>
            <p:nvPr/>
          </p:nvSpPr>
          <p:spPr bwMode="auto">
            <a:xfrm>
              <a:off x="2846493" y="3661831"/>
              <a:ext cx="681567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9278" name="Oval 16"/>
            <p:cNvSpPr>
              <a:spLocks noChangeArrowheads="1"/>
            </p:cNvSpPr>
            <p:nvPr/>
          </p:nvSpPr>
          <p:spPr bwMode="auto">
            <a:xfrm rot="-2324839">
              <a:off x="7473427" y="1792689"/>
              <a:ext cx="224565" cy="63327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9279" name="Text Box 17"/>
            <p:cNvSpPr txBox="1">
              <a:spLocks noChangeArrowheads="1"/>
            </p:cNvSpPr>
            <p:nvPr/>
          </p:nvSpPr>
          <p:spPr bwMode="auto">
            <a:xfrm>
              <a:off x="6783049" y="1188103"/>
              <a:ext cx="1742778" cy="46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charset="0"/>
                  <a:cs typeface="Arial" charset="0"/>
                </a:rPr>
                <a:t>ion bunch</a:t>
              </a:r>
            </a:p>
          </p:txBody>
        </p:sp>
        <p:sp>
          <p:nvSpPr>
            <p:cNvPr id="9280" name="Text Box 18"/>
            <p:cNvSpPr txBox="1">
              <a:spLocks noChangeArrowheads="1"/>
            </p:cNvSpPr>
            <p:nvPr/>
          </p:nvSpPr>
          <p:spPr bwMode="auto">
            <a:xfrm>
              <a:off x="6324422" y="1918619"/>
              <a:ext cx="1483932" cy="796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charset="0"/>
                  <a:cs typeface="Arial" charset="0"/>
                </a:rPr>
                <a:t>electron bunch</a:t>
              </a:r>
            </a:p>
          </p:txBody>
        </p:sp>
        <p:sp>
          <p:nvSpPr>
            <p:cNvPr id="9281" name="Text Box 19"/>
            <p:cNvSpPr txBox="1">
              <a:spLocks noChangeArrowheads="1"/>
            </p:cNvSpPr>
            <p:nvPr/>
          </p:nvSpPr>
          <p:spPr bwMode="auto">
            <a:xfrm>
              <a:off x="3114039" y="3163984"/>
              <a:ext cx="2871255" cy="46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charset="0"/>
                  <a:cs typeface="Arial" charset="0"/>
                </a:rPr>
                <a:t>circulator ring</a:t>
              </a:r>
            </a:p>
          </p:txBody>
        </p:sp>
        <p:grpSp>
          <p:nvGrpSpPr>
            <p:cNvPr id="9282" name="Group 20"/>
            <p:cNvGrpSpPr>
              <a:grpSpLocks/>
            </p:cNvGrpSpPr>
            <p:nvPr/>
          </p:nvGrpSpPr>
          <p:grpSpPr bwMode="auto">
            <a:xfrm>
              <a:off x="2706793" y="1215632"/>
              <a:ext cx="3505200" cy="186601"/>
              <a:chOff x="1872" y="1200"/>
              <a:chExt cx="1728" cy="96"/>
            </a:xfrm>
          </p:grpSpPr>
          <p:grpSp>
            <p:nvGrpSpPr>
              <p:cNvPr id="9345" name="Group 21"/>
              <p:cNvGrpSpPr>
                <a:grpSpLocks/>
              </p:cNvGrpSpPr>
              <p:nvPr/>
            </p:nvGrpSpPr>
            <p:grpSpPr bwMode="auto">
              <a:xfrm>
                <a:off x="1872" y="1200"/>
                <a:ext cx="144" cy="96"/>
                <a:chOff x="1680" y="3648"/>
                <a:chExt cx="192" cy="48"/>
              </a:xfrm>
            </p:grpSpPr>
            <p:sp>
              <p:nvSpPr>
                <p:cNvPr id="9379" name="Arc 2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80" name="Arc 2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46" name="Group 24"/>
              <p:cNvGrpSpPr>
                <a:grpSpLocks/>
              </p:cNvGrpSpPr>
              <p:nvPr/>
            </p:nvGrpSpPr>
            <p:grpSpPr bwMode="auto">
              <a:xfrm>
                <a:off x="2016" y="1200"/>
                <a:ext cx="144" cy="96"/>
                <a:chOff x="1680" y="3648"/>
                <a:chExt cx="192" cy="48"/>
              </a:xfrm>
            </p:grpSpPr>
            <p:sp>
              <p:nvSpPr>
                <p:cNvPr id="9377" name="Arc 2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78" name="Arc 2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47" name="Group 27"/>
              <p:cNvGrpSpPr>
                <a:grpSpLocks/>
              </p:cNvGrpSpPr>
              <p:nvPr/>
            </p:nvGrpSpPr>
            <p:grpSpPr bwMode="auto">
              <a:xfrm>
                <a:off x="2160" y="1200"/>
                <a:ext cx="144" cy="96"/>
                <a:chOff x="1680" y="3648"/>
                <a:chExt cx="192" cy="48"/>
              </a:xfrm>
            </p:grpSpPr>
            <p:sp>
              <p:nvSpPr>
                <p:cNvPr id="9375" name="Arc 2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76" name="Arc 2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48" name="Group 30"/>
              <p:cNvGrpSpPr>
                <a:grpSpLocks/>
              </p:cNvGrpSpPr>
              <p:nvPr/>
            </p:nvGrpSpPr>
            <p:grpSpPr bwMode="auto">
              <a:xfrm>
                <a:off x="2304" y="1200"/>
                <a:ext cx="144" cy="96"/>
                <a:chOff x="1680" y="3648"/>
                <a:chExt cx="192" cy="48"/>
              </a:xfrm>
            </p:grpSpPr>
            <p:sp>
              <p:nvSpPr>
                <p:cNvPr id="9373" name="Arc 3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74" name="Arc 3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49" name="Group 33"/>
              <p:cNvGrpSpPr>
                <a:grpSpLocks/>
              </p:cNvGrpSpPr>
              <p:nvPr/>
            </p:nvGrpSpPr>
            <p:grpSpPr bwMode="auto">
              <a:xfrm>
                <a:off x="2448" y="1200"/>
                <a:ext cx="144" cy="96"/>
                <a:chOff x="1680" y="3648"/>
                <a:chExt cx="192" cy="48"/>
              </a:xfrm>
            </p:grpSpPr>
            <p:sp>
              <p:nvSpPr>
                <p:cNvPr id="9371" name="Arc 3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72" name="Arc 3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50" name="Group 36"/>
              <p:cNvGrpSpPr>
                <a:grpSpLocks/>
              </p:cNvGrpSpPr>
              <p:nvPr/>
            </p:nvGrpSpPr>
            <p:grpSpPr bwMode="auto">
              <a:xfrm>
                <a:off x="2592" y="1200"/>
                <a:ext cx="144" cy="96"/>
                <a:chOff x="1680" y="3648"/>
                <a:chExt cx="192" cy="48"/>
              </a:xfrm>
            </p:grpSpPr>
            <p:sp>
              <p:nvSpPr>
                <p:cNvPr id="9369" name="Arc 3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70" name="Arc 3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51" name="Group 39"/>
              <p:cNvGrpSpPr>
                <a:grpSpLocks/>
              </p:cNvGrpSpPr>
              <p:nvPr/>
            </p:nvGrpSpPr>
            <p:grpSpPr bwMode="auto">
              <a:xfrm>
                <a:off x="2736" y="1200"/>
                <a:ext cx="144" cy="96"/>
                <a:chOff x="1680" y="3648"/>
                <a:chExt cx="192" cy="48"/>
              </a:xfrm>
            </p:grpSpPr>
            <p:sp>
              <p:nvSpPr>
                <p:cNvPr id="9367" name="Arc 4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68" name="Arc 4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52" name="Group 42"/>
              <p:cNvGrpSpPr>
                <a:grpSpLocks/>
              </p:cNvGrpSpPr>
              <p:nvPr/>
            </p:nvGrpSpPr>
            <p:grpSpPr bwMode="auto">
              <a:xfrm>
                <a:off x="2880" y="1200"/>
                <a:ext cx="144" cy="96"/>
                <a:chOff x="1680" y="3648"/>
                <a:chExt cx="192" cy="48"/>
              </a:xfrm>
            </p:grpSpPr>
            <p:sp>
              <p:nvSpPr>
                <p:cNvPr id="9365" name="Arc 4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66" name="Arc 4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53" name="Group 45"/>
              <p:cNvGrpSpPr>
                <a:grpSpLocks/>
              </p:cNvGrpSpPr>
              <p:nvPr/>
            </p:nvGrpSpPr>
            <p:grpSpPr bwMode="auto">
              <a:xfrm>
                <a:off x="3024" y="1200"/>
                <a:ext cx="144" cy="96"/>
                <a:chOff x="1680" y="3648"/>
                <a:chExt cx="192" cy="48"/>
              </a:xfrm>
            </p:grpSpPr>
            <p:sp>
              <p:nvSpPr>
                <p:cNvPr id="9363" name="Arc 4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64" name="Arc 4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54" name="Group 48"/>
              <p:cNvGrpSpPr>
                <a:grpSpLocks/>
              </p:cNvGrpSpPr>
              <p:nvPr/>
            </p:nvGrpSpPr>
            <p:grpSpPr bwMode="auto">
              <a:xfrm>
                <a:off x="3168" y="1200"/>
                <a:ext cx="144" cy="96"/>
                <a:chOff x="1680" y="3648"/>
                <a:chExt cx="192" cy="48"/>
              </a:xfrm>
            </p:grpSpPr>
            <p:sp>
              <p:nvSpPr>
                <p:cNvPr id="9361" name="Arc 4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62" name="Arc 5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55" name="Group 51"/>
              <p:cNvGrpSpPr>
                <a:grpSpLocks/>
              </p:cNvGrpSpPr>
              <p:nvPr/>
            </p:nvGrpSpPr>
            <p:grpSpPr bwMode="auto">
              <a:xfrm>
                <a:off x="3312" y="1200"/>
                <a:ext cx="144" cy="96"/>
                <a:chOff x="1680" y="3648"/>
                <a:chExt cx="192" cy="48"/>
              </a:xfrm>
            </p:grpSpPr>
            <p:sp>
              <p:nvSpPr>
                <p:cNvPr id="9359" name="Arc 5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60" name="Arc 5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56" name="Group 54"/>
              <p:cNvGrpSpPr>
                <a:grpSpLocks/>
              </p:cNvGrpSpPr>
              <p:nvPr/>
            </p:nvGrpSpPr>
            <p:grpSpPr bwMode="auto">
              <a:xfrm>
                <a:off x="3456" y="1200"/>
                <a:ext cx="144" cy="96"/>
                <a:chOff x="1680" y="3648"/>
                <a:chExt cx="192" cy="48"/>
              </a:xfrm>
            </p:grpSpPr>
            <p:sp>
              <p:nvSpPr>
                <p:cNvPr id="9357" name="Arc 5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58" name="Arc 5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</p:grpSp>
        <p:grpSp>
          <p:nvGrpSpPr>
            <p:cNvPr id="9283" name="Group 57"/>
            <p:cNvGrpSpPr>
              <a:grpSpLocks/>
            </p:cNvGrpSpPr>
            <p:nvPr/>
          </p:nvGrpSpPr>
          <p:grpSpPr bwMode="auto">
            <a:xfrm>
              <a:off x="2706793" y="1962034"/>
              <a:ext cx="3505200" cy="186601"/>
              <a:chOff x="1872" y="1680"/>
              <a:chExt cx="1728" cy="96"/>
            </a:xfrm>
          </p:grpSpPr>
          <p:grpSp>
            <p:nvGrpSpPr>
              <p:cNvPr id="9309" name="Group 58"/>
              <p:cNvGrpSpPr>
                <a:grpSpLocks/>
              </p:cNvGrpSpPr>
              <p:nvPr/>
            </p:nvGrpSpPr>
            <p:grpSpPr bwMode="auto">
              <a:xfrm flipV="1">
                <a:off x="1872" y="1680"/>
                <a:ext cx="144" cy="96"/>
                <a:chOff x="1680" y="3648"/>
                <a:chExt cx="192" cy="48"/>
              </a:xfrm>
            </p:grpSpPr>
            <p:sp>
              <p:nvSpPr>
                <p:cNvPr id="9343" name="Arc 5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44" name="Arc 6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10" name="Group 61"/>
              <p:cNvGrpSpPr>
                <a:grpSpLocks/>
              </p:cNvGrpSpPr>
              <p:nvPr/>
            </p:nvGrpSpPr>
            <p:grpSpPr bwMode="auto">
              <a:xfrm flipV="1">
                <a:off x="2016" y="1680"/>
                <a:ext cx="144" cy="96"/>
                <a:chOff x="1680" y="3648"/>
                <a:chExt cx="192" cy="48"/>
              </a:xfrm>
            </p:grpSpPr>
            <p:sp>
              <p:nvSpPr>
                <p:cNvPr id="9341" name="Arc 6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42" name="Arc 6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11" name="Group 64"/>
              <p:cNvGrpSpPr>
                <a:grpSpLocks/>
              </p:cNvGrpSpPr>
              <p:nvPr/>
            </p:nvGrpSpPr>
            <p:grpSpPr bwMode="auto">
              <a:xfrm flipV="1">
                <a:off x="2160" y="1680"/>
                <a:ext cx="144" cy="96"/>
                <a:chOff x="1680" y="3648"/>
                <a:chExt cx="192" cy="48"/>
              </a:xfrm>
            </p:grpSpPr>
            <p:sp>
              <p:nvSpPr>
                <p:cNvPr id="9339" name="Arc 6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40" name="Arc 6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12" name="Group 67"/>
              <p:cNvGrpSpPr>
                <a:grpSpLocks/>
              </p:cNvGrpSpPr>
              <p:nvPr/>
            </p:nvGrpSpPr>
            <p:grpSpPr bwMode="auto">
              <a:xfrm flipV="1">
                <a:off x="2304" y="1680"/>
                <a:ext cx="144" cy="96"/>
                <a:chOff x="1680" y="3648"/>
                <a:chExt cx="192" cy="48"/>
              </a:xfrm>
            </p:grpSpPr>
            <p:sp>
              <p:nvSpPr>
                <p:cNvPr id="9337" name="Arc 6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38" name="Arc 6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13" name="Group 70"/>
              <p:cNvGrpSpPr>
                <a:grpSpLocks/>
              </p:cNvGrpSpPr>
              <p:nvPr/>
            </p:nvGrpSpPr>
            <p:grpSpPr bwMode="auto">
              <a:xfrm flipV="1">
                <a:off x="2448" y="1680"/>
                <a:ext cx="144" cy="96"/>
                <a:chOff x="1680" y="3648"/>
                <a:chExt cx="192" cy="48"/>
              </a:xfrm>
            </p:grpSpPr>
            <p:sp>
              <p:nvSpPr>
                <p:cNvPr id="9335" name="Arc 7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36" name="Arc 7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14" name="Group 73"/>
              <p:cNvGrpSpPr>
                <a:grpSpLocks/>
              </p:cNvGrpSpPr>
              <p:nvPr/>
            </p:nvGrpSpPr>
            <p:grpSpPr bwMode="auto">
              <a:xfrm flipV="1">
                <a:off x="2592" y="1680"/>
                <a:ext cx="144" cy="96"/>
                <a:chOff x="1680" y="3648"/>
                <a:chExt cx="192" cy="48"/>
              </a:xfrm>
            </p:grpSpPr>
            <p:sp>
              <p:nvSpPr>
                <p:cNvPr id="9333" name="Arc 7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34" name="Arc 7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15" name="Group 76"/>
              <p:cNvGrpSpPr>
                <a:grpSpLocks/>
              </p:cNvGrpSpPr>
              <p:nvPr/>
            </p:nvGrpSpPr>
            <p:grpSpPr bwMode="auto">
              <a:xfrm flipV="1">
                <a:off x="2736" y="1680"/>
                <a:ext cx="144" cy="96"/>
                <a:chOff x="1680" y="3648"/>
                <a:chExt cx="192" cy="48"/>
              </a:xfrm>
            </p:grpSpPr>
            <p:sp>
              <p:nvSpPr>
                <p:cNvPr id="9331" name="Arc 7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32" name="Arc 7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16" name="Group 79"/>
              <p:cNvGrpSpPr>
                <a:grpSpLocks/>
              </p:cNvGrpSpPr>
              <p:nvPr/>
            </p:nvGrpSpPr>
            <p:grpSpPr bwMode="auto">
              <a:xfrm flipV="1">
                <a:off x="2880" y="1680"/>
                <a:ext cx="144" cy="96"/>
                <a:chOff x="1680" y="3648"/>
                <a:chExt cx="192" cy="48"/>
              </a:xfrm>
            </p:grpSpPr>
            <p:sp>
              <p:nvSpPr>
                <p:cNvPr id="9329" name="Arc 8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30" name="Arc 8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17" name="Group 82"/>
              <p:cNvGrpSpPr>
                <a:grpSpLocks/>
              </p:cNvGrpSpPr>
              <p:nvPr/>
            </p:nvGrpSpPr>
            <p:grpSpPr bwMode="auto">
              <a:xfrm flipV="1">
                <a:off x="3024" y="1680"/>
                <a:ext cx="144" cy="96"/>
                <a:chOff x="1680" y="3648"/>
                <a:chExt cx="192" cy="48"/>
              </a:xfrm>
            </p:grpSpPr>
            <p:sp>
              <p:nvSpPr>
                <p:cNvPr id="9327" name="Arc 8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28" name="Arc 8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18" name="Group 85"/>
              <p:cNvGrpSpPr>
                <a:grpSpLocks/>
              </p:cNvGrpSpPr>
              <p:nvPr/>
            </p:nvGrpSpPr>
            <p:grpSpPr bwMode="auto">
              <a:xfrm flipV="1">
                <a:off x="3168" y="1680"/>
                <a:ext cx="144" cy="96"/>
                <a:chOff x="1680" y="3648"/>
                <a:chExt cx="192" cy="48"/>
              </a:xfrm>
            </p:grpSpPr>
            <p:sp>
              <p:nvSpPr>
                <p:cNvPr id="9325" name="Arc 8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26" name="Arc 8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19" name="Group 88"/>
              <p:cNvGrpSpPr>
                <a:grpSpLocks/>
              </p:cNvGrpSpPr>
              <p:nvPr/>
            </p:nvGrpSpPr>
            <p:grpSpPr bwMode="auto">
              <a:xfrm flipV="1">
                <a:off x="3312" y="1680"/>
                <a:ext cx="144" cy="96"/>
                <a:chOff x="1680" y="3648"/>
                <a:chExt cx="192" cy="48"/>
              </a:xfrm>
            </p:grpSpPr>
            <p:sp>
              <p:nvSpPr>
                <p:cNvPr id="9323" name="Arc 8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24" name="Arc 9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  <p:grpSp>
            <p:nvGrpSpPr>
              <p:cNvPr id="9320" name="Group 91"/>
              <p:cNvGrpSpPr>
                <a:grpSpLocks/>
              </p:cNvGrpSpPr>
              <p:nvPr/>
            </p:nvGrpSpPr>
            <p:grpSpPr bwMode="auto">
              <a:xfrm flipV="1">
                <a:off x="3456" y="1680"/>
                <a:ext cx="144" cy="96"/>
                <a:chOff x="1680" y="3648"/>
                <a:chExt cx="192" cy="48"/>
              </a:xfrm>
            </p:grpSpPr>
            <p:sp>
              <p:nvSpPr>
                <p:cNvPr id="9321" name="Arc 9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  <p:sp>
              <p:nvSpPr>
                <p:cNvPr id="9322" name="Arc 9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b="1"/>
                </a:p>
              </p:txBody>
            </p:sp>
          </p:grpSp>
        </p:grpSp>
        <p:sp>
          <p:nvSpPr>
            <p:cNvPr id="9284" name="Text Box 94"/>
            <p:cNvSpPr txBox="1">
              <a:spLocks noChangeArrowheads="1"/>
            </p:cNvSpPr>
            <p:nvPr/>
          </p:nvSpPr>
          <p:spPr bwMode="auto">
            <a:xfrm>
              <a:off x="3297489" y="600005"/>
              <a:ext cx="2568305" cy="46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charset="0"/>
                  <a:cs typeface="Arial" charset="0"/>
                </a:rPr>
                <a:t>Cooling section</a:t>
              </a:r>
            </a:p>
          </p:txBody>
        </p:sp>
        <p:sp>
          <p:nvSpPr>
            <p:cNvPr id="9285" name="Text Box 95"/>
            <p:cNvSpPr txBox="1">
              <a:spLocks noChangeArrowheads="1"/>
            </p:cNvSpPr>
            <p:nvPr/>
          </p:nvSpPr>
          <p:spPr bwMode="auto">
            <a:xfrm>
              <a:off x="4398192" y="2229960"/>
              <a:ext cx="1556123" cy="46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charset="0"/>
                  <a:cs typeface="Arial" charset="0"/>
                </a:rPr>
                <a:t>solenoid</a:t>
              </a:r>
            </a:p>
          </p:txBody>
        </p:sp>
        <p:sp>
          <p:nvSpPr>
            <p:cNvPr id="9286" name="AutoShape 96"/>
            <p:cNvSpPr>
              <a:spLocks/>
            </p:cNvSpPr>
            <p:nvPr/>
          </p:nvSpPr>
          <p:spPr bwMode="auto">
            <a:xfrm rot="5400000">
              <a:off x="4285332" y="-749102"/>
              <a:ext cx="228432" cy="3488267"/>
            </a:xfrm>
            <a:prstGeom prst="leftBrace">
              <a:avLst>
                <a:gd name="adj1" fmla="val 75009"/>
                <a:gd name="adj2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9287" name="Rectangle 98"/>
            <p:cNvSpPr>
              <a:spLocks noChangeArrowheads="1"/>
            </p:cNvSpPr>
            <p:nvPr/>
          </p:nvSpPr>
          <p:spPr bwMode="auto">
            <a:xfrm rot="10800000">
              <a:off x="3397874" y="4103788"/>
              <a:ext cx="2119007" cy="373240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9288" name="Rectangle 101"/>
            <p:cNvSpPr>
              <a:spLocks noChangeArrowheads="1"/>
            </p:cNvSpPr>
            <p:nvPr/>
          </p:nvSpPr>
          <p:spPr bwMode="auto">
            <a:xfrm rot="10800000" flipH="1">
              <a:off x="2187490" y="4230362"/>
              <a:ext cx="449579" cy="22437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9289" name="Line 110"/>
            <p:cNvSpPr>
              <a:spLocks noChangeShapeType="1"/>
            </p:cNvSpPr>
            <p:nvPr/>
          </p:nvSpPr>
          <p:spPr bwMode="auto">
            <a:xfrm rot="-5400000">
              <a:off x="5796322" y="3358263"/>
              <a:ext cx="617569" cy="12467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9290" name="Text Box 112"/>
            <p:cNvSpPr txBox="1">
              <a:spLocks noChangeArrowheads="1"/>
            </p:cNvSpPr>
            <p:nvPr/>
          </p:nvSpPr>
          <p:spPr bwMode="auto">
            <a:xfrm>
              <a:off x="5682346" y="3060202"/>
              <a:ext cx="1827269" cy="46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latin typeface="Arial" charset="0"/>
                  <a:cs typeface="Arial" charset="0"/>
                </a:rPr>
                <a:t>Fast kicker</a:t>
              </a:r>
            </a:p>
          </p:txBody>
        </p:sp>
        <p:sp>
          <p:nvSpPr>
            <p:cNvPr id="9291" name="Text Box 113"/>
            <p:cNvSpPr txBox="1">
              <a:spLocks noChangeArrowheads="1"/>
            </p:cNvSpPr>
            <p:nvPr/>
          </p:nvSpPr>
          <p:spPr bwMode="auto">
            <a:xfrm>
              <a:off x="1279534" y="3786664"/>
              <a:ext cx="1559329" cy="46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" charset="0"/>
                  <a:cs typeface="Arial" charset="0"/>
                </a:rPr>
                <a:t>Fast kicker</a:t>
              </a:r>
            </a:p>
          </p:txBody>
        </p:sp>
        <p:sp>
          <p:nvSpPr>
            <p:cNvPr id="9292" name="Text Box 114"/>
            <p:cNvSpPr txBox="1">
              <a:spLocks noChangeArrowheads="1"/>
            </p:cNvSpPr>
            <p:nvPr/>
          </p:nvSpPr>
          <p:spPr bwMode="auto">
            <a:xfrm>
              <a:off x="3529300" y="4435821"/>
              <a:ext cx="1972342" cy="46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  <a:cs typeface="Arial" charset="0"/>
                </a:rPr>
                <a:t>SRF Linac</a:t>
              </a:r>
            </a:p>
          </p:txBody>
        </p:sp>
        <p:sp>
          <p:nvSpPr>
            <p:cNvPr id="9293" name="Text Box 115"/>
            <p:cNvSpPr txBox="1">
              <a:spLocks noChangeArrowheads="1"/>
            </p:cNvSpPr>
            <p:nvPr/>
          </p:nvSpPr>
          <p:spPr bwMode="auto">
            <a:xfrm>
              <a:off x="5447158" y="4332040"/>
              <a:ext cx="1152441" cy="46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latin typeface="Arial" charset="0"/>
                  <a:cs typeface="Arial" charset="0"/>
                </a:rPr>
                <a:t>dump</a:t>
              </a:r>
            </a:p>
          </p:txBody>
        </p:sp>
        <p:sp>
          <p:nvSpPr>
            <p:cNvPr id="9294" name="Text Box 116"/>
            <p:cNvSpPr txBox="1">
              <a:spLocks noChangeArrowheads="1"/>
            </p:cNvSpPr>
            <p:nvPr/>
          </p:nvSpPr>
          <p:spPr bwMode="auto">
            <a:xfrm>
              <a:off x="1646435" y="4439875"/>
              <a:ext cx="1484539" cy="46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latin typeface="Arial" charset="0"/>
                  <a:cs typeface="Arial" charset="0"/>
                </a:rPr>
                <a:t>injector</a:t>
              </a:r>
            </a:p>
          </p:txBody>
        </p:sp>
        <p:sp>
          <p:nvSpPr>
            <p:cNvPr id="9295" name="Line 121"/>
            <p:cNvSpPr>
              <a:spLocks noChangeShapeType="1"/>
            </p:cNvSpPr>
            <p:nvPr/>
          </p:nvSpPr>
          <p:spPr bwMode="auto">
            <a:xfrm>
              <a:off x="4975860" y="3661831"/>
              <a:ext cx="4572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9296" name="Rectangle 122"/>
            <p:cNvSpPr>
              <a:spLocks noChangeArrowheads="1"/>
            </p:cNvSpPr>
            <p:nvPr/>
          </p:nvSpPr>
          <p:spPr bwMode="auto">
            <a:xfrm>
              <a:off x="6609927" y="3447219"/>
              <a:ext cx="194733" cy="37320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latin typeface="Arial" charset="0"/>
                <a:cs typeface="Arial" charset="0"/>
              </a:endParaRPr>
            </a:p>
          </p:txBody>
        </p:sp>
        <p:cxnSp>
          <p:nvCxnSpPr>
            <p:cNvPr id="9297" name="Straight Connector 134"/>
            <p:cNvCxnSpPr>
              <a:cxnSpLocks noChangeShapeType="1"/>
            </p:cNvCxnSpPr>
            <p:nvPr/>
          </p:nvCxnSpPr>
          <p:spPr bwMode="auto">
            <a:xfrm rot="16200000" flipH="1">
              <a:off x="4442460" y="3539911"/>
              <a:ext cx="152400" cy="15240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9298" name="Straight Connector 138"/>
            <p:cNvCxnSpPr>
              <a:cxnSpLocks noChangeShapeType="1"/>
            </p:cNvCxnSpPr>
            <p:nvPr/>
          </p:nvCxnSpPr>
          <p:spPr bwMode="auto">
            <a:xfrm flipV="1">
              <a:off x="4297680" y="3514257"/>
              <a:ext cx="152400" cy="14757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sp>
          <p:nvSpPr>
            <p:cNvPr id="9299" name="Line 4"/>
            <p:cNvSpPr>
              <a:spLocks noChangeShapeType="1"/>
            </p:cNvSpPr>
            <p:nvPr/>
          </p:nvSpPr>
          <p:spPr bwMode="auto">
            <a:xfrm>
              <a:off x="2156460" y="3661831"/>
              <a:ext cx="21336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9300" name="Line 2"/>
            <p:cNvSpPr>
              <a:spLocks noChangeShapeType="1"/>
            </p:cNvSpPr>
            <p:nvPr/>
          </p:nvSpPr>
          <p:spPr bwMode="auto">
            <a:xfrm flipV="1">
              <a:off x="1096084" y="1691640"/>
              <a:ext cx="7080176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9301" name="Oval 15"/>
            <p:cNvSpPr>
              <a:spLocks noChangeArrowheads="1"/>
            </p:cNvSpPr>
            <p:nvPr/>
          </p:nvSpPr>
          <p:spPr bwMode="auto">
            <a:xfrm>
              <a:off x="7490461" y="1615951"/>
              <a:ext cx="388620" cy="1442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9302" name="Rectangle 109"/>
            <p:cNvSpPr>
              <a:spLocks noChangeArrowheads="1"/>
            </p:cNvSpPr>
            <p:nvPr/>
          </p:nvSpPr>
          <p:spPr bwMode="auto">
            <a:xfrm>
              <a:off x="6061567" y="4130708"/>
              <a:ext cx="186606" cy="222987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9303" name="Line 110"/>
            <p:cNvSpPr>
              <a:spLocks noChangeShapeType="1"/>
            </p:cNvSpPr>
            <p:nvPr/>
          </p:nvSpPr>
          <p:spPr bwMode="auto">
            <a:xfrm rot="16200000" flipH="1">
              <a:off x="2517486" y="3448977"/>
              <a:ext cx="649553" cy="11125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9304" name="Line 110"/>
            <p:cNvSpPr>
              <a:spLocks noChangeShapeType="1"/>
            </p:cNvSpPr>
            <p:nvPr/>
          </p:nvSpPr>
          <p:spPr bwMode="auto">
            <a:xfrm rot="16200000" flipH="1">
              <a:off x="2481752" y="3629491"/>
              <a:ext cx="263818" cy="4876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9305" name="Line 118"/>
            <p:cNvSpPr>
              <a:spLocks noChangeShapeType="1"/>
            </p:cNvSpPr>
            <p:nvPr/>
          </p:nvSpPr>
          <p:spPr bwMode="auto">
            <a:xfrm>
              <a:off x="2628901" y="4353695"/>
              <a:ext cx="350521" cy="15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9306" name="Line 110"/>
            <p:cNvSpPr>
              <a:spLocks noChangeShapeType="1"/>
            </p:cNvSpPr>
            <p:nvPr/>
          </p:nvSpPr>
          <p:spPr bwMode="auto">
            <a:xfrm rot="-5400000">
              <a:off x="5754462" y="3789757"/>
              <a:ext cx="248740" cy="6324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9307" name="Rectangle 9"/>
            <p:cNvSpPr>
              <a:spLocks noChangeArrowheads="1"/>
            </p:cNvSpPr>
            <p:nvPr/>
          </p:nvSpPr>
          <p:spPr bwMode="auto">
            <a:xfrm>
              <a:off x="2186940" y="3492939"/>
              <a:ext cx="194733" cy="37320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9308" name="Line 110"/>
            <p:cNvSpPr>
              <a:spLocks noChangeShapeType="1"/>
            </p:cNvSpPr>
            <p:nvPr/>
          </p:nvSpPr>
          <p:spPr bwMode="auto">
            <a:xfrm rot="16200000" flipH="1">
              <a:off x="5832898" y="4012279"/>
              <a:ext cx="7620" cy="5638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 b="1"/>
            </a:p>
          </p:txBody>
        </p:sp>
      </p:grpSp>
      <p:sp>
        <p:nvSpPr>
          <p:cNvPr id="9221" name="Rectangular Callout 136"/>
          <p:cNvSpPr>
            <a:spLocks noChangeArrowheads="1"/>
          </p:cNvSpPr>
          <p:nvPr/>
        </p:nvSpPr>
        <p:spPr bwMode="auto">
          <a:xfrm>
            <a:off x="304800" y="4614446"/>
            <a:ext cx="2209800" cy="685800"/>
          </a:xfrm>
          <a:prstGeom prst="wedgeRectCallout">
            <a:avLst>
              <a:gd name="adj1" fmla="val 3200"/>
              <a:gd name="adj2" fmla="val 901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300" b="1" dirty="0" err="1">
                <a:latin typeface="Arial" charset="0"/>
                <a:cs typeface="Arial" charset="0"/>
              </a:rPr>
              <a:t>recirculating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</a:rPr>
              <a:t>10+</a:t>
            </a:r>
            <a:r>
              <a:rPr lang="en-US" sz="1300" b="1" dirty="0">
                <a:latin typeface="Arial" charset="0"/>
                <a:cs typeface="Arial" charset="0"/>
              </a:rPr>
              <a:t> turns </a:t>
            </a:r>
            <a:r>
              <a:rPr lang="en-US" sz="1300" b="1" dirty="0">
                <a:latin typeface="Arial" charset="0"/>
                <a:cs typeface="Arial" charset="0"/>
                <a:sym typeface="Wingdings" pitchFamily="2" charset="2"/>
              </a:rPr>
              <a:t></a:t>
            </a:r>
            <a:r>
              <a:rPr lang="en-US" sz="1300" b="1" dirty="0">
                <a:latin typeface="Arial" charset="0"/>
                <a:cs typeface="Arial" charset="0"/>
              </a:rPr>
              <a:t> reduction of current from an ERL by a same factor</a:t>
            </a:r>
            <a:endParaRPr lang="en-US" sz="13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223" name="Text Box 116"/>
          <p:cNvSpPr txBox="1">
            <a:spLocks noChangeArrowheads="1"/>
          </p:cNvSpPr>
          <p:nvPr/>
        </p:nvSpPr>
        <p:spPr bwMode="auto">
          <a:xfrm>
            <a:off x="2057400" y="5605046"/>
            <a:ext cx="1741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energy recovery</a:t>
            </a:r>
          </a:p>
        </p:txBody>
      </p:sp>
      <p:sp>
        <p:nvSpPr>
          <p:cNvPr id="9225" name="Rectangular Callout 334"/>
          <p:cNvSpPr>
            <a:spLocks noChangeArrowheads="1"/>
          </p:cNvSpPr>
          <p:nvPr/>
        </p:nvSpPr>
        <p:spPr bwMode="auto">
          <a:xfrm>
            <a:off x="6477000" y="4267200"/>
            <a:ext cx="2459037" cy="533400"/>
          </a:xfrm>
          <a:prstGeom prst="wedgeRectCallout">
            <a:avLst>
              <a:gd name="adj1" fmla="val -28571"/>
              <a:gd name="adj2" fmla="val 15188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>
                <a:latin typeface="Arial" charset="0"/>
                <a:cs typeface="Arial" charset="0"/>
              </a:rPr>
              <a:t>eliminating the long return path doubles the cooling rate</a:t>
            </a:r>
          </a:p>
        </p:txBody>
      </p:sp>
      <p:grpSp>
        <p:nvGrpSpPr>
          <p:cNvPr id="9226" name="Group 189"/>
          <p:cNvGrpSpPr>
            <a:grpSpLocks/>
          </p:cNvGrpSpPr>
          <p:nvPr/>
        </p:nvGrpSpPr>
        <p:grpSpPr bwMode="auto">
          <a:xfrm>
            <a:off x="6248400" y="4876801"/>
            <a:ext cx="3068741" cy="1447799"/>
            <a:chOff x="715699" y="607684"/>
            <a:chExt cx="7518397" cy="3676288"/>
          </a:xfrm>
        </p:grpSpPr>
        <p:cxnSp>
          <p:nvCxnSpPr>
            <p:cNvPr id="192" name="Straight Connector 191"/>
            <p:cNvCxnSpPr/>
            <p:nvPr/>
          </p:nvCxnSpPr>
          <p:spPr>
            <a:xfrm flipH="1">
              <a:off x="715699" y="871725"/>
              <a:ext cx="5817380" cy="3412247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 flipV="1">
              <a:off x="715699" y="871725"/>
              <a:ext cx="5817380" cy="3412247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ectangle 193"/>
            <p:cNvSpPr/>
            <p:nvPr/>
          </p:nvSpPr>
          <p:spPr>
            <a:xfrm rot="1813969">
              <a:off x="1566867" y="1829728"/>
              <a:ext cx="2019125" cy="230191"/>
            </a:xfrm>
            <a:prstGeom prst="rect">
              <a:avLst/>
            </a:prstGeom>
            <a:solidFill>
              <a:srgbClr val="00B05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 rot="1813969">
              <a:off x="3662789" y="3068699"/>
              <a:ext cx="2019123" cy="233575"/>
            </a:xfrm>
            <a:prstGeom prst="rect">
              <a:avLst/>
            </a:prstGeom>
            <a:solidFill>
              <a:srgbClr val="00B05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 rot="19789720">
              <a:off x="1490070" y="3146556"/>
              <a:ext cx="2019125" cy="230191"/>
            </a:xfrm>
            <a:prstGeom prst="rect">
              <a:avLst/>
            </a:prstGeom>
            <a:solidFill>
              <a:srgbClr val="00B05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 rot="19789720">
              <a:off x="3739586" y="1826342"/>
              <a:ext cx="2015924" cy="233578"/>
            </a:xfrm>
            <a:prstGeom prst="rect">
              <a:avLst/>
            </a:prstGeom>
            <a:solidFill>
              <a:srgbClr val="00B05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Arc 197"/>
            <p:cNvSpPr/>
            <p:nvPr/>
          </p:nvSpPr>
          <p:spPr>
            <a:xfrm>
              <a:off x="4750747" y="1413352"/>
              <a:ext cx="1859129" cy="775204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Arc 198"/>
            <p:cNvSpPr/>
            <p:nvPr/>
          </p:nvSpPr>
          <p:spPr>
            <a:xfrm flipV="1">
              <a:off x="4593952" y="2963757"/>
              <a:ext cx="2015924" cy="697344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0" name="Straight Arrow Connector 199"/>
            <p:cNvCxnSpPr>
              <a:stCxn id="208" idx="2"/>
            </p:cNvCxnSpPr>
            <p:nvPr/>
          </p:nvCxnSpPr>
          <p:spPr>
            <a:xfrm rot="5400000">
              <a:off x="5310373" y="2637091"/>
              <a:ext cx="135745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Arc 200"/>
            <p:cNvSpPr/>
            <p:nvPr/>
          </p:nvSpPr>
          <p:spPr>
            <a:xfrm flipH="1">
              <a:off x="1259678" y="1413352"/>
              <a:ext cx="931166" cy="930922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Arc 201"/>
            <p:cNvSpPr/>
            <p:nvPr/>
          </p:nvSpPr>
          <p:spPr>
            <a:xfrm flipH="1" flipV="1">
              <a:off x="1259678" y="2963757"/>
              <a:ext cx="697574" cy="775204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3" name="Straight Arrow Connector 202"/>
            <p:cNvCxnSpPr>
              <a:stCxn id="201" idx="2"/>
            </p:cNvCxnSpPr>
            <p:nvPr/>
          </p:nvCxnSpPr>
          <p:spPr>
            <a:xfrm rot="5400000">
              <a:off x="482876" y="2654108"/>
              <a:ext cx="1550406" cy="3199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949291" y="1027443"/>
              <a:ext cx="540779" cy="308051"/>
            </a:xfrm>
            <a:prstGeom prst="line">
              <a:avLst/>
            </a:prstGeom>
            <a:ln w="38100">
              <a:solidFill>
                <a:srgbClr val="0033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0800000" flipV="1">
              <a:off x="715699" y="3972537"/>
              <a:ext cx="543979" cy="311435"/>
            </a:xfrm>
            <a:prstGeom prst="line">
              <a:avLst/>
            </a:prstGeom>
            <a:ln w="38100">
              <a:solidFill>
                <a:srgbClr val="0033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5758708" y="3830360"/>
              <a:ext cx="540781" cy="311435"/>
            </a:xfrm>
            <a:prstGeom prst="line">
              <a:avLst/>
            </a:prstGeom>
            <a:ln w="38100">
              <a:solidFill>
                <a:srgbClr val="0033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0800000" flipV="1">
              <a:off x="5758708" y="1027443"/>
              <a:ext cx="540781" cy="308051"/>
            </a:xfrm>
            <a:prstGeom prst="line">
              <a:avLst/>
            </a:prstGeom>
            <a:ln w="38100">
              <a:solidFill>
                <a:srgbClr val="0033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Arc 207"/>
            <p:cNvSpPr/>
            <p:nvPr/>
          </p:nvSpPr>
          <p:spPr>
            <a:xfrm>
              <a:off x="5291526" y="1413352"/>
              <a:ext cx="697574" cy="1086639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Arc 208"/>
            <p:cNvSpPr/>
            <p:nvPr/>
          </p:nvSpPr>
          <p:spPr>
            <a:xfrm flipV="1">
              <a:off x="5137932" y="2655708"/>
              <a:ext cx="851168" cy="1005393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0" name="Straight Arrow Connector 209"/>
            <p:cNvCxnSpPr>
              <a:stCxn id="198" idx="2"/>
            </p:cNvCxnSpPr>
            <p:nvPr/>
          </p:nvCxnSpPr>
          <p:spPr>
            <a:xfrm rot="5400000">
              <a:off x="5817655" y="2594868"/>
              <a:ext cx="1587642" cy="320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Rectangle 210"/>
            <p:cNvSpPr/>
            <p:nvPr/>
          </p:nvSpPr>
          <p:spPr>
            <a:xfrm>
              <a:off x="6533079" y="1958364"/>
              <a:ext cx="156795" cy="927535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2" name="Straight Arrow Connector 211"/>
            <p:cNvCxnSpPr>
              <a:stCxn id="195" idx="3"/>
            </p:cNvCxnSpPr>
            <p:nvPr/>
          </p:nvCxnSpPr>
          <p:spPr>
            <a:xfrm flipH="1" flipV="1">
              <a:off x="1646865" y="1413352"/>
              <a:ext cx="3897453" cy="227821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 rot="10800000" flipV="1">
              <a:off x="1602067" y="1416738"/>
              <a:ext cx="4073445" cy="236623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Left Brace 215"/>
            <p:cNvSpPr/>
            <p:nvPr/>
          </p:nvSpPr>
          <p:spPr>
            <a:xfrm rot="3610161">
              <a:off x="4382052" y="688564"/>
              <a:ext cx="318206" cy="1916729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5" name="TextBox 216"/>
            <p:cNvSpPr txBox="1">
              <a:spLocks noChangeArrowheads="1"/>
            </p:cNvSpPr>
            <p:nvPr/>
          </p:nvSpPr>
          <p:spPr bwMode="auto">
            <a:xfrm rot="-1749691">
              <a:off x="3225376" y="935384"/>
              <a:ext cx="2192104" cy="5904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Arial" charset="0"/>
                  <a:cs typeface="Arial" charset="0"/>
                </a:rPr>
                <a:t>Solenoid</a:t>
              </a:r>
            </a:p>
          </p:txBody>
        </p:sp>
        <p:sp>
          <p:nvSpPr>
            <p:cNvPr id="9256" name="TextBox 217"/>
            <p:cNvSpPr txBox="1">
              <a:spLocks noChangeArrowheads="1"/>
            </p:cNvSpPr>
            <p:nvPr/>
          </p:nvSpPr>
          <p:spPr bwMode="auto">
            <a:xfrm>
              <a:off x="6525727" y="2155593"/>
              <a:ext cx="1284174" cy="70336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Arial" charset="0"/>
                  <a:cs typeface="Arial" charset="0"/>
                </a:rPr>
                <a:t>SRF</a:t>
              </a:r>
            </a:p>
          </p:txBody>
        </p:sp>
        <p:sp>
          <p:nvSpPr>
            <p:cNvPr id="219" name="Arc 218"/>
            <p:cNvSpPr/>
            <p:nvPr/>
          </p:nvSpPr>
          <p:spPr>
            <a:xfrm flipH="1">
              <a:off x="6609876" y="1491211"/>
              <a:ext cx="777572" cy="853062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7056860" y="1258700"/>
              <a:ext cx="156794" cy="308051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9" name="TextBox 220"/>
            <p:cNvSpPr txBox="1">
              <a:spLocks noChangeArrowheads="1"/>
            </p:cNvSpPr>
            <p:nvPr/>
          </p:nvSpPr>
          <p:spPr bwMode="auto">
            <a:xfrm>
              <a:off x="6129696" y="607684"/>
              <a:ext cx="2104400" cy="70336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Arial" charset="0"/>
                  <a:cs typeface="Arial" charset="0"/>
                </a:rPr>
                <a:t>injector</a:t>
              </a:r>
            </a:p>
          </p:txBody>
        </p:sp>
        <p:sp>
          <p:nvSpPr>
            <p:cNvPr id="223" name="Arc 222"/>
            <p:cNvSpPr/>
            <p:nvPr/>
          </p:nvSpPr>
          <p:spPr>
            <a:xfrm flipH="1" flipV="1">
              <a:off x="6609876" y="2808040"/>
              <a:ext cx="777572" cy="853062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7000261" y="3508770"/>
              <a:ext cx="230391" cy="230191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3" name="TextBox 224"/>
            <p:cNvSpPr txBox="1">
              <a:spLocks noChangeArrowheads="1"/>
            </p:cNvSpPr>
            <p:nvPr/>
          </p:nvSpPr>
          <p:spPr bwMode="auto">
            <a:xfrm>
              <a:off x="6129696" y="3510016"/>
              <a:ext cx="1870210" cy="70336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Arial" charset="0"/>
                  <a:cs typeface="Arial" charset="0"/>
                </a:rPr>
                <a:t>dumper</a:t>
              </a:r>
            </a:p>
          </p:txBody>
        </p:sp>
        <p:sp>
          <p:nvSpPr>
            <p:cNvPr id="9264" name="Oval 225"/>
            <p:cNvSpPr>
              <a:spLocks noChangeArrowheads="1"/>
            </p:cNvSpPr>
            <p:nvPr/>
          </p:nvSpPr>
          <p:spPr bwMode="auto">
            <a:xfrm>
              <a:off x="5883841" y="2432639"/>
              <a:ext cx="261450" cy="520148"/>
            </a:xfrm>
            <a:prstGeom prst="ellipse">
              <a:avLst/>
            </a:prstGeom>
            <a:solidFill>
              <a:srgbClr val="FFC000"/>
            </a:solidFill>
            <a:ln w="38100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Arial" charset="0"/>
                <a:cs typeface="Arial" charset="0"/>
              </a:endParaRPr>
            </a:p>
          </p:txBody>
        </p:sp>
        <p:sp>
          <p:nvSpPr>
            <p:cNvPr id="9265" name="Oval 226"/>
            <p:cNvSpPr>
              <a:spLocks noChangeArrowheads="1"/>
            </p:cNvSpPr>
            <p:nvPr/>
          </p:nvSpPr>
          <p:spPr bwMode="auto">
            <a:xfrm rot="-3487950">
              <a:off x="6135954" y="3864904"/>
              <a:ext cx="143214" cy="504261"/>
            </a:xfrm>
            <a:prstGeom prst="ellipse">
              <a:avLst/>
            </a:prstGeom>
            <a:solidFill>
              <a:srgbClr val="0000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Arial" charset="0"/>
                <a:cs typeface="Arial" charset="0"/>
              </a:endParaRPr>
            </a:p>
          </p:txBody>
        </p:sp>
      </p:grpSp>
      <p:sp>
        <p:nvSpPr>
          <p:cNvPr id="166" name="Content Placeholder 1"/>
          <p:cNvSpPr txBox="1">
            <a:spLocks/>
          </p:cNvSpPr>
          <p:nvPr/>
        </p:nvSpPr>
        <p:spPr>
          <a:xfrm>
            <a:off x="76200" y="762000"/>
            <a:ext cx="4648200" cy="25146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Perspective on high energy cooling 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800" kern="0" dirty="0" smtClean="0">
                <a:latin typeface="Arial" charset="0"/>
                <a:cs typeface="Arial" charset="0"/>
              </a:rPr>
              <a:t>Up to 55 </a:t>
            </a:r>
            <a:r>
              <a:rPr lang="en-US" sz="1800" kern="0" dirty="0" err="1" smtClean="0">
                <a:latin typeface="Arial" charset="0"/>
                <a:cs typeface="Arial" charset="0"/>
              </a:rPr>
              <a:t>GeV</a:t>
            </a:r>
            <a:endParaRPr lang="en-US" sz="1800" kern="0" dirty="0" smtClean="0">
              <a:latin typeface="Arial" charset="0"/>
              <a:cs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Must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use RF/SRF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for acceleration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baseline="0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Beyond</a:t>
            </a:r>
            <a:r>
              <a:rPr lang="en-US" sz="2000" b="1" kern="0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 state-of-art</a:t>
            </a:r>
            <a:endParaRPr lang="en-US" sz="2000" b="1" kern="0" baseline="0" dirty="0" smtClean="0">
              <a:solidFill>
                <a:srgbClr val="3333FF"/>
              </a:solidFill>
              <a:latin typeface="Arial" charset="0"/>
              <a:cs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800" kern="0" dirty="0" smtClean="0">
                <a:latin typeface="Arial" charset="0"/>
                <a:cs typeface="Arial" charset="0"/>
              </a:rPr>
              <a:t>Cooling by a bunched electron beam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Making of high energy, current</a:t>
            </a:r>
            <a:r>
              <a:rPr lang="en-US" sz="1800" kern="0" noProof="0" dirty="0" smtClean="0">
                <a:latin typeface="Arial" charset="0"/>
                <a:cs typeface="Arial" charset="0"/>
              </a:rPr>
              <a:t>/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intensity electron beam</a:t>
            </a:r>
          </a:p>
        </p:txBody>
      </p:sp>
      <p:sp>
        <p:nvSpPr>
          <p:cNvPr id="167" name="Content Placeholder 1"/>
          <p:cNvSpPr txBox="1">
            <a:spLocks/>
          </p:cNvSpPr>
          <p:nvPr/>
        </p:nvSpPr>
        <p:spPr>
          <a:xfrm>
            <a:off x="5105400" y="838200"/>
            <a:ext cx="4038600" cy="21336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Cooler Design choices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800" kern="0" dirty="0" smtClean="0">
                <a:latin typeface="Arial" charset="0"/>
                <a:cs typeface="Arial" charset="0"/>
              </a:rPr>
              <a:t>Energy recovery </a:t>
            </a:r>
            <a:r>
              <a:rPr lang="en-US" sz="1800" kern="0" dirty="0" err="1" smtClean="0">
                <a:latin typeface="Arial" charset="0"/>
                <a:cs typeface="Arial" charset="0"/>
              </a:rPr>
              <a:t>linac</a:t>
            </a:r>
            <a:r>
              <a:rPr lang="en-US" sz="1800" kern="0" dirty="0" smtClean="0">
                <a:latin typeface="Arial" charset="0"/>
                <a:cs typeface="Arial" charset="0"/>
              </a:rPr>
              <a:t> (ERL)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800" kern="0" dirty="0" smtClean="0">
                <a:latin typeface="Arial" charset="0"/>
                <a:cs typeface="Arial" charset="0"/>
              </a:rPr>
              <a:t>Compact circulator ring</a:t>
            </a:r>
            <a:endParaRPr lang="en-US" sz="2000" b="1" kern="0" baseline="0" dirty="0" smtClean="0">
              <a:solidFill>
                <a:srgbClr val="3333FF"/>
              </a:solidFill>
              <a:latin typeface="Arial" charset="0"/>
              <a:cs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800" kern="0" dirty="0" smtClean="0">
                <a:latin typeface="Arial" charset="0"/>
                <a:cs typeface="Arial" charset="0"/>
              </a:rPr>
              <a:t>To meet technical challenges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800" kern="0" dirty="0" smtClean="0">
                <a:latin typeface="Arial" charset="0"/>
                <a:cs typeface="Arial" charset="0"/>
              </a:rPr>
              <a:t>High beam power (up to 81 MW)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800" kern="0" dirty="0" smtClean="0">
                <a:latin typeface="Arial" charset="0"/>
                <a:cs typeface="Arial" charset="0"/>
              </a:rPr>
              <a:t>Long source lifetime (up to 1.5 A)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8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36576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7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ERL-Circulator Cooler (Non-magnetized)</a:t>
            </a:r>
          </a:p>
        </p:txBody>
      </p:sp>
      <p:grpSp>
        <p:nvGrpSpPr>
          <p:cNvPr id="10243" name="Group 6"/>
          <p:cNvGrpSpPr>
            <a:grpSpLocks/>
          </p:cNvGrpSpPr>
          <p:nvPr/>
        </p:nvGrpSpPr>
        <p:grpSpPr bwMode="auto">
          <a:xfrm flipH="1">
            <a:off x="609600" y="965200"/>
            <a:ext cx="7543881" cy="4292600"/>
            <a:chOff x="709338" y="867175"/>
            <a:chExt cx="7557779" cy="3472942"/>
          </a:xfrm>
        </p:grpSpPr>
        <p:pic>
          <p:nvPicPr>
            <p:cNvPr id="10276" name="Picture 68"/>
            <p:cNvPicPr>
              <a:picLocks noChangeAspect="1"/>
            </p:cNvPicPr>
            <p:nvPr/>
          </p:nvPicPr>
          <p:blipFill>
            <a:blip r:embed="rId2" cstate="print"/>
            <a:srcRect l="15546" t="3897" r="4813" b="12732"/>
            <a:stretch>
              <a:fillRect/>
            </a:stretch>
          </p:blipFill>
          <p:spPr bwMode="auto">
            <a:xfrm>
              <a:off x="709338" y="1094600"/>
              <a:ext cx="7091237" cy="3087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77" name="Group 2"/>
            <p:cNvGrpSpPr>
              <a:grpSpLocks noChangeAspect="1"/>
            </p:cNvGrpSpPr>
            <p:nvPr/>
          </p:nvGrpSpPr>
          <p:grpSpPr bwMode="auto">
            <a:xfrm>
              <a:off x="758769" y="1192844"/>
              <a:ext cx="7508348" cy="3147273"/>
              <a:chOff x="1477" y="9221"/>
              <a:chExt cx="9668" cy="3930"/>
            </a:xfrm>
          </p:grpSpPr>
          <p:grpSp>
            <p:nvGrpSpPr>
              <p:cNvPr id="10281" name="Group 3"/>
              <p:cNvGrpSpPr>
                <a:grpSpLocks/>
              </p:cNvGrpSpPr>
              <p:nvPr/>
            </p:nvGrpSpPr>
            <p:grpSpPr bwMode="auto">
              <a:xfrm>
                <a:off x="10136" y="10578"/>
                <a:ext cx="184" cy="896"/>
                <a:chOff x="10136" y="10884"/>
                <a:chExt cx="184" cy="896"/>
              </a:xfrm>
            </p:grpSpPr>
            <p:grpSp>
              <p:nvGrpSpPr>
                <p:cNvPr id="10318" name="Group 4"/>
                <p:cNvGrpSpPr>
                  <a:grpSpLocks/>
                </p:cNvGrpSpPr>
                <p:nvPr/>
              </p:nvGrpSpPr>
              <p:grpSpPr bwMode="auto">
                <a:xfrm>
                  <a:off x="10160" y="10956"/>
                  <a:ext cx="123" cy="127"/>
                  <a:chOff x="11512" y="10648"/>
                  <a:chExt cx="123" cy="99"/>
                </a:xfrm>
              </p:grpSpPr>
              <p:sp>
                <p:nvSpPr>
                  <p:cNvPr id="10338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9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40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41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42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10319" name="Group 10"/>
                <p:cNvGrpSpPr>
                  <a:grpSpLocks/>
                </p:cNvGrpSpPr>
                <p:nvPr/>
              </p:nvGrpSpPr>
              <p:grpSpPr bwMode="auto">
                <a:xfrm>
                  <a:off x="10160" y="11161"/>
                  <a:ext cx="123" cy="127"/>
                  <a:chOff x="11512" y="10648"/>
                  <a:chExt cx="123" cy="99"/>
                </a:xfrm>
              </p:grpSpPr>
              <p:sp>
                <p:nvSpPr>
                  <p:cNvPr id="1033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5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6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7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10320" name="Group 16"/>
                <p:cNvGrpSpPr>
                  <a:grpSpLocks/>
                </p:cNvGrpSpPr>
                <p:nvPr/>
              </p:nvGrpSpPr>
              <p:grpSpPr bwMode="auto">
                <a:xfrm>
                  <a:off x="10160" y="11366"/>
                  <a:ext cx="123" cy="127"/>
                  <a:chOff x="11512" y="10648"/>
                  <a:chExt cx="123" cy="99"/>
                </a:xfrm>
              </p:grpSpPr>
              <p:sp>
                <p:nvSpPr>
                  <p:cNvPr id="10328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29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32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10321" name="Group 22"/>
                <p:cNvGrpSpPr>
                  <a:grpSpLocks/>
                </p:cNvGrpSpPr>
                <p:nvPr/>
              </p:nvGrpSpPr>
              <p:grpSpPr bwMode="auto">
                <a:xfrm>
                  <a:off x="10160" y="11572"/>
                  <a:ext cx="123" cy="127"/>
                  <a:chOff x="11512" y="10648"/>
                  <a:chExt cx="123" cy="99"/>
                </a:xfrm>
              </p:grpSpPr>
              <p:sp>
                <p:nvSpPr>
                  <p:cNvPr id="10323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2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25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26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27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10322" name="AutoShape 28"/>
                <p:cNvSpPr>
                  <a:spLocks noChangeArrowheads="1"/>
                </p:cNvSpPr>
                <p:nvPr/>
              </p:nvSpPr>
              <p:spPr bwMode="auto">
                <a:xfrm>
                  <a:off x="10136" y="10884"/>
                  <a:ext cx="184" cy="896"/>
                </a:xfrm>
                <a:prstGeom prst="roundRect">
                  <a:avLst>
                    <a:gd name="adj" fmla="val 3206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1">
                    <a:solidFill>
                      <a:srgbClr val="0000FF"/>
                    </a:solidFill>
                  </a:endParaRPr>
                </a:p>
              </p:txBody>
            </p:sp>
          </p:grpSp>
          <p:cxnSp>
            <p:nvCxnSpPr>
              <p:cNvPr id="10282" name="AutoShape 29"/>
              <p:cNvCxnSpPr>
                <a:cxnSpLocks noChangeShapeType="1"/>
              </p:cNvCxnSpPr>
              <p:nvPr/>
            </p:nvCxnSpPr>
            <p:spPr bwMode="auto">
              <a:xfrm flipH="1" flipV="1">
                <a:off x="10232" y="11517"/>
                <a:ext cx="342" cy="38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283" name="AutoShape 30"/>
              <p:cNvCxnSpPr>
                <a:cxnSpLocks noChangeShapeType="1"/>
              </p:cNvCxnSpPr>
              <p:nvPr/>
            </p:nvCxnSpPr>
            <p:spPr bwMode="auto">
              <a:xfrm flipH="1" flipV="1">
                <a:off x="9860" y="10098"/>
                <a:ext cx="371" cy="33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284" name="Text Box 31"/>
              <p:cNvSpPr txBox="1">
                <a:spLocks noChangeArrowheads="1"/>
              </p:cNvSpPr>
              <p:nvPr/>
            </p:nvSpPr>
            <p:spPr bwMode="auto">
              <a:xfrm>
                <a:off x="9588" y="11832"/>
                <a:ext cx="1557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sz="1800" b="1" dirty="0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injector</a:t>
                </a:r>
                <a:endParaRPr lang="en-US" sz="1800" b="1" dirty="0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5" name="Text Box 32"/>
              <p:cNvSpPr txBox="1">
                <a:spLocks noChangeArrowheads="1"/>
              </p:cNvSpPr>
              <p:nvPr/>
            </p:nvSpPr>
            <p:spPr bwMode="auto">
              <a:xfrm>
                <a:off x="9186" y="9765"/>
                <a:ext cx="113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sz="1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dump</a:t>
                </a:r>
                <a:endParaRPr lang="en-US" sz="1800" b="1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6" name="Text Box 33"/>
              <p:cNvSpPr txBox="1">
                <a:spLocks noChangeArrowheads="1"/>
              </p:cNvSpPr>
              <p:nvPr/>
            </p:nvSpPr>
            <p:spPr bwMode="auto">
              <a:xfrm>
                <a:off x="1994" y="10661"/>
                <a:ext cx="1749" cy="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1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cooling solenoids</a:t>
                </a:r>
                <a:endParaRPr lang="en-US" sz="1800" b="1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0287" name="AutoShape 34"/>
              <p:cNvCxnSpPr>
                <a:cxnSpLocks noChangeShapeType="1"/>
              </p:cNvCxnSpPr>
              <p:nvPr/>
            </p:nvCxnSpPr>
            <p:spPr bwMode="auto">
              <a:xfrm flipV="1">
                <a:off x="3641" y="10607"/>
                <a:ext cx="259" cy="3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288" name="AutoShape 35"/>
              <p:cNvCxnSpPr>
                <a:cxnSpLocks noChangeShapeType="1"/>
              </p:cNvCxnSpPr>
              <p:nvPr/>
            </p:nvCxnSpPr>
            <p:spPr bwMode="auto">
              <a:xfrm>
                <a:off x="3644" y="11177"/>
                <a:ext cx="259" cy="3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0289" name="Group 36"/>
              <p:cNvGrpSpPr>
                <a:grpSpLocks/>
              </p:cNvGrpSpPr>
              <p:nvPr/>
            </p:nvGrpSpPr>
            <p:grpSpPr bwMode="auto">
              <a:xfrm>
                <a:off x="8555" y="9996"/>
                <a:ext cx="184" cy="271"/>
                <a:chOff x="10400" y="11135"/>
                <a:chExt cx="184" cy="271"/>
              </a:xfrm>
            </p:grpSpPr>
            <p:grpSp>
              <p:nvGrpSpPr>
                <p:cNvPr id="10311" name="Group 37"/>
                <p:cNvGrpSpPr>
                  <a:grpSpLocks/>
                </p:cNvGrpSpPr>
                <p:nvPr/>
              </p:nvGrpSpPr>
              <p:grpSpPr bwMode="auto">
                <a:xfrm rot="1800000">
                  <a:off x="10400" y="11196"/>
                  <a:ext cx="123" cy="127"/>
                  <a:chOff x="11512" y="10648"/>
                  <a:chExt cx="123" cy="99"/>
                </a:xfrm>
              </p:grpSpPr>
              <p:sp>
                <p:nvSpPr>
                  <p:cNvPr id="10313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14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15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16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17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10312" name="AutoShape 43"/>
                <p:cNvSpPr>
                  <a:spLocks noChangeArrowheads="1"/>
                </p:cNvSpPr>
                <p:nvPr/>
              </p:nvSpPr>
              <p:spPr bwMode="auto">
                <a:xfrm rot="1800000">
                  <a:off x="10400" y="11135"/>
                  <a:ext cx="184" cy="271"/>
                </a:xfrm>
                <a:prstGeom prst="roundRect">
                  <a:avLst>
                    <a:gd name="adj" fmla="val 3206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1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0290" name="Group 44"/>
              <p:cNvGrpSpPr>
                <a:grpSpLocks/>
              </p:cNvGrpSpPr>
              <p:nvPr/>
            </p:nvGrpSpPr>
            <p:grpSpPr bwMode="auto">
              <a:xfrm flipV="1">
                <a:off x="8525" y="11790"/>
                <a:ext cx="184" cy="271"/>
                <a:chOff x="10376" y="11124"/>
                <a:chExt cx="184" cy="271"/>
              </a:xfrm>
            </p:grpSpPr>
            <p:grpSp>
              <p:nvGrpSpPr>
                <p:cNvPr id="10304" name="Group 45"/>
                <p:cNvGrpSpPr>
                  <a:grpSpLocks/>
                </p:cNvGrpSpPr>
                <p:nvPr/>
              </p:nvGrpSpPr>
              <p:grpSpPr bwMode="auto">
                <a:xfrm rot="1800000">
                  <a:off x="10400" y="11196"/>
                  <a:ext cx="123" cy="127"/>
                  <a:chOff x="11512" y="10648"/>
                  <a:chExt cx="123" cy="99"/>
                </a:xfrm>
              </p:grpSpPr>
              <p:sp>
                <p:nvSpPr>
                  <p:cNvPr id="10306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07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08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09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0310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10305" name="AutoShape 51"/>
                <p:cNvSpPr>
                  <a:spLocks noChangeArrowheads="1"/>
                </p:cNvSpPr>
                <p:nvPr/>
              </p:nvSpPr>
              <p:spPr bwMode="auto">
                <a:xfrm rot="1800000">
                  <a:off x="10376" y="11124"/>
                  <a:ext cx="184" cy="271"/>
                </a:xfrm>
                <a:prstGeom prst="roundRect">
                  <a:avLst>
                    <a:gd name="adj" fmla="val 3206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1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0291" name="Text Box 52"/>
              <p:cNvSpPr txBox="1">
                <a:spLocks noChangeArrowheads="1"/>
              </p:cNvSpPr>
              <p:nvPr/>
            </p:nvSpPr>
            <p:spPr bwMode="auto">
              <a:xfrm rot="3342152">
                <a:off x="8175" y="11517"/>
                <a:ext cx="1459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sz="1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rechirper</a:t>
                </a:r>
                <a:endParaRPr lang="en-US" sz="1800" b="1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2" name="Text Box 53"/>
              <p:cNvSpPr txBox="1">
                <a:spLocks noChangeArrowheads="1"/>
              </p:cNvSpPr>
              <p:nvPr/>
            </p:nvSpPr>
            <p:spPr bwMode="auto">
              <a:xfrm rot="-3471796">
                <a:off x="8086" y="9966"/>
                <a:ext cx="1509" cy="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sz="1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dechirper</a:t>
                </a:r>
                <a:endParaRPr lang="en-US" sz="1800" b="1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3" name="Text Box 55"/>
              <p:cNvSpPr txBox="1">
                <a:spLocks noChangeArrowheads="1"/>
              </p:cNvSpPr>
              <p:nvPr/>
            </p:nvSpPr>
            <p:spPr bwMode="auto">
              <a:xfrm>
                <a:off x="8010" y="12737"/>
                <a:ext cx="2773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1800" b="1" dirty="0">
                    <a:solidFill>
                      <a:srgbClr val="FF0000"/>
                    </a:solidFill>
                    <a:latin typeface="Calibri" pitchFamily="34" charset="0"/>
                    <a:cs typeface="Arial" charset="0"/>
                  </a:rPr>
                  <a:t>recompression</a:t>
                </a:r>
                <a:endParaRPr lang="en-US" sz="1800" b="1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4" name="Text Box 56"/>
              <p:cNvSpPr txBox="1">
                <a:spLocks noChangeArrowheads="1"/>
              </p:cNvSpPr>
              <p:nvPr/>
            </p:nvSpPr>
            <p:spPr bwMode="auto">
              <a:xfrm>
                <a:off x="4228" y="9369"/>
                <a:ext cx="1564" cy="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latin typeface="Calibri" pitchFamily="34" charset="0"/>
                    <a:cs typeface="Arial" charset="0"/>
                  </a:rPr>
                  <a:t>CCR</a:t>
                </a:r>
                <a:endParaRPr lang="en-US" sz="3600" b="1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5" name="Text Box 57"/>
              <p:cNvSpPr txBox="1">
                <a:spLocks noChangeArrowheads="1"/>
              </p:cNvSpPr>
              <p:nvPr/>
            </p:nvSpPr>
            <p:spPr bwMode="auto">
              <a:xfrm>
                <a:off x="8615" y="10688"/>
                <a:ext cx="1351" cy="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latin typeface="Calibri" pitchFamily="34" charset="0"/>
                    <a:cs typeface="Arial" charset="0"/>
                  </a:rPr>
                  <a:t>ERL</a:t>
                </a:r>
                <a:endParaRPr lang="en-US" sz="3600" b="1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6" name="AutoShape 58"/>
              <p:cNvSpPr>
                <a:spLocks/>
              </p:cNvSpPr>
              <p:nvPr/>
            </p:nvSpPr>
            <p:spPr bwMode="auto">
              <a:xfrm>
                <a:off x="7700" y="10229"/>
                <a:ext cx="341" cy="1629"/>
              </a:xfrm>
              <a:prstGeom prst="leftBrace">
                <a:avLst>
                  <a:gd name="adj1" fmla="val 39809"/>
                  <a:gd name="adj2" fmla="val 50000"/>
                </a:avLst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0297" name="Text Box 59"/>
              <p:cNvSpPr txBox="1">
                <a:spLocks noChangeArrowheads="1"/>
              </p:cNvSpPr>
              <p:nvPr/>
            </p:nvSpPr>
            <p:spPr bwMode="auto">
              <a:xfrm>
                <a:off x="6164" y="10509"/>
                <a:ext cx="1716" cy="1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1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beam exchange system</a:t>
                </a:r>
                <a:endParaRPr lang="en-US" sz="1800" b="1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8" name="AutoShape 60"/>
              <p:cNvSpPr>
                <a:spLocks noChangeArrowheads="1"/>
              </p:cNvSpPr>
              <p:nvPr/>
            </p:nvSpPr>
            <p:spPr bwMode="auto">
              <a:xfrm flipH="1">
                <a:off x="9297" y="9281"/>
                <a:ext cx="563" cy="448"/>
              </a:xfrm>
              <a:custGeom>
                <a:avLst/>
                <a:gdLst>
                  <a:gd name="T0" fmla="*/ 6 w 21600"/>
                  <a:gd name="T1" fmla="*/ 0 h 21600"/>
                  <a:gd name="T2" fmla="*/ 1 w 21600"/>
                  <a:gd name="T3" fmla="*/ 5 h 21600"/>
                  <a:gd name="T4" fmla="*/ 6 w 21600"/>
                  <a:gd name="T5" fmla="*/ 1 h 21600"/>
                  <a:gd name="T6" fmla="*/ 16 w 21600"/>
                  <a:gd name="T7" fmla="*/ 2 h 21600"/>
                  <a:gd name="T8" fmla="*/ 14 w 21600"/>
                  <a:gd name="T9" fmla="*/ 5 h 21600"/>
                  <a:gd name="T10" fmla="*/ 10 w 21600"/>
                  <a:gd name="T11" fmla="*/ 4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46 w 21600"/>
                  <a:gd name="T19" fmla="*/ 3182 h 21600"/>
                  <a:gd name="T20" fmla="*/ 18454 w 21600"/>
                  <a:gd name="T21" fmla="*/ 18418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647" y="7376"/>
                    </a:moveTo>
                    <a:cubicBezTo>
                      <a:pt x="16350" y="4782"/>
                      <a:pt x="13699" y="3144"/>
                      <a:pt x="10800" y="3144"/>
                    </a:cubicBezTo>
                    <a:cubicBezTo>
                      <a:pt x="6571" y="3144"/>
                      <a:pt x="3144" y="6571"/>
                      <a:pt x="3144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-1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963" y="10494"/>
                    </a:lnTo>
                    <a:lnTo>
                      <a:pt x="15232" y="8583"/>
                    </a:lnTo>
                    <a:lnTo>
                      <a:pt x="17647" y="7376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AutoShape 61"/>
              <p:cNvSpPr>
                <a:spLocks noChangeArrowheads="1"/>
              </p:cNvSpPr>
              <p:nvPr/>
            </p:nvSpPr>
            <p:spPr bwMode="auto">
              <a:xfrm flipV="1">
                <a:off x="9271" y="12319"/>
                <a:ext cx="563" cy="448"/>
              </a:xfrm>
              <a:custGeom>
                <a:avLst/>
                <a:gdLst>
                  <a:gd name="T0" fmla="*/ 6 w 21600"/>
                  <a:gd name="T1" fmla="*/ 0 h 21600"/>
                  <a:gd name="T2" fmla="*/ 1 w 21600"/>
                  <a:gd name="T3" fmla="*/ 5 h 21600"/>
                  <a:gd name="T4" fmla="*/ 6 w 21600"/>
                  <a:gd name="T5" fmla="*/ 1 h 21600"/>
                  <a:gd name="T6" fmla="*/ 16 w 21600"/>
                  <a:gd name="T7" fmla="*/ 2 h 21600"/>
                  <a:gd name="T8" fmla="*/ 14 w 21600"/>
                  <a:gd name="T9" fmla="*/ 5 h 21600"/>
                  <a:gd name="T10" fmla="*/ 10 w 21600"/>
                  <a:gd name="T11" fmla="*/ 4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46 w 21600"/>
                  <a:gd name="T19" fmla="*/ 3182 h 21600"/>
                  <a:gd name="T20" fmla="*/ 18454 w 21600"/>
                  <a:gd name="T21" fmla="*/ 18418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647" y="7376"/>
                    </a:moveTo>
                    <a:cubicBezTo>
                      <a:pt x="16350" y="4782"/>
                      <a:pt x="13699" y="3144"/>
                      <a:pt x="10800" y="3144"/>
                    </a:cubicBezTo>
                    <a:cubicBezTo>
                      <a:pt x="6571" y="3144"/>
                      <a:pt x="3144" y="6571"/>
                      <a:pt x="3144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-1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963" y="10494"/>
                    </a:lnTo>
                    <a:lnTo>
                      <a:pt x="15232" y="8583"/>
                    </a:lnTo>
                    <a:lnTo>
                      <a:pt x="17647" y="73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AutoShape 62"/>
              <p:cNvSpPr>
                <a:spLocks noChangeArrowheads="1"/>
              </p:cNvSpPr>
              <p:nvPr/>
            </p:nvSpPr>
            <p:spPr bwMode="auto">
              <a:xfrm>
                <a:off x="7550" y="9249"/>
                <a:ext cx="932" cy="725"/>
              </a:xfrm>
              <a:custGeom>
                <a:avLst/>
                <a:gdLst>
                  <a:gd name="T0" fmla="*/ 15 w 21600"/>
                  <a:gd name="T1" fmla="*/ 1 h 21600"/>
                  <a:gd name="T2" fmla="*/ 3 w 21600"/>
                  <a:gd name="T3" fmla="*/ 6 h 21600"/>
                  <a:gd name="T4" fmla="*/ 14 w 21600"/>
                  <a:gd name="T5" fmla="*/ 3 h 21600"/>
                  <a:gd name="T6" fmla="*/ 25 w 21600"/>
                  <a:gd name="T7" fmla="*/ 11 h 21600"/>
                  <a:gd name="T8" fmla="*/ 22 w 21600"/>
                  <a:gd name="T9" fmla="*/ 16 h 21600"/>
                  <a:gd name="T10" fmla="*/ 17 w 21600"/>
                  <a:gd name="T11" fmla="*/ 1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6 w 21600"/>
                  <a:gd name="T19" fmla="*/ 3158 h 21600"/>
                  <a:gd name="T20" fmla="*/ 18434 w 21600"/>
                  <a:gd name="T21" fmla="*/ 1844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488" y="10368"/>
                    </a:moveTo>
                    <a:cubicBezTo>
                      <a:pt x="19258" y="5737"/>
                      <a:pt x="15436" y="2101"/>
                      <a:pt x="10800" y="2101"/>
                    </a:cubicBezTo>
                    <a:cubicBezTo>
                      <a:pt x="8081" y="2100"/>
                      <a:pt x="5518" y="3372"/>
                      <a:pt x="3873" y="5537"/>
                    </a:cubicBezTo>
                    <a:lnTo>
                      <a:pt x="2200" y="4265"/>
                    </a:lnTo>
                    <a:cubicBezTo>
                      <a:pt x="4243" y="1578"/>
                      <a:pt x="7424" y="-1"/>
                      <a:pt x="10800" y="0"/>
                    </a:cubicBezTo>
                    <a:cubicBezTo>
                      <a:pt x="16556" y="0"/>
                      <a:pt x="21300" y="4514"/>
                      <a:pt x="21586" y="10263"/>
                    </a:cubicBezTo>
                    <a:lnTo>
                      <a:pt x="24283" y="10129"/>
                    </a:lnTo>
                    <a:lnTo>
                      <a:pt x="20724" y="14061"/>
                    </a:lnTo>
                    <a:lnTo>
                      <a:pt x="16791" y="10502"/>
                    </a:lnTo>
                    <a:lnTo>
                      <a:pt x="19488" y="103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AutoShape 63"/>
              <p:cNvSpPr>
                <a:spLocks noChangeArrowheads="1"/>
              </p:cNvSpPr>
              <p:nvPr/>
            </p:nvSpPr>
            <p:spPr bwMode="auto">
              <a:xfrm rot="19068053" flipH="1" flipV="1">
                <a:off x="7475" y="12130"/>
                <a:ext cx="969" cy="725"/>
              </a:xfrm>
              <a:custGeom>
                <a:avLst/>
                <a:gdLst>
                  <a:gd name="T0" fmla="*/ 15 w 21600"/>
                  <a:gd name="T1" fmla="*/ 1 h 21600"/>
                  <a:gd name="T2" fmla="*/ 3 w 21600"/>
                  <a:gd name="T3" fmla="*/ 6 h 21600"/>
                  <a:gd name="T4" fmla="*/ 14 w 21600"/>
                  <a:gd name="T5" fmla="*/ 3 h 21600"/>
                  <a:gd name="T6" fmla="*/ 25 w 21600"/>
                  <a:gd name="T7" fmla="*/ 11 h 21600"/>
                  <a:gd name="T8" fmla="*/ 22 w 21600"/>
                  <a:gd name="T9" fmla="*/ 16 h 21600"/>
                  <a:gd name="T10" fmla="*/ 17 w 21600"/>
                  <a:gd name="T11" fmla="*/ 1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6 w 21600"/>
                  <a:gd name="T19" fmla="*/ 3158 h 21600"/>
                  <a:gd name="T20" fmla="*/ 18434 w 21600"/>
                  <a:gd name="T21" fmla="*/ 1844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488" y="10368"/>
                    </a:moveTo>
                    <a:cubicBezTo>
                      <a:pt x="19258" y="5737"/>
                      <a:pt x="15436" y="2101"/>
                      <a:pt x="10800" y="2101"/>
                    </a:cubicBezTo>
                    <a:cubicBezTo>
                      <a:pt x="8081" y="2100"/>
                      <a:pt x="5518" y="3372"/>
                      <a:pt x="3873" y="5537"/>
                    </a:cubicBezTo>
                    <a:lnTo>
                      <a:pt x="2200" y="4265"/>
                    </a:lnTo>
                    <a:cubicBezTo>
                      <a:pt x="4243" y="1578"/>
                      <a:pt x="7424" y="-1"/>
                      <a:pt x="10800" y="0"/>
                    </a:cubicBezTo>
                    <a:cubicBezTo>
                      <a:pt x="16556" y="0"/>
                      <a:pt x="21300" y="4514"/>
                      <a:pt x="21586" y="10263"/>
                    </a:cubicBezTo>
                    <a:lnTo>
                      <a:pt x="24283" y="10129"/>
                    </a:lnTo>
                    <a:lnTo>
                      <a:pt x="20724" y="14061"/>
                    </a:lnTo>
                    <a:lnTo>
                      <a:pt x="16791" y="10502"/>
                    </a:lnTo>
                    <a:lnTo>
                      <a:pt x="19488" y="103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2" name="AutoShape 64"/>
              <p:cNvSpPr>
                <a:spLocks noChangeArrowheads="1"/>
              </p:cNvSpPr>
              <p:nvPr/>
            </p:nvSpPr>
            <p:spPr bwMode="auto">
              <a:xfrm rot="20989521" flipH="1">
                <a:off x="1477" y="9221"/>
                <a:ext cx="930" cy="725"/>
              </a:xfrm>
              <a:custGeom>
                <a:avLst/>
                <a:gdLst>
                  <a:gd name="T0" fmla="*/ 15 w 21600"/>
                  <a:gd name="T1" fmla="*/ 1 h 21600"/>
                  <a:gd name="T2" fmla="*/ 3 w 21600"/>
                  <a:gd name="T3" fmla="*/ 6 h 21600"/>
                  <a:gd name="T4" fmla="*/ 14 w 21600"/>
                  <a:gd name="T5" fmla="*/ 3 h 21600"/>
                  <a:gd name="T6" fmla="*/ 25 w 21600"/>
                  <a:gd name="T7" fmla="*/ 11 h 21600"/>
                  <a:gd name="T8" fmla="*/ 22 w 21600"/>
                  <a:gd name="T9" fmla="*/ 16 h 21600"/>
                  <a:gd name="T10" fmla="*/ 17 w 21600"/>
                  <a:gd name="T11" fmla="*/ 1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6 w 21600"/>
                  <a:gd name="T19" fmla="*/ 3158 h 21600"/>
                  <a:gd name="T20" fmla="*/ 18434 w 21600"/>
                  <a:gd name="T21" fmla="*/ 1844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488" y="10368"/>
                    </a:moveTo>
                    <a:cubicBezTo>
                      <a:pt x="19258" y="5737"/>
                      <a:pt x="15436" y="2101"/>
                      <a:pt x="10800" y="2101"/>
                    </a:cubicBezTo>
                    <a:cubicBezTo>
                      <a:pt x="8081" y="2100"/>
                      <a:pt x="5518" y="3372"/>
                      <a:pt x="3873" y="5537"/>
                    </a:cubicBezTo>
                    <a:lnTo>
                      <a:pt x="2200" y="4265"/>
                    </a:lnTo>
                    <a:cubicBezTo>
                      <a:pt x="4243" y="1578"/>
                      <a:pt x="7424" y="-1"/>
                      <a:pt x="10800" y="0"/>
                    </a:cubicBezTo>
                    <a:cubicBezTo>
                      <a:pt x="16556" y="0"/>
                      <a:pt x="21300" y="4514"/>
                      <a:pt x="21586" y="10263"/>
                    </a:cubicBezTo>
                    <a:lnTo>
                      <a:pt x="24283" y="10129"/>
                    </a:lnTo>
                    <a:lnTo>
                      <a:pt x="20724" y="14061"/>
                    </a:lnTo>
                    <a:lnTo>
                      <a:pt x="16791" y="10502"/>
                    </a:lnTo>
                    <a:lnTo>
                      <a:pt x="19488" y="103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AutoShape 65"/>
              <p:cNvSpPr>
                <a:spLocks noChangeArrowheads="1"/>
              </p:cNvSpPr>
              <p:nvPr/>
            </p:nvSpPr>
            <p:spPr bwMode="auto">
              <a:xfrm rot="2183498" flipV="1">
                <a:off x="1496" y="12261"/>
                <a:ext cx="809" cy="725"/>
              </a:xfrm>
              <a:custGeom>
                <a:avLst/>
                <a:gdLst>
                  <a:gd name="T0" fmla="*/ 15 w 21600"/>
                  <a:gd name="T1" fmla="*/ 1 h 21600"/>
                  <a:gd name="T2" fmla="*/ 3 w 21600"/>
                  <a:gd name="T3" fmla="*/ 6 h 21600"/>
                  <a:gd name="T4" fmla="*/ 14 w 21600"/>
                  <a:gd name="T5" fmla="*/ 3 h 21600"/>
                  <a:gd name="T6" fmla="*/ 25 w 21600"/>
                  <a:gd name="T7" fmla="*/ 11 h 21600"/>
                  <a:gd name="T8" fmla="*/ 22 w 21600"/>
                  <a:gd name="T9" fmla="*/ 16 h 21600"/>
                  <a:gd name="T10" fmla="*/ 17 w 21600"/>
                  <a:gd name="T11" fmla="*/ 1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6 w 21600"/>
                  <a:gd name="T19" fmla="*/ 3158 h 21600"/>
                  <a:gd name="T20" fmla="*/ 18434 w 21600"/>
                  <a:gd name="T21" fmla="*/ 1844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488" y="10368"/>
                    </a:moveTo>
                    <a:cubicBezTo>
                      <a:pt x="19258" y="5737"/>
                      <a:pt x="15436" y="2101"/>
                      <a:pt x="10800" y="2101"/>
                    </a:cubicBezTo>
                    <a:cubicBezTo>
                      <a:pt x="8081" y="2100"/>
                      <a:pt x="5518" y="3372"/>
                      <a:pt x="3873" y="5537"/>
                    </a:cubicBezTo>
                    <a:lnTo>
                      <a:pt x="2200" y="4265"/>
                    </a:lnTo>
                    <a:cubicBezTo>
                      <a:pt x="4243" y="1578"/>
                      <a:pt x="7424" y="-1"/>
                      <a:pt x="10800" y="0"/>
                    </a:cubicBezTo>
                    <a:cubicBezTo>
                      <a:pt x="16556" y="0"/>
                      <a:pt x="21300" y="4514"/>
                      <a:pt x="21586" y="10263"/>
                    </a:cubicBezTo>
                    <a:lnTo>
                      <a:pt x="24283" y="10129"/>
                    </a:lnTo>
                    <a:lnTo>
                      <a:pt x="20724" y="14061"/>
                    </a:lnTo>
                    <a:lnTo>
                      <a:pt x="16791" y="10502"/>
                    </a:lnTo>
                    <a:lnTo>
                      <a:pt x="19488" y="103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78" name="Text Box 32"/>
            <p:cNvSpPr txBox="1">
              <a:spLocks noChangeArrowheads="1"/>
            </p:cNvSpPr>
            <p:nvPr/>
          </p:nvSpPr>
          <p:spPr bwMode="auto">
            <a:xfrm rot="16200000">
              <a:off x="7349911" y="2494608"/>
              <a:ext cx="724358" cy="346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</a:pPr>
              <a:r>
                <a:rPr lang="en-US" sz="1800" b="1" dirty="0">
                  <a:solidFill>
                    <a:srgbClr val="0000FF"/>
                  </a:solidFill>
                  <a:latin typeface="Calibri" pitchFamily="34" charset="0"/>
                  <a:cs typeface="Arial" charset="0"/>
                </a:rPr>
                <a:t>SRF</a:t>
              </a:r>
              <a:endParaRPr lang="en-US" sz="1800" b="1" dirty="0">
                <a:solidFill>
                  <a:srgbClr val="0000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79" name="Rectangle 5"/>
            <p:cNvSpPr>
              <a:spLocks noChangeArrowheads="1"/>
            </p:cNvSpPr>
            <p:nvPr/>
          </p:nvSpPr>
          <p:spPr bwMode="auto">
            <a:xfrm>
              <a:off x="5897374" y="2542402"/>
              <a:ext cx="118326" cy="338388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80" name="Text Box 55"/>
            <p:cNvSpPr txBox="1">
              <a:spLocks noChangeArrowheads="1"/>
            </p:cNvSpPr>
            <p:nvPr/>
          </p:nvSpPr>
          <p:spPr bwMode="auto">
            <a:xfrm>
              <a:off x="6062067" y="867175"/>
              <a:ext cx="2012550" cy="361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</a:pPr>
              <a:r>
                <a:rPr lang="en-US" sz="1800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decompression</a:t>
              </a:r>
              <a:endParaRPr lang="en-US" sz="18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3657600" y="6492875"/>
            <a:ext cx="1371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8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5" name="Content Placeholder 84"/>
          <p:cNvSpPr>
            <a:spLocks noGrp="1"/>
          </p:cNvSpPr>
          <p:nvPr>
            <p:ph idx="1"/>
          </p:nvPr>
        </p:nvSpPr>
        <p:spPr>
          <a:xfrm>
            <a:off x="381000" y="5410200"/>
            <a:ext cx="8001000" cy="990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ERL-CCR Design Parameters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6073731"/>
              </p:ext>
            </p:extLst>
          </p:nvPr>
        </p:nvGraphicFramePr>
        <p:xfrm>
          <a:off x="152400" y="1041400"/>
          <a:ext cx="8763000" cy="5608320"/>
        </p:xfrm>
        <a:graphic>
          <a:graphicData uri="http://schemas.openxmlformats.org/drawingml/2006/table">
            <a:tbl>
              <a:tblPr/>
              <a:tblGrid>
                <a:gridCol w="5029200"/>
                <a:gridCol w="3733800"/>
              </a:tblGrid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Injection energy (momentum)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r>
                        <a:rPr lang="en-US" sz="1600" baseline="-25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inj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MeV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/c)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Injected longitudinal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emittance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US" sz="1600" baseline="-25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16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keV-psec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RMS injected bunch length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600" baseline="-25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psec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RMS injected energy spread s</a:t>
                      </a:r>
                      <a:r>
                        <a:rPr lang="en-US" sz="1600" baseline="-25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dp/p</a:t>
                      </a: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0.003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Linac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on-crest energy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gan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MeV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50.4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Full energy (momentum) p</a:t>
                      </a:r>
                      <a:r>
                        <a:rPr lang="en-US" sz="1600" baseline="-25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full</a:t>
                      </a: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(MeV/c)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Acceleration phase (deg)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-13</a:t>
                      </a:r>
                      <a:r>
                        <a:rPr lang="en-US" sz="160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(ahead of crest)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Recovery phase (deg)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166</a:t>
                      </a:r>
                      <a:r>
                        <a:rPr lang="en-US" sz="160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(ahead of trough)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Decompression arc compactions (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m)</a:t>
                      </a:r>
                      <a:r>
                        <a:rPr lang="en-US" sz="16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r>
                        <a:rPr lang="en-US" sz="1600" baseline="-25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</a:t>
                      </a:r>
                      <a:r>
                        <a:rPr lang="en-US" sz="16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</a:t>
                      </a:r>
                      <a:r>
                        <a:rPr lang="en-US" sz="1600" baseline="-25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566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US" sz="1600" baseline="-25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5666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1.615,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-3.93,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253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Dechirper on-crest energy gain (MeV)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1.8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Dechirper phase (deg)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</a:t>
                      </a:r>
                      <a:r>
                        <a:rPr lang="en-US" sz="160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(descending portion of waveform)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RMS bunch length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1600" baseline="-25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at CCR (cm;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psec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1; 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 – 3; 100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RMS energy relative spread s</a:t>
                      </a:r>
                      <a:r>
                        <a:rPr lang="en-US" sz="1600" baseline="-25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dp/p</a:t>
                      </a: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at CCR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&lt;10</a:t>
                      </a:r>
                      <a:r>
                        <a:rPr lang="en-US" sz="160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-4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CCR compaction (m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r>
                        <a:rPr lang="en-US" sz="16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r>
                        <a:rPr lang="en-US" sz="1600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 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(isochronous)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Dechirper on-crest energy gain (MeV)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1.8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Dechirper phase (deg)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-90</a:t>
                      </a:r>
                      <a:r>
                        <a:rPr lang="en-US" sz="160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(ascending portion of waveform)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Decompression arc compactions (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m)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r>
                        <a:rPr lang="en-US" sz="1600" baseline="-25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56,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1600" baseline="-25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566,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US" sz="1600" baseline="-25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5666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2.2, 4, 250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Energy at dump (MeV)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5.3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Charge/bunch (</a:t>
                      </a:r>
                      <a:r>
                        <a:rPr lang="en-US" sz="16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nC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Ring/ERL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rep rate (MHz)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750/(750,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75, 7.5)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21129</TotalTime>
  <Words>2336</Words>
  <Application>Microsoft Office PowerPoint</Application>
  <PresentationFormat>On-screen Show (4:3)</PresentationFormat>
  <Paragraphs>481</Paragraphs>
  <Slides>27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JLab_PowerPoint1</vt:lpstr>
      <vt:lpstr>Equation</vt:lpstr>
      <vt:lpstr>MEIC Electron Cooling:  Do we have a Baseline Design and What is it?</vt:lpstr>
      <vt:lpstr>Why We need Electron Cooling?</vt:lpstr>
      <vt:lpstr>Multi-Phased Cooling Scheme</vt:lpstr>
      <vt:lpstr>MEIC Electron Cooling Simulations</vt:lpstr>
      <vt:lpstr>MEIC Electron Cooling Simulations</vt:lpstr>
      <vt:lpstr>High Energy Cooling Parameters </vt:lpstr>
      <vt:lpstr>ERL Circulator Cooler Concept</vt:lpstr>
      <vt:lpstr>ERL-Circulator Cooler (Non-magnetized)</vt:lpstr>
      <vt:lpstr>ERL-CCR Design Parameters</vt:lpstr>
      <vt:lpstr>Beam Dynamics In A Circulator Ring</vt:lpstr>
      <vt:lpstr>Beam Dynamics In A Circulator Ring</vt:lpstr>
      <vt:lpstr>Slide 12</vt:lpstr>
      <vt:lpstr>What Simulations Tell US?</vt:lpstr>
      <vt:lpstr>ERL-CCR Minimum Design Parameters</vt:lpstr>
      <vt:lpstr>What CSR Mitigation Options We Have?</vt:lpstr>
      <vt:lpstr>ERL-CCR Design With Magnetized Beam</vt:lpstr>
      <vt:lpstr>CSR Management: dM/C/S Approach</vt:lpstr>
      <vt:lpstr>CSR Management: JLab Patented Approach</vt:lpstr>
      <vt:lpstr>Do We Have A Clear Path Forward?</vt:lpstr>
      <vt:lpstr>Cooler Components and Topics</vt:lpstr>
      <vt:lpstr>Electron Source Development</vt:lpstr>
      <vt:lpstr>Cooler Technology Development</vt:lpstr>
      <vt:lpstr>Demonstration of Cooling with a Bunched Electron Beam</vt:lpstr>
      <vt:lpstr>Questions</vt:lpstr>
      <vt:lpstr>Demonstration of ERL-Circulator Cooler and technology Development </vt:lpstr>
      <vt:lpstr>Hutton Questions</vt:lpstr>
      <vt:lpstr>Questions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dad</cp:lastModifiedBy>
  <cp:revision>711</cp:revision>
  <cp:lastPrinted>2013-12-10T19:55:22Z</cp:lastPrinted>
  <dcterms:created xsi:type="dcterms:W3CDTF">2012-08-02T23:35:31Z</dcterms:created>
  <dcterms:modified xsi:type="dcterms:W3CDTF">2014-02-21T04:01:57Z</dcterms:modified>
</cp:coreProperties>
</file>