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9"/>
  </p:notesMasterIdLst>
  <p:sldIdLst>
    <p:sldId id="256" r:id="rId2"/>
    <p:sldId id="327" r:id="rId3"/>
    <p:sldId id="328" r:id="rId4"/>
    <p:sldId id="341" r:id="rId5"/>
    <p:sldId id="333" r:id="rId6"/>
    <p:sldId id="342" r:id="rId7"/>
    <p:sldId id="343" r:id="rId8"/>
    <p:sldId id="338" r:id="rId9"/>
    <p:sldId id="339" r:id="rId10"/>
    <p:sldId id="344" r:id="rId11"/>
    <p:sldId id="345" r:id="rId12"/>
    <p:sldId id="336" r:id="rId13"/>
    <p:sldId id="334" r:id="rId14"/>
    <p:sldId id="349" r:id="rId15"/>
    <p:sldId id="335" r:id="rId16"/>
    <p:sldId id="347" r:id="rId17"/>
    <p:sldId id="331" r:id="rId1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a:ea typeface="+mn-ea"/>
        <a:cs typeface="+mn-cs"/>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351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67" autoAdjust="0"/>
    <p:restoredTop sz="90934" autoAdjust="0"/>
  </p:normalViewPr>
  <p:slideViewPr>
    <p:cSldViewPr snapToGrid="0">
      <p:cViewPr varScale="1">
        <p:scale>
          <a:sx n="74" d="100"/>
          <a:sy n="74" d="100"/>
        </p:scale>
        <p:origin x="-566"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9" d="100"/>
          <a:sy n="69" d="100"/>
        </p:scale>
        <p:origin x="-2838"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F:\J-Lab\FEL_ASTRA\Optimisation\04-10-10-output-fel-00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28575">
              <a:noFill/>
            </a:ln>
          </c:spPr>
          <c:marker>
            <c:symbol val="circle"/>
            <c:size val="5"/>
          </c:marker>
          <c:xVal>
            <c:numRef>
              <c:f>Sheet1!$L$4:$L$131</c:f>
              <c:numCache>
                <c:formatCode>General</c:formatCode>
                <c:ptCount val="128"/>
                <c:pt idx="0">
                  <c:v>0.63004000000000016</c:v>
                </c:pt>
                <c:pt idx="1">
                  <c:v>0.62212000000000012</c:v>
                </c:pt>
                <c:pt idx="2">
                  <c:v>0.79554999999999998</c:v>
                </c:pt>
                <c:pt idx="3">
                  <c:v>0.32397000000000009</c:v>
                </c:pt>
                <c:pt idx="4">
                  <c:v>0.44592000000000004</c:v>
                </c:pt>
                <c:pt idx="5">
                  <c:v>0.41530000000000006</c:v>
                </c:pt>
                <c:pt idx="6">
                  <c:v>0.61792000000000014</c:v>
                </c:pt>
                <c:pt idx="7">
                  <c:v>0.33804000000000006</c:v>
                </c:pt>
                <c:pt idx="8">
                  <c:v>0.35891000000000006</c:v>
                </c:pt>
                <c:pt idx="9">
                  <c:v>0.44176000000000004</c:v>
                </c:pt>
                <c:pt idx="10">
                  <c:v>0.68406999999999996</c:v>
                </c:pt>
                <c:pt idx="11">
                  <c:v>0.60261000000000009</c:v>
                </c:pt>
                <c:pt idx="12">
                  <c:v>0.41126000000000001</c:v>
                </c:pt>
                <c:pt idx="13">
                  <c:v>0.3540600000000001</c:v>
                </c:pt>
                <c:pt idx="14">
                  <c:v>0.43582000000000015</c:v>
                </c:pt>
                <c:pt idx="15">
                  <c:v>0.80018999999999996</c:v>
                </c:pt>
                <c:pt idx="16">
                  <c:v>0.63918000000000008</c:v>
                </c:pt>
                <c:pt idx="17">
                  <c:v>0.60938000000000003</c:v>
                </c:pt>
                <c:pt idx="18">
                  <c:v>0.3496200000000001</c:v>
                </c:pt>
                <c:pt idx="19">
                  <c:v>0.67200000000000015</c:v>
                </c:pt>
                <c:pt idx="20">
                  <c:v>0.52139999999999997</c:v>
                </c:pt>
                <c:pt idx="21">
                  <c:v>0.37947000000000009</c:v>
                </c:pt>
                <c:pt idx="22">
                  <c:v>0.63941000000000003</c:v>
                </c:pt>
                <c:pt idx="23">
                  <c:v>0.42492000000000008</c:v>
                </c:pt>
                <c:pt idx="24">
                  <c:v>0.43238000000000015</c:v>
                </c:pt>
                <c:pt idx="25">
                  <c:v>0.57554000000000005</c:v>
                </c:pt>
                <c:pt idx="26">
                  <c:v>0.32752000000000009</c:v>
                </c:pt>
                <c:pt idx="27">
                  <c:v>0.39415000000000006</c:v>
                </c:pt>
                <c:pt idx="28">
                  <c:v>0.37932000000000016</c:v>
                </c:pt>
                <c:pt idx="29">
                  <c:v>0.64093000000000011</c:v>
                </c:pt>
                <c:pt idx="30">
                  <c:v>0.32906000000000007</c:v>
                </c:pt>
                <c:pt idx="31">
                  <c:v>0.65556000000000003</c:v>
                </c:pt>
                <c:pt idx="32">
                  <c:v>0.52071999999999996</c:v>
                </c:pt>
                <c:pt idx="33">
                  <c:v>0.67123999999999995</c:v>
                </c:pt>
                <c:pt idx="34">
                  <c:v>0.35081000000000007</c:v>
                </c:pt>
                <c:pt idx="35">
                  <c:v>0.69066000000000005</c:v>
                </c:pt>
                <c:pt idx="36">
                  <c:v>0.65672000000000008</c:v>
                </c:pt>
                <c:pt idx="37">
                  <c:v>0.37541000000000008</c:v>
                </c:pt>
                <c:pt idx="38">
                  <c:v>0.62964000000000009</c:v>
                </c:pt>
                <c:pt idx="39">
                  <c:v>0.33556000000000008</c:v>
                </c:pt>
                <c:pt idx="40">
                  <c:v>0.63664000000000009</c:v>
                </c:pt>
                <c:pt idx="41">
                  <c:v>0.67527000000000015</c:v>
                </c:pt>
                <c:pt idx="42">
                  <c:v>0.65869000000000022</c:v>
                </c:pt>
                <c:pt idx="43">
                  <c:v>0.32931000000000016</c:v>
                </c:pt>
                <c:pt idx="44">
                  <c:v>0.32568000000000014</c:v>
                </c:pt>
                <c:pt idx="45">
                  <c:v>0.37513000000000002</c:v>
                </c:pt>
                <c:pt idx="46">
                  <c:v>0.66601999999999995</c:v>
                </c:pt>
                <c:pt idx="47">
                  <c:v>0.66526000000000007</c:v>
                </c:pt>
                <c:pt idx="48">
                  <c:v>0.67391000000000012</c:v>
                </c:pt>
                <c:pt idx="49">
                  <c:v>0.68398999999999999</c:v>
                </c:pt>
                <c:pt idx="50">
                  <c:v>0.31734000000000007</c:v>
                </c:pt>
                <c:pt idx="51">
                  <c:v>0.63691000000000009</c:v>
                </c:pt>
                <c:pt idx="52">
                  <c:v>0.65344000000000013</c:v>
                </c:pt>
                <c:pt idx="53">
                  <c:v>0.60261000000000009</c:v>
                </c:pt>
                <c:pt idx="54">
                  <c:v>0.73024000000000011</c:v>
                </c:pt>
                <c:pt idx="55">
                  <c:v>0.66949000000000014</c:v>
                </c:pt>
                <c:pt idx="56">
                  <c:v>0.35258000000000006</c:v>
                </c:pt>
                <c:pt idx="57">
                  <c:v>0.38809000000000016</c:v>
                </c:pt>
                <c:pt idx="58">
                  <c:v>0.45450000000000002</c:v>
                </c:pt>
                <c:pt idx="59">
                  <c:v>0.60136999999999996</c:v>
                </c:pt>
                <c:pt idx="60">
                  <c:v>0.3351400000000001</c:v>
                </c:pt>
                <c:pt idx="61">
                  <c:v>0.34166000000000002</c:v>
                </c:pt>
                <c:pt idx="62">
                  <c:v>0.37583000000000005</c:v>
                </c:pt>
                <c:pt idx="63">
                  <c:v>0.33227000000000007</c:v>
                </c:pt>
                <c:pt idx="64">
                  <c:v>0.65730999999999995</c:v>
                </c:pt>
                <c:pt idx="65">
                  <c:v>0.31622000000000006</c:v>
                </c:pt>
                <c:pt idx="66">
                  <c:v>0.44319000000000003</c:v>
                </c:pt>
                <c:pt idx="67">
                  <c:v>0.44840000000000002</c:v>
                </c:pt>
                <c:pt idx="68">
                  <c:v>0.41050000000000003</c:v>
                </c:pt>
                <c:pt idx="69">
                  <c:v>0.85461000000000009</c:v>
                </c:pt>
                <c:pt idx="70">
                  <c:v>0.35603000000000001</c:v>
                </c:pt>
                <c:pt idx="71">
                  <c:v>0.39451000000000014</c:v>
                </c:pt>
                <c:pt idx="72">
                  <c:v>0.64013000000000009</c:v>
                </c:pt>
                <c:pt idx="73">
                  <c:v>0.36014000000000002</c:v>
                </c:pt>
                <c:pt idx="74">
                  <c:v>0.62649999999999995</c:v>
                </c:pt>
                <c:pt idx="75">
                  <c:v>0.33803000000000005</c:v>
                </c:pt>
                <c:pt idx="76">
                  <c:v>0.42135000000000006</c:v>
                </c:pt>
                <c:pt idx="77">
                  <c:v>0.76507000000000014</c:v>
                </c:pt>
                <c:pt idx="78">
                  <c:v>0.31391000000000008</c:v>
                </c:pt>
                <c:pt idx="79">
                  <c:v>0.42312000000000005</c:v>
                </c:pt>
                <c:pt idx="80">
                  <c:v>0.72885999999999995</c:v>
                </c:pt>
                <c:pt idx="81">
                  <c:v>0.45329000000000003</c:v>
                </c:pt>
                <c:pt idx="82">
                  <c:v>0.61016000000000004</c:v>
                </c:pt>
                <c:pt idx="83">
                  <c:v>0.65222000000000013</c:v>
                </c:pt>
                <c:pt idx="84">
                  <c:v>0.41607000000000005</c:v>
                </c:pt>
                <c:pt idx="85">
                  <c:v>0.32751000000000008</c:v>
                </c:pt>
                <c:pt idx="86">
                  <c:v>0.60724000000000011</c:v>
                </c:pt>
                <c:pt idx="87">
                  <c:v>0.79166000000000003</c:v>
                </c:pt>
                <c:pt idx="88">
                  <c:v>0.76965000000000006</c:v>
                </c:pt>
                <c:pt idx="89">
                  <c:v>0.4525900000000001</c:v>
                </c:pt>
                <c:pt idx="90">
                  <c:v>0.72267000000000015</c:v>
                </c:pt>
                <c:pt idx="91">
                  <c:v>0.32648000000000016</c:v>
                </c:pt>
                <c:pt idx="92">
                  <c:v>0.3409100000000001</c:v>
                </c:pt>
                <c:pt idx="93">
                  <c:v>0.60506000000000004</c:v>
                </c:pt>
                <c:pt idx="94">
                  <c:v>0.36733000000000016</c:v>
                </c:pt>
                <c:pt idx="95">
                  <c:v>0.39529000000000009</c:v>
                </c:pt>
                <c:pt idx="96">
                  <c:v>0.63708000000000009</c:v>
                </c:pt>
                <c:pt idx="97">
                  <c:v>0.66712000000000016</c:v>
                </c:pt>
                <c:pt idx="98">
                  <c:v>0.33674000000000004</c:v>
                </c:pt>
                <c:pt idx="99">
                  <c:v>0.42638000000000009</c:v>
                </c:pt>
                <c:pt idx="100">
                  <c:v>0.62486000000000008</c:v>
                </c:pt>
                <c:pt idx="101">
                  <c:v>0.71313000000000004</c:v>
                </c:pt>
                <c:pt idx="102">
                  <c:v>0.40958000000000006</c:v>
                </c:pt>
                <c:pt idx="103">
                  <c:v>0.41396000000000011</c:v>
                </c:pt>
                <c:pt idx="104">
                  <c:v>0.71045000000000003</c:v>
                </c:pt>
                <c:pt idx="105">
                  <c:v>0.34952000000000005</c:v>
                </c:pt>
                <c:pt idx="106">
                  <c:v>0.42243000000000008</c:v>
                </c:pt>
                <c:pt idx="107">
                  <c:v>0.67520000000000013</c:v>
                </c:pt>
                <c:pt idx="108">
                  <c:v>0.54596</c:v>
                </c:pt>
                <c:pt idx="109">
                  <c:v>0.37679000000000001</c:v>
                </c:pt>
                <c:pt idx="110">
                  <c:v>0.37679000000000001</c:v>
                </c:pt>
                <c:pt idx="111">
                  <c:v>0.61829000000000012</c:v>
                </c:pt>
                <c:pt idx="112">
                  <c:v>0.43008000000000007</c:v>
                </c:pt>
                <c:pt idx="113">
                  <c:v>0.60911999999999999</c:v>
                </c:pt>
                <c:pt idx="114">
                  <c:v>0.39150000000000007</c:v>
                </c:pt>
                <c:pt idx="115">
                  <c:v>0.4499800000000001</c:v>
                </c:pt>
                <c:pt idx="116">
                  <c:v>0.39763000000000009</c:v>
                </c:pt>
                <c:pt idx="117">
                  <c:v>0.63769000000000009</c:v>
                </c:pt>
                <c:pt idx="118">
                  <c:v>0.44112000000000001</c:v>
                </c:pt>
                <c:pt idx="119">
                  <c:v>0.32794000000000006</c:v>
                </c:pt>
                <c:pt idx="120">
                  <c:v>0.67169000000000023</c:v>
                </c:pt>
                <c:pt idx="121">
                  <c:v>0.64144000000000012</c:v>
                </c:pt>
                <c:pt idx="122">
                  <c:v>0.54100000000000004</c:v>
                </c:pt>
                <c:pt idx="123">
                  <c:v>0.68903000000000003</c:v>
                </c:pt>
                <c:pt idx="124">
                  <c:v>0.32410000000000005</c:v>
                </c:pt>
                <c:pt idx="125">
                  <c:v>0.37679000000000001</c:v>
                </c:pt>
                <c:pt idx="126">
                  <c:v>0.4217300000000001</c:v>
                </c:pt>
                <c:pt idx="127">
                  <c:v>0.65643000000000007</c:v>
                </c:pt>
              </c:numCache>
            </c:numRef>
          </c:xVal>
          <c:yVal>
            <c:numRef>
              <c:f>Sheet1!$M$4:$M$131</c:f>
              <c:numCache>
                <c:formatCode>General</c:formatCode>
                <c:ptCount val="128"/>
                <c:pt idx="0">
                  <c:v>1.2444999999999997</c:v>
                </c:pt>
                <c:pt idx="1">
                  <c:v>1.2718999999999998</c:v>
                </c:pt>
                <c:pt idx="2">
                  <c:v>1.1015999999999997</c:v>
                </c:pt>
                <c:pt idx="3">
                  <c:v>1.8491</c:v>
                </c:pt>
                <c:pt idx="4">
                  <c:v>1.3509</c:v>
                </c:pt>
                <c:pt idx="5">
                  <c:v>1.6541999999999999</c:v>
                </c:pt>
                <c:pt idx="6">
                  <c:v>1.2455999999999998</c:v>
                </c:pt>
                <c:pt idx="7">
                  <c:v>2.0779999999999998</c:v>
                </c:pt>
                <c:pt idx="8">
                  <c:v>1.7906</c:v>
                </c:pt>
                <c:pt idx="9">
                  <c:v>1.4362999999999997</c:v>
                </c:pt>
                <c:pt idx="10">
                  <c:v>1.121</c:v>
                </c:pt>
                <c:pt idx="11">
                  <c:v>1.2549999999999997</c:v>
                </c:pt>
                <c:pt idx="12">
                  <c:v>1.6761999999999999</c:v>
                </c:pt>
                <c:pt idx="13">
                  <c:v>1.7437999999999998</c:v>
                </c:pt>
                <c:pt idx="14">
                  <c:v>1.4048999999999998</c:v>
                </c:pt>
                <c:pt idx="15">
                  <c:v>1.1013999999999997</c:v>
                </c:pt>
                <c:pt idx="16">
                  <c:v>1.2235999999999998</c:v>
                </c:pt>
                <c:pt idx="17">
                  <c:v>1.3206</c:v>
                </c:pt>
                <c:pt idx="18">
                  <c:v>1.746</c:v>
                </c:pt>
                <c:pt idx="19">
                  <c:v>1.1448</c:v>
                </c:pt>
                <c:pt idx="20">
                  <c:v>1.3437999999999999</c:v>
                </c:pt>
                <c:pt idx="21">
                  <c:v>1.7155999999999998</c:v>
                </c:pt>
                <c:pt idx="22">
                  <c:v>1.2198999999999998</c:v>
                </c:pt>
                <c:pt idx="23">
                  <c:v>1.4496999999999998</c:v>
                </c:pt>
                <c:pt idx="24">
                  <c:v>1.4722999999999997</c:v>
                </c:pt>
                <c:pt idx="25">
                  <c:v>1.3779999999999997</c:v>
                </c:pt>
                <c:pt idx="26">
                  <c:v>2.3475999999999999</c:v>
                </c:pt>
                <c:pt idx="27">
                  <c:v>1.6983999999999999</c:v>
                </c:pt>
                <c:pt idx="28">
                  <c:v>1.7586999999999997</c:v>
                </c:pt>
                <c:pt idx="29">
                  <c:v>1.2126999999999997</c:v>
                </c:pt>
                <c:pt idx="30">
                  <c:v>1.9802999999999999</c:v>
                </c:pt>
                <c:pt idx="31">
                  <c:v>1.2145999999999997</c:v>
                </c:pt>
                <c:pt idx="32">
                  <c:v>1.4091999999999998</c:v>
                </c:pt>
                <c:pt idx="33">
                  <c:v>1.1586000000000001</c:v>
                </c:pt>
                <c:pt idx="34">
                  <c:v>1.8191999999999997</c:v>
                </c:pt>
                <c:pt idx="35">
                  <c:v>1.1398999999999997</c:v>
                </c:pt>
                <c:pt idx="36">
                  <c:v>1.1621999999999999</c:v>
                </c:pt>
                <c:pt idx="37">
                  <c:v>1.7149999999999999</c:v>
                </c:pt>
                <c:pt idx="38">
                  <c:v>1.2461</c:v>
                </c:pt>
                <c:pt idx="39">
                  <c:v>2.0783</c:v>
                </c:pt>
                <c:pt idx="40">
                  <c:v>1.2266999999999997</c:v>
                </c:pt>
                <c:pt idx="41">
                  <c:v>1.1335999999999997</c:v>
                </c:pt>
                <c:pt idx="42">
                  <c:v>1.1718999999999997</c:v>
                </c:pt>
                <c:pt idx="43">
                  <c:v>2.2034000000000002</c:v>
                </c:pt>
                <c:pt idx="44">
                  <c:v>2.1527999999999996</c:v>
                </c:pt>
                <c:pt idx="45">
                  <c:v>1.7432999999999998</c:v>
                </c:pt>
                <c:pt idx="46">
                  <c:v>1.1748000000000001</c:v>
                </c:pt>
                <c:pt idx="47">
                  <c:v>1.1732</c:v>
                </c:pt>
                <c:pt idx="48">
                  <c:v>1.1516</c:v>
                </c:pt>
                <c:pt idx="49">
                  <c:v>1.1194</c:v>
                </c:pt>
                <c:pt idx="50">
                  <c:v>1.8900000000000001</c:v>
                </c:pt>
                <c:pt idx="51">
                  <c:v>1.2293999999999998</c:v>
                </c:pt>
                <c:pt idx="52">
                  <c:v>1.2013999999999998</c:v>
                </c:pt>
                <c:pt idx="53">
                  <c:v>1.2549999999999997</c:v>
                </c:pt>
                <c:pt idx="54">
                  <c:v>1.1149</c:v>
                </c:pt>
                <c:pt idx="55">
                  <c:v>1.1242000000000001</c:v>
                </c:pt>
                <c:pt idx="56">
                  <c:v>1.7388999999999997</c:v>
                </c:pt>
                <c:pt idx="57">
                  <c:v>1.7422</c:v>
                </c:pt>
                <c:pt idx="58">
                  <c:v>1.3663000000000001</c:v>
                </c:pt>
                <c:pt idx="59">
                  <c:v>1.3698999999999997</c:v>
                </c:pt>
                <c:pt idx="60">
                  <c:v>2.0994999999999995</c:v>
                </c:pt>
                <c:pt idx="61">
                  <c:v>1.9495</c:v>
                </c:pt>
                <c:pt idx="62">
                  <c:v>1.7676999999999998</c:v>
                </c:pt>
                <c:pt idx="63">
                  <c:v>2.1774</c:v>
                </c:pt>
                <c:pt idx="64">
                  <c:v>1.1818</c:v>
                </c:pt>
                <c:pt idx="65">
                  <c:v>2.8192999999999997</c:v>
                </c:pt>
                <c:pt idx="66">
                  <c:v>1.3494999999999997</c:v>
                </c:pt>
                <c:pt idx="67">
                  <c:v>1.4159999999999995</c:v>
                </c:pt>
                <c:pt idx="68">
                  <c:v>1.6797</c:v>
                </c:pt>
                <c:pt idx="69">
                  <c:v>1.1093</c:v>
                </c:pt>
                <c:pt idx="70">
                  <c:v>1.7942</c:v>
                </c:pt>
                <c:pt idx="71">
                  <c:v>1.6967000000000001</c:v>
                </c:pt>
                <c:pt idx="72">
                  <c:v>1.2207999999999999</c:v>
                </c:pt>
                <c:pt idx="73">
                  <c:v>1.7954999999999999</c:v>
                </c:pt>
                <c:pt idx="74">
                  <c:v>1.2055999999999998</c:v>
                </c:pt>
                <c:pt idx="75">
                  <c:v>1.9080999999999999</c:v>
                </c:pt>
                <c:pt idx="76">
                  <c:v>1.4712999999999998</c:v>
                </c:pt>
                <c:pt idx="77">
                  <c:v>1.1126</c:v>
                </c:pt>
                <c:pt idx="78">
                  <c:v>1.8558999999999999</c:v>
                </c:pt>
                <c:pt idx="79">
                  <c:v>1.4571999999999998</c:v>
                </c:pt>
                <c:pt idx="80">
                  <c:v>1.0988</c:v>
                </c:pt>
                <c:pt idx="81">
                  <c:v>1.3949</c:v>
                </c:pt>
                <c:pt idx="82">
                  <c:v>1.2983</c:v>
                </c:pt>
                <c:pt idx="83">
                  <c:v>1.2050999999999998</c:v>
                </c:pt>
                <c:pt idx="84">
                  <c:v>1.5029999999999997</c:v>
                </c:pt>
                <c:pt idx="85">
                  <c:v>2.4193999999999996</c:v>
                </c:pt>
                <c:pt idx="86">
                  <c:v>1.3454999999999997</c:v>
                </c:pt>
                <c:pt idx="87">
                  <c:v>1.1013999999999997</c:v>
                </c:pt>
                <c:pt idx="88">
                  <c:v>1.0912999999999997</c:v>
                </c:pt>
                <c:pt idx="89">
                  <c:v>1.4378999999999997</c:v>
                </c:pt>
                <c:pt idx="90">
                  <c:v>1.1113999999999997</c:v>
                </c:pt>
                <c:pt idx="91">
                  <c:v>2.2067999999999999</c:v>
                </c:pt>
                <c:pt idx="92">
                  <c:v>1.9424999999999999</c:v>
                </c:pt>
                <c:pt idx="93">
                  <c:v>1.2390999999999999</c:v>
                </c:pt>
                <c:pt idx="94">
                  <c:v>1.7917999999999998</c:v>
                </c:pt>
                <c:pt idx="95">
                  <c:v>1.6912</c:v>
                </c:pt>
                <c:pt idx="96">
                  <c:v>1.2118999999999998</c:v>
                </c:pt>
                <c:pt idx="97">
                  <c:v>1.1908000000000001</c:v>
                </c:pt>
                <c:pt idx="98">
                  <c:v>2.0238</c:v>
                </c:pt>
                <c:pt idx="99">
                  <c:v>1.4941</c:v>
                </c:pt>
                <c:pt idx="100">
                  <c:v>1.2633999999999999</c:v>
                </c:pt>
                <c:pt idx="101">
                  <c:v>1.1104000000000001</c:v>
                </c:pt>
                <c:pt idx="102">
                  <c:v>1.6796</c:v>
                </c:pt>
                <c:pt idx="103">
                  <c:v>1.5128999999999997</c:v>
                </c:pt>
                <c:pt idx="104">
                  <c:v>1.1240000000000001</c:v>
                </c:pt>
                <c:pt idx="105">
                  <c:v>1.9307000000000001</c:v>
                </c:pt>
                <c:pt idx="106">
                  <c:v>1.4585999999999997</c:v>
                </c:pt>
                <c:pt idx="107">
                  <c:v>1.1298999999999997</c:v>
                </c:pt>
                <c:pt idx="108">
                  <c:v>1.3129999999999997</c:v>
                </c:pt>
                <c:pt idx="109">
                  <c:v>1.76</c:v>
                </c:pt>
                <c:pt idx="110">
                  <c:v>1.76</c:v>
                </c:pt>
                <c:pt idx="111">
                  <c:v>1.2772999999999999</c:v>
                </c:pt>
                <c:pt idx="112">
                  <c:v>1.4436999999999998</c:v>
                </c:pt>
                <c:pt idx="113">
                  <c:v>1.343</c:v>
                </c:pt>
                <c:pt idx="114">
                  <c:v>1.6311</c:v>
                </c:pt>
                <c:pt idx="115">
                  <c:v>1.4169999999999998</c:v>
                </c:pt>
                <c:pt idx="116">
                  <c:v>1.5528</c:v>
                </c:pt>
                <c:pt idx="117">
                  <c:v>1.2404999999999997</c:v>
                </c:pt>
                <c:pt idx="118">
                  <c:v>1.4627999999999999</c:v>
                </c:pt>
                <c:pt idx="119">
                  <c:v>2.2103999999999999</c:v>
                </c:pt>
                <c:pt idx="120">
                  <c:v>1.1774</c:v>
                </c:pt>
                <c:pt idx="121">
                  <c:v>1.2171999999999998</c:v>
                </c:pt>
                <c:pt idx="122">
                  <c:v>1.3310999999999997</c:v>
                </c:pt>
                <c:pt idx="123">
                  <c:v>1.1277999999999997</c:v>
                </c:pt>
                <c:pt idx="124">
                  <c:v>2.6383999999999999</c:v>
                </c:pt>
                <c:pt idx="125">
                  <c:v>1.76</c:v>
                </c:pt>
                <c:pt idx="126">
                  <c:v>1.6620999999999999</c:v>
                </c:pt>
                <c:pt idx="127">
                  <c:v>1.2030999999999998</c:v>
                </c:pt>
              </c:numCache>
            </c:numRef>
          </c:yVal>
          <c:smooth val="0"/>
        </c:ser>
        <c:dLbls>
          <c:showLegendKey val="0"/>
          <c:showVal val="0"/>
          <c:showCatName val="0"/>
          <c:showSerName val="0"/>
          <c:showPercent val="0"/>
          <c:showBubbleSize val="0"/>
        </c:dLbls>
        <c:axId val="97525120"/>
        <c:axId val="97555584"/>
      </c:scatterChart>
      <c:valAx>
        <c:axId val="97525120"/>
        <c:scaling>
          <c:orientation val="minMax"/>
        </c:scaling>
        <c:delete val="0"/>
        <c:axPos val="b"/>
        <c:title>
          <c:tx>
            <c:rich>
              <a:bodyPr/>
              <a:lstStyle/>
              <a:p>
                <a:pPr>
                  <a:defRPr/>
                </a:pPr>
                <a:r>
                  <a:rPr lang="en-US"/>
                  <a:t>Ex</a:t>
                </a:r>
                <a:r>
                  <a:rPr lang="en-US" baseline="0"/>
                  <a:t> [um]</a:t>
                </a:r>
                <a:endParaRPr lang="en-US"/>
              </a:p>
            </c:rich>
          </c:tx>
          <c:layout/>
          <c:overlay val="0"/>
        </c:title>
        <c:numFmt formatCode="General" sourceLinked="1"/>
        <c:majorTickMark val="none"/>
        <c:minorTickMark val="none"/>
        <c:tickLblPos val="nextTo"/>
        <c:crossAx val="97555584"/>
        <c:crosses val="autoZero"/>
        <c:crossBetween val="midCat"/>
      </c:valAx>
      <c:valAx>
        <c:axId val="97555584"/>
        <c:scaling>
          <c:orientation val="minMax"/>
          <c:max val="3.5"/>
        </c:scaling>
        <c:delete val="0"/>
        <c:axPos val="l"/>
        <c:majorGridlines/>
        <c:title>
          <c:tx>
            <c:rich>
              <a:bodyPr/>
              <a:lstStyle/>
              <a:p>
                <a:pPr>
                  <a:defRPr/>
                </a:pPr>
                <a:r>
                  <a:rPr lang="en-US"/>
                  <a:t>Ez</a:t>
                </a:r>
                <a:r>
                  <a:rPr lang="en-US" baseline="0"/>
                  <a:t> [keV mm]</a:t>
                </a:r>
                <a:endParaRPr lang="en-US"/>
              </a:p>
            </c:rich>
          </c:tx>
          <c:layout/>
          <c:overlay val="0"/>
        </c:title>
        <c:numFmt formatCode="General" sourceLinked="1"/>
        <c:majorTickMark val="none"/>
        <c:minorTickMark val="none"/>
        <c:tickLblPos val="nextTo"/>
        <c:crossAx val="97525120"/>
        <c:crosses val="autoZero"/>
        <c:crossBetween val="midCat"/>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D95844-B8F1-479D-A242-2DFDEA80674E}" type="datetimeFigureOut">
              <a:rPr lang="en-US" smtClean="0"/>
              <a:pPr/>
              <a:t>3/26/2015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9A35DD-D53E-40A0-9181-000F786E08E9}" type="slidenum">
              <a:rPr lang="en-US" smtClean="0"/>
              <a:pPr/>
              <a:t>‹#›</a:t>
            </a:fld>
            <a:endParaRPr lang="en-US"/>
          </a:p>
        </p:txBody>
      </p:sp>
    </p:spTree>
    <p:extLst>
      <p:ext uri="{BB962C8B-B14F-4D97-AF65-F5344CB8AC3E}">
        <p14:creationId xmlns:p14="http://schemas.microsoft.com/office/powerpoint/2010/main" val="604572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Recently</a:t>
            </a:r>
            <a:r>
              <a:rPr lang="en-US" baseline="0" dirty="0" smtClean="0"/>
              <a:t> reexamined by </a:t>
            </a:r>
            <a:r>
              <a:rPr lang="en-US" baseline="0" dirty="0" err="1" smtClean="0"/>
              <a:t>DiMitri</a:t>
            </a:r>
            <a:r>
              <a:rPr lang="en-US" baseline="0" dirty="0" smtClean="0"/>
              <a:t> et al, although there has been earlier work on that.</a:t>
            </a:r>
          </a:p>
          <a:p>
            <a:r>
              <a:rPr lang="en-US" baseline="0" dirty="0" smtClean="0"/>
              <a:t>Based on the fact that transverse momentum kicks coming from CSR can be compensated by the opposite kick half a </a:t>
            </a:r>
            <a:r>
              <a:rPr lang="en-US" baseline="0" dirty="0" err="1" smtClean="0"/>
              <a:t>betatron</a:t>
            </a:r>
            <a:r>
              <a:rPr lang="en-US" baseline="0" dirty="0" smtClean="0"/>
              <a:t> phase away given a properly configured lattice.  Its easy to see with even number of super periods.</a:t>
            </a:r>
          </a:p>
          <a:p>
            <a:r>
              <a:rPr lang="en-US" baseline="0" dirty="0" smtClean="0"/>
              <a:t>It was recently extended to arbitrary number of super periods by realizing that this cancelation occurs on a slice by slice</a:t>
            </a:r>
          </a:p>
          <a:p>
            <a:r>
              <a:rPr lang="en-US" baseline="0" dirty="0" smtClean="0"/>
              <a:t> basic in the longitudinal phase space.</a:t>
            </a:r>
          </a:p>
        </p:txBody>
      </p:sp>
      <p:sp>
        <p:nvSpPr>
          <p:cNvPr id="4" name="Slide Number Placeholder 3"/>
          <p:cNvSpPr>
            <a:spLocks noGrp="1"/>
          </p:cNvSpPr>
          <p:nvPr>
            <p:ph type="sldNum" sz="quarter" idx="10"/>
          </p:nvPr>
        </p:nvSpPr>
        <p:spPr/>
        <p:txBody>
          <a:bodyPr/>
          <a:lstStyle/>
          <a:p>
            <a:fld id="{869A35DD-D53E-40A0-9181-000F786E08E9}" type="slidenum">
              <a:rPr lang="en-US" smtClean="0"/>
              <a:pPr/>
              <a:t>2</a:t>
            </a:fld>
            <a:endParaRPr lang="en-US"/>
          </a:p>
        </p:txBody>
      </p:sp>
    </p:spTree>
    <p:extLst>
      <p:ext uri="{BB962C8B-B14F-4D97-AF65-F5344CB8AC3E}">
        <p14:creationId xmlns:p14="http://schemas.microsoft.com/office/powerpoint/2010/main" val="2884731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to keep transverse emit </a:t>
            </a:r>
            <a:r>
              <a:rPr lang="en-US" dirty="0" smtClean="0"/>
              <a:t>well below </a:t>
            </a:r>
            <a:r>
              <a:rPr lang="en-US" dirty="0" smtClean="0"/>
              <a:t>5 </a:t>
            </a:r>
            <a:r>
              <a:rPr lang="en-US" dirty="0" err="1" smtClean="0"/>
              <a:t>mm.mrad</a:t>
            </a:r>
            <a:r>
              <a:rPr lang="en-US" baseline="0" dirty="0" smtClean="0"/>
              <a:t> ?  To get significant growth (measurable) for 20pC.</a:t>
            </a:r>
          </a:p>
          <a:p>
            <a:r>
              <a:rPr lang="en-US" baseline="0" dirty="0" smtClean="0"/>
              <a:t>Brightness is important. We have to control both charge and transverse emittance.</a:t>
            </a:r>
          </a:p>
          <a:p>
            <a:endParaRPr lang="en-US" dirty="0"/>
          </a:p>
        </p:txBody>
      </p:sp>
      <p:sp>
        <p:nvSpPr>
          <p:cNvPr id="4" name="Slide Number Placeholder 3"/>
          <p:cNvSpPr>
            <a:spLocks noGrp="1"/>
          </p:cNvSpPr>
          <p:nvPr>
            <p:ph type="sldNum" sz="quarter" idx="10"/>
          </p:nvPr>
        </p:nvSpPr>
        <p:spPr/>
        <p:txBody>
          <a:bodyPr/>
          <a:lstStyle/>
          <a:p>
            <a:fld id="{869A35DD-D53E-40A0-9181-000F786E08E9}" type="slidenum">
              <a:rPr lang="en-US" smtClean="0"/>
              <a:pPr/>
              <a:t>12</a:t>
            </a:fld>
            <a:endParaRPr lang="en-US"/>
          </a:p>
        </p:txBody>
      </p:sp>
    </p:spTree>
    <p:extLst>
      <p:ext uri="{BB962C8B-B14F-4D97-AF65-F5344CB8AC3E}">
        <p14:creationId xmlns:p14="http://schemas.microsoft.com/office/powerpoint/2010/main" val="37688579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That was with</a:t>
            </a:r>
            <a:r>
              <a:rPr lang="en-US" baseline="0" dirty="0" smtClean="0"/>
              <a:t> 350 </a:t>
            </a:r>
            <a:r>
              <a:rPr lang="en-US" baseline="0" dirty="0" err="1" smtClean="0"/>
              <a:t>KeV</a:t>
            </a:r>
            <a:r>
              <a:rPr lang="en-US" baseline="0" dirty="0" smtClean="0"/>
              <a:t> gun in front of machine. GA optimization. That’s the </a:t>
            </a:r>
            <a:r>
              <a:rPr lang="en-US" baseline="0" dirty="0" err="1" smtClean="0"/>
              <a:t>pareto</a:t>
            </a:r>
            <a:r>
              <a:rPr lang="en-US" baseline="0" dirty="0" smtClean="0"/>
              <a:t> </a:t>
            </a:r>
            <a:r>
              <a:rPr lang="en-US" baseline="0" dirty="0" smtClean="0"/>
              <a:t>front at entrance of ¼ </a:t>
            </a:r>
            <a:r>
              <a:rPr lang="en-US" baseline="0" dirty="0" err="1" smtClean="0"/>
              <a:t>cryo</a:t>
            </a:r>
            <a:r>
              <a:rPr lang="en-US" baseline="0" dirty="0" smtClean="0"/>
              <a:t>.</a:t>
            </a:r>
          </a:p>
          <a:p>
            <a:r>
              <a:rPr lang="en-US" baseline="0" dirty="0" smtClean="0"/>
              <a:t>This study shows that one has to consider an alternate injector configuration. Reaching low transverse emittance while achieving high bunch charge is impossible due to the long injector transport line (that was designed for fractions of </a:t>
            </a:r>
            <a:r>
              <a:rPr lang="en-US" baseline="0" dirty="0" err="1" smtClean="0"/>
              <a:t>pC</a:t>
            </a:r>
            <a:r>
              <a:rPr lang="en-US" baseline="0" dirty="0" smtClean="0"/>
              <a: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69A35DD-D53E-40A0-9181-000F786E08E9}" type="slidenum">
              <a:rPr lang="en-US" smtClean="0"/>
              <a:pPr/>
              <a:t>13</a:t>
            </a:fld>
            <a:endParaRPr lang="en-US"/>
          </a:p>
        </p:txBody>
      </p:sp>
    </p:spTree>
    <p:extLst>
      <p:ext uri="{BB962C8B-B14F-4D97-AF65-F5344CB8AC3E}">
        <p14:creationId xmlns:p14="http://schemas.microsoft.com/office/powerpoint/2010/main" val="3335617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50 microseconds</a:t>
            </a:r>
            <a:r>
              <a:rPr lang="en-US" baseline="0" dirty="0" smtClean="0"/>
              <a:t> tune pulse (instead of 250microseconds) will give us 50e-6*60=3e-3 duty cycle</a:t>
            </a:r>
          </a:p>
          <a:p>
            <a:r>
              <a:rPr lang="en-US" baseline="0" dirty="0" smtClean="0"/>
              <a:t>40e-12pC*31e6Hz=1.24 mA (running 31Mhz laser with 40pC). At 500 </a:t>
            </a:r>
            <a:r>
              <a:rPr lang="en-US" baseline="0" dirty="0" err="1" smtClean="0"/>
              <a:t>Mev</a:t>
            </a:r>
            <a:r>
              <a:rPr lang="en-US" baseline="0" dirty="0" smtClean="0"/>
              <a:t> it is 620 kW. With the tune mode duty cycle we </a:t>
            </a:r>
          </a:p>
          <a:p>
            <a:r>
              <a:rPr lang="en-US" baseline="0" dirty="0" smtClean="0"/>
              <a:t>End up with 620*3e-3=1.86kW</a:t>
            </a:r>
          </a:p>
          <a:p>
            <a:endParaRPr lang="en-US" dirty="0"/>
          </a:p>
        </p:txBody>
      </p:sp>
      <p:sp>
        <p:nvSpPr>
          <p:cNvPr id="4" name="Slide Number Placeholder 3"/>
          <p:cNvSpPr>
            <a:spLocks noGrp="1"/>
          </p:cNvSpPr>
          <p:nvPr>
            <p:ph type="sldNum" sz="quarter" idx="10"/>
          </p:nvPr>
        </p:nvSpPr>
        <p:spPr/>
        <p:txBody>
          <a:bodyPr/>
          <a:lstStyle/>
          <a:p>
            <a:fld id="{869A35DD-D53E-40A0-9181-000F786E08E9}" type="slidenum">
              <a:rPr lang="en-US" smtClean="0"/>
              <a:pPr/>
              <a:t>15</a:t>
            </a:fld>
            <a:endParaRPr lang="en-US"/>
          </a:p>
        </p:txBody>
      </p:sp>
    </p:spTree>
    <p:extLst>
      <p:ext uri="{BB962C8B-B14F-4D97-AF65-F5344CB8AC3E}">
        <p14:creationId xmlns:p14="http://schemas.microsoft.com/office/powerpoint/2010/main" val="661310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shown</a:t>
            </a:r>
            <a:r>
              <a:rPr lang="en-US" baseline="0" dirty="0" smtClean="0"/>
              <a:t> during talk. For </a:t>
            </a:r>
            <a:r>
              <a:rPr lang="en-US" baseline="0" dirty="0" err="1" smtClean="0"/>
              <a:t>Fulvia’s</a:t>
            </a:r>
            <a:r>
              <a:rPr lang="en-US" baseline="0" dirty="0" smtClean="0"/>
              <a:t> info.</a:t>
            </a:r>
            <a:endParaRPr lang="en-US" dirty="0"/>
          </a:p>
        </p:txBody>
      </p:sp>
      <p:sp>
        <p:nvSpPr>
          <p:cNvPr id="4" name="Slide Number Placeholder 3"/>
          <p:cNvSpPr>
            <a:spLocks noGrp="1"/>
          </p:cNvSpPr>
          <p:nvPr>
            <p:ph type="sldNum" sz="quarter" idx="10"/>
          </p:nvPr>
        </p:nvSpPr>
        <p:spPr/>
        <p:txBody>
          <a:bodyPr/>
          <a:lstStyle/>
          <a:p>
            <a:fld id="{869A35DD-D53E-40A0-9181-000F786E08E9}" type="slidenum">
              <a:rPr lang="en-US" smtClean="0"/>
              <a:pPr/>
              <a:t>17</a:t>
            </a:fld>
            <a:endParaRPr lang="en-US"/>
          </a:p>
        </p:txBody>
      </p:sp>
    </p:spTree>
    <p:extLst>
      <p:ext uri="{BB962C8B-B14F-4D97-AF65-F5344CB8AC3E}">
        <p14:creationId xmlns:p14="http://schemas.microsoft.com/office/powerpoint/2010/main" val="2052000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Amongst</a:t>
            </a:r>
            <a:r>
              <a:rPr lang="en-US" baseline="0" dirty="0" smtClean="0"/>
              <a:t> the things to do are :</a:t>
            </a:r>
          </a:p>
          <a:p>
            <a:r>
              <a:rPr lang="en-US" baseline="0" dirty="0" smtClean="0"/>
              <a:t>1) Find the optimal longitudinal phase space configuration that is supported by CEBAF conducive to this experiment.</a:t>
            </a:r>
          </a:p>
          <a:p>
            <a:r>
              <a:rPr lang="en-US" baseline="0" dirty="0" smtClean="0"/>
              <a:t>2) Design optimal lattices for CEBAF, find what are the requirements on the beam properties out of the injector</a:t>
            </a:r>
          </a:p>
          <a:p>
            <a:r>
              <a:rPr lang="en-US" baseline="0" dirty="0" smtClean="0"/>
              <a:t>3) Recommend an injector configuration to support this.</a:t>
            </a:r>
          </a:p>
          <a:p>
            <a:r>
              <a:rPr lang="en-US" baseline="0" dirty="0" smtClean="0"/>
              <a:t>4) We have extensive experience from FEL to build upon.</a:t>
            </a:r>
            <a:endParaRPr lang="en-US" dirty="0"/>
          </a:p>
        </p:txBody>
      </p:sp>
      <p:sp>
        <p:nvSpPr>
          <p:cNvPr id="4" name="Slide Number Placeholder 3"/>
          <p:cNvSpPr>
            <a:spLocks noGrp="1"/>
          </p:cNvSpPr>
          <p:nvPr>
            <p:ph type="sldNum" sz="quarter" idx="10"/>
          </p:nvPr>
        </p:nvSpPr>
        <p:spPr/>
        <p:txBody>
          <a:bodyPr/>
          <a:lstStyle/>
          <a:p>
            <a:fld id="{869A35DD-D53E-40A0-9181-000F786E08E9}" type="slidenum">
              <a:rPr lang="en-US" smtClean="0"/>
              <a:pPr/>
              <a:t>3</a:t>
            </a:fld>
            <a:endParaRPr lang="en-US"/>
          </a:p>
        </p:txBody>
      </p:sp>
    </p:spTree>
    <p:extLst>
      <p:ext uri="{BB962C8B-B14F-4D97-AF65-F5344CB8AC3E}">
        <p14:creationId xmlns:p14="http://schemas.microsoft.com/office/powerpoint/2010/main" val="303294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2525" y="690563"/>
            <a:ext cx="4557713" cy="3419475"/>
          </a:xfrm>
        </p:spPr>
      </p:sp>
      <p:sp>
        <p:nvSpPr>
          <p:cNvPr id="3" name="Notes Placeholder 2"/>
          <p:cNvSpPr>
            <a:spLocks noGrp="1"/>
          </p:cNvSpPr>
          <p:nvPr>
            <p:ph type="body" idx="1"/>
          </p:nvPr>
        </p:nvSpPr>
        <p:spPr/>
        <p:txBody>
          <a:bodyPr>
            <a:normAutofit fontScale="92500" lnSpcReduction="10000"/>
          </a:bodyPr>
          <a:lstStyle/>
          <a:p>
            <a:r>
              <a:rPr lang="en-US" dirty="0" smtClean="0"/>
              <a:t>6GeV:</a:t>
            </a:r>
            <a:r>
              <a:rPr lang="en-US" baseline="0" dirty="0" smtClean="0"/>
              <a:t> </a:t>
            </a:r>
            <a:r>
              <a:rPr lang="en-US" dirty="0" err="1" smtClean="0"/>
              <a:t>Recirculating</a:t>
            </a:r>
            <a:r>
              <a:rPr lang="en-US" baseline="0" dirty="0" smtClean="0"/>
              <a:t> SRF </a:t>
            </a:r>
            <a:r>
              <a:rPr lang="en-US" baseline="0" dirty="0" err="1" smtClean="0"/>
              <a:t>linacs</a:t>
            </a:r>
            <a:r>
              <a:rPr lang="en-US" baseline="0" dirty="0" smtClean="0"/>
              <a:t>, low emittance, low </a:t>
            </a:r>
            <a:r>
              <a:rPr lang="en-US" baseline="0" dirty="0" err="1" smtClean="0"/>
              <a:t>dp</a:t>
            </a:r>
            <a:r>
              <a:rPr lang="en-US" baseline="0" dirty="0" smtClean="0"/>
              <a:t>/p machine.  </a:t>
            </a:r>
            <a:r>
              <a:rPr lang="en-US" baseline="0" dirty="0" err="1" smtClean="0"/>
              <a:t>Dp</a:t>
            </a:r>
            <a:r>
              <a:rPr lang="en-US" baseline="0" dirty="0" smtClean="0"/>
              <a:t>/p dominated by </a:t>
            </a:r>
            <a:r>
              <a:rPr lang="en-US" baseline="0" dirty="0" err="1" smtClean="0"/>
              <a:t>bunchlength</a:t>
            </a:r>
            <a:r>
              <a:rPr lang="en-US" baseline="0" dirty="0" smtClean="0"/>
              <a:t> and </a:t>
            </a:r>
            <a:r>
              <a:rPr lang="en-US" baseline="0" dirty="0" err="1" smtClean="0"/>
              <a:t>rf</a:t>
            </a:r>
            <a:r>
              <a:rPr lang="en-US" baseline="0" dirty="0" smtClean="0"/>
              <a:t> linac phases</a:t>
            </a:r>
          </a:p>
          <a:p>
            <a:r>
              <a:rPr lang="en-US" baseline="0" dirty="0" smtClean="0"/>
              <a:t>Arcs are isochronous bends to keep M56=0, and hence, keep bunch short (avoid head-tail effects which grows emittance)</a:t>
            </a:r>
          </a:p>
          <a:p>
            <a:r>
              <a:rPr lang="en-US" baseline="0" dirty="0" smtClean="0"/>
              <a:t>We will reconfigure CEBAF to accelerate at around 500 MeV and go through ARC3, terminating the beam at the end of the ARC. No recirculation. We have a 123 MeV/c  injector followed by a chicane with tunable M56, a linac and a two step spreader leading to a recirculation arc for each pass. We propose to do the experiment in the recirculation arc. We will reconfigure the injector to deliver a high brilliance beam, compressing at the chicane and at the spreader. Lattices will be installed in the east ARC (ARC3) for “good” and “bad” CSR.</a:t>
            </a:r>
          </a:p>
          <a:p>
            <a:endParaRPr lang="en-US" baseline="0" dirty="0" smtClean="0"/>
          </a:p>
          <a:p>
            <a:endParaRPr lang="en-US" baseline="0" dirty="0" smtClean="0"/>
          </a:p>
          <a:p>
            <a:endParaRPr lang="en-US" baseline="0" dirty="0" smtClean="0"/>
          </a:p>
          <a:p>
            <a:r>
              <a:rPr lang="en-US" baseline="0" dirty="0" smtClean="0"/>
              <a:t>12GeV: emittance growth and </a:t>
            </a:r>
            <a:r>
              <a:rPr lang="en-US" baseline="0" dirty="0" err="1" smtClean="0"/>
              <a:t>dp</a:t>
            </a:r>
            <a:r>
              <a:rPr lang="en-US" baseline="0" dirty="0" smtClean="0"/>
              <a:t>/p now dominated by Synch. Rad. We can relax M56 condition and go to DBA to reduce transverse emittance</a:t>
            </a:r>
          </a:p>
          <a:p>
            <a:endParaRPr lang="en-US" baseline="0" dirty="0" smtClean="0"/>
          </a:p>
          <a:p>
            <a:r>
              <a:rPr lang="en-US" dirty="0" smtClean="0"/>
              <a:t>Added</a:t>
            </a:r>
            <a:r>
              <a:rPr lang="en-US" baseline="0" dirty="0" smtClean="0"/>
              <a:t> an extra half pass and another arc to deliver to </a:t>
            </a:r>
            <a:r>
              <a:rPr lang="en-US" baseline="0" dirty="0" err="1" smtClean="0"/>
              <a:t>hallD</a:t>
            </a:r>
            <a:r>
              <a:rPr lang="en-US" baseline="0" dirty="0" smtClean="0"/>
              <a:t> a 12 </a:t>
            </a:r>
            <a:r>
              <a:rPr lang="en-US" baseline="0" dirty="0" err="1" smtClean="0"/>
              <a:t>GeV</a:t>
            </a:r>
            <a:r>
              <a:rPr lang="en-US" baseline="0" dirty="0" smtClean="0"/>
              <a:t> beam.</a:t>
            </a:r>
          </a:p>
          <a:p>
            <a:endParaRPr lang="en-US" baseline="0" dirty="0" smtClean="0"/>
          </a:p>
          <a:p>
            <a:r>
              <a:rPr lang="en-US" baseline="0" dirty="0" smtClean="0"/>
              <a:t>ARC1 and ARC2, high dispersion arcs for </a:t>
            </a:r>
            <a:r>
              <a:rPr lang="en-US" baseline="0" dirty="0" err="1" smtClean="0"/>
              <a:t>centroid</a:t>
            </a:r>
            <a:r>
              <a:rPr lang="en-US" baseline="0" dirty="0" smtClean="0"/>
              <a:t> and energy spread monitoring</a:t>
            </a:r>
          </a:p>
          <a:p>
            <a:r>
              <a:rPr lang="en-US" baseline="0" dirty="0" smtClean="0"/>
              <a:t>SPREADER: </a:t>
            </a:r>
            <a:r>
              <a:rPr lang="en-US" baseline="0" dirty="0" err="1" smtClean="0"/>
              <a:t>achro</a:t>
            </a:r>
            <a:r>
              <a:rPr lang="en-US" baseline="0" dirty="0" smtClean="0"/>
              <a:t>. Vert. bend to move beam from linac to arc    + matching section</a:t>
            </a:r>
          </a:p>
          <a:p>
            <a:r>
              <a:rPr lang="en-US" baseline="0" dirty="0" smtClean="0"/>
              <a:t>RECOMBINER </a:t>
            </a:r>
            <a:r>
              <a:rPr lang="en-US" baseline="0" dirty="0" err="1" smtClean="0"/>
              <a:t>achro</a:t>
            </a:r>
            <a:r>
              <a:rPr lang="en-US" baseline="0" dirty="0" smtClean="0"/>
              <a:t>. Vert. bend to move beam from arc to linac. + matching section</a:t>
            </a:r>
          </a:p>
          <a:p>
            <a:r>
              <a:rPr lang="en-US" baseline="0" dirty="0" smtClean="0"/>
              <a:t>ARC3-ARCA  180 isochronous achromatic bends (unless its DBA) l</a:t>
            </a:r>
          </a:p>
          <a:p>
            <a:endParaRPr lang="en-US" baseline="0" dirty="0" smtClean="0"/>
          </a:p>
          <a:p>
            <a:r>
              <a:rPr lang="en-US" baseline="0" dirty="0" smtClean="0"/>
              <a:t>Beam is send to </a:t>
            </a:r>
            <a:r>
              <a:rPr lang="en-US" baseline="0" dirty="0" err="1" smtClean="0"/>
              <a:t>hallD</a:t>
            </a:r>
            <a:r>
              <a:rPr lang="en-US" baseline="0" dirty="0" smtClean="0"/>
              <a:t> on a target which produces photons. Electron beam is then deflected into a tagger magnet for momentum determination  and terminates at the dump. Photon beam is collimated and goes to the experimental target located in the detector package.  </a:t>
            </a:r>
          </a:p>
          <a:p>
            <a:endParaRPr lang="en-US" baseline="0" dirty="0" smtClean="0"/>
          </a:p>
          <a:p>
            <a:endParaRPr lang="en-US" baseline="0" dirty="0" smtClean="0"/>
          </a:p>
          <a:p>
            <a:endParaRPr lang="en-US" baseline="0" dirty="0" smtClean="0"/>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lattice</a:t>
            </a:r>
            <a:r>
              <a:rPr lang="en-US" baseline="0" dirty="0" smtClean="0"/>
              <a:t> designed as a proof of principle that we used in the paper. It’s a low energy recirculation ARC based on a Triple bend </a:t>
            </a:r>
            <a:r>
              <a:rPr lang="en-US" baseline="0" dirty="0" err="1" smtClean="0"/>
              <a:t>achromat</a:t>
            </a:r>
            <a:r>
              <a:rPr lang="en-US" baseline="0" dirty="0" smtClean="0"/>
              <a:t> design.</a:t>
            </a:r>
          </a:p>
          <a:p>
            <a:endParaRPr lang="en-US" dirty="0"/>
          </a:p>
        </p:txBody>
      </p:sp>
      <p:sp>
        <p:nvSpPr>
          <p:cNvPr id="4" name="Slide Number Placeholder 3"/>
          <p:cNvSpPr>
            <a:spLocks noGrp="1"/>
          </p:cNvSpPr>
          <p:nvPr>
            <p:ph type="sldNum" sz="quarter" idx="10"/>
          </p:nvPr>
        </p:nvSpPr>
        <p:spPr/>
        <p:txBody>
          <a:bodyPr/>
          <a:lstStyle/>
          <a:p>
            <a:fld id="{869A35DD-D53E-40A0-9181-000F786E08E9}" type="slidenum">
              <a:rPr lang="en-US" smtClean="0"/>
              <a:pPr/>
              <a:t>6</a:t>
            </a:fld>
            <a:endParaRPr lang="en-US"/>
          </a:p>
        </p:txBody>
      </p:sp>
    </p:spTree>
    <p:extLst>
      <p:ext uri="{BB962C8B-B14F-4D97-AF65-F5344CB8AC3E}">
        <p14:creationId xmlns:p14="http://schemas.microsoft.com/office/powerpoint/2010/main" val="572781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Satisfy</a:t>
            </a:r>
            <a:r>
              <a:rPr lang="en-US" baseline="0" dirty="0" smtClean="0"/>
              <a:t> all conditions, its achromatic and isochronous to 2</a:t>
            </a:r>
            <a:r>
              <a:rPr lang="en-US" baseline="30000" dirty="0" smtClean="0"/>
              <a:t>nd</a:t>
            </a:r>
            <a:r>
              <a:rPr lang="en-US" baseline="0" dirty="0" smtClean="0"/>
              <a:t> order. Bending plane beta (</a:t>
            </a:r>
            <a:r>
              <a:rPr lang="en-US" baseline="0" dirty="0" err="1" smtClean="0"/>
              <a:t>betax</a:t>
            </a:r>
            <a:r>
              <a:rPr lang="en-US" baseline="0" dirty="0" smtClean="0"/>
              <a:t>) is small at dipoles, close to TME criterion for minimum emittance growth.  Based on split tunes of 5/4 and ¾  just like CEBAF.</a:t>
            </a:r>
            <a:endParaRPr lang="en-US" dirty="0"/>
          </a:p>
        </p:txBody>
      </p:sp>
      <p:sp>
        <p:nvSpPr>
          <p:cNvPr id="4" name="Slide Number Placeholder 3"/>
          <p:cNvSpPr>
            <a:spLocks noGrp="1"/>
          </p:cNvSpPr>
          <p:nvPr>
            <p:ph type="sldNum" sz="quarter" idx="10"/>
          </p:nvPr>
        </p:nvSpPr>
        <p:spPr/>
        <p:txBody>
          <a:bodyPr/>
          <a:lstStyle/>
          <a:p>
            <a:fld id="{869A35DD-D53E-40A0-9181-000F786E08E9}" type="slidenum">
              <a:rPr lang="en-US" smtClean="0"/>
              <a:pPr/>
              <a:t>7</a:t>
            </a:fld>
            <a:endParaRPr lang="en-US"/>
          </a:p>
        </p:txBody>
      </p:sp>
    </p:spTree>
    <p:extLst>
      <p:ext uri="{BB962C8B-B14F-4D97-AF65-F5344CB8AC3E}">
        <p14:creationId xmlns:p14="http://schemas.microsoft.com/office/powerpoint/2010/main" val="3914663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achromatic and isochronous</a:t>
            </a:r>
            <a:r>
              <a:rPr lang="en-US" baseline="0" dirty="0" smtClean="0"/>
              <a:t> to 2</a:t>
            </a:r>
            <a:r>
              <a:rPr lang="en-US" baseline="30000" dirty="0" smtClean="0"/>
              <a:t>nd</a:t>
            </a:r>
            <a:r>
              <a:rPr lang="en-US" baseline="0" dirty="0" smtClean="0"/>
              <a:t> order. Shown are R56, T166, T266 and T566. (T16 is shown on previous slide as dispersion)</a:t>
            </a:r>
          </a:p>
          <a:p>
            <a:endParaRPr lang="en-US" dirty="0"/>
          </a:p>
        </p:txBody>
      </p:sp>
      <p:sp>
        <p:nvSpPr>
          <p:cNvPr id="4" name="Slide Number Placeholder 3"/>
          <p:cNvSpPr>
            <a:spLocks noGrp="1"/>
          </p:cNvSpPr>
          <p:nvPr>
            <p:ph type="sldNum" sz="quarter" idx="10"/>
          </p:nvPr>
        </p:nvSpPr>
        <p:spPr/>
        <p:txBody>
          <a:bodyPr/>
          <a:lstStyle/>
          <a:p>
            <a:fld id="{869A35DD-D53E-40A0-9181-000F786E08E9}" type="slidenum">
              <a:rPr lang="en-US" smtClean="0"/>
              <a:pPr/>
              <a:t>8</a:t>
            </a:fld>
            <a:endParaRPr lang="en-US"/>
          </a:p>
        </p:txBody>
      </p:sp>
    </p:spTree>
    <p:extLst>
      <p:ext uri="{BB962C8B-B14F-4D97-AF65-F5344CB8AC3E}">
        <p14:creationId xmlns:p14="http://schemas.microsoft.com/office/powerpoint/2010/main" val="3747277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for </a:t>
            </a:r>
            <a:r>
              <a:rPr lang="en-US" baseline="0" dirty="0" smtClean="0"/>
              <a:t>1mm.mrad </a:t>
            </a:r>
            <a:r>
              <a:rPr lang="en-US" baseline="0" dirty="0" smtClean="0"/>
              <a:t>of transverse emittance and </a:t>
            </a:r>
            <a:r>
              <a:rPr lang="en-US" baseline="0" dirty="0" smtClean="0"/>
              <a:t>300 </a:t>
            </a:r>
            <a:r>
              <a:rPr lang="en-US" baseline="0" dirty="0" smtClean="0"/>
              <a:t>fs </a:t>
            </a:r>
            <a:r>
              <a:rPr lang="en-US" baseline="0" dirty="0" err="1" smtClean="0"/>
              <a:t>bunchlength</a:t>
            </a:r>
            <a:r>
              <a:rPr lang="en-US" baseline="0" dirty="0" smtClean="0"/>
              <a:t>. </a:t>
            </a:r>
            <a:r>
              <a:rPr lang="en-US" baseline="0" dirty="0" smtClean="0"/>
              <a:t> No sign of emittance growth at end of arc up to 40 </a:t>
            </a:r>
            <a:r>
              <a:rPr lang="en-US" baseline="0" dirty="0" err="1" smtClean="0"/>
              <a:t>pC</a:t>
            </a:r>
            <a:r>
              <a:rPr lang="en-US" baseline="0" dirty="0" smtClean="0"/>
              <a:t>. Its true for much higher bunch charges too but we cant reach them in CEBAF (</a:t>
            </a:r>
            <a:r>
              <a:rPr lang="en-US" baseline="0" dirty="0" err="1" smtClean="0"/>
              <a:t>insertable</a:t>
            </a:r>
            <a:r>
              <a:rPr lang="en-US" baseline="0" dirty="0" smtClean="0"/>
              <a:t> dump power limit amongst other things)</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69A35DD-D53E-40A0-9181-000F786E08E9}" type="slidenum">
              <a:rPr lang="en-US" smtClean="0"/>
              <a:pPr/>
              <a:t>9</a:t>
            </a:fld>
            <a:endParaRPr lang="en-US"/>
          </a:p>
        </p:txBody>
      </p:sp>
    </p:spTree>
    <p:extLst>
      <p:ext uri="{BB962C8B-B14F-4D97-AF65-F5344CB8AC3E}">
        <p14:creationId xmlns:p14="http://schemas.microsoft.com/office/powerpoint/2010/main" val="3778675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on a mismatched dispersion pattern.</a:t>
            </a:r>
            <a:r>
              <a:rPr lang="en-US" baseline="0" dirty="0" smtClean="0"/>
              <a:t> </a:t>
            </a:r>
            <a:r>
              <a:rPr lang="en-US" baseline="0" dirty="0" err="1" smtClean="0"/>
              <a:t>Superperiods</a:t>
            </a:r>
            <a:r>
              <a:rPr lang="en-US" baseline="0" dirty="0" smtClean="0"/>
              <a:t> are not individually achromatic and isochronous. Instead the whole arc is corrected to 2</a:t>
            </a:r>
            <a:r>
              <a:rPr lang="en-US" baseline="30000" dirty="0" smtClean="0"/>
              <a:t>nd</a:t>
            </a:r>
            <a:r>
              <a:rPr lang="en-US" baseline="0" dirty="0" smtClean="0"/>
              <a:t> order globally. This results in large variations in R56 inside the lattice and produce</a:t>
            </a:r>
          </a:p>
          <a:p>
            <a:r>
              <a:rPr lang="en-US" baseline="0" dirty="0" smtClean="0"/>
              <a:t> a large </a:t>
            </a:r>
            <a:r>
              <a:rPr lang="en-US" baseline="0" dirty="0" err="1" smtClean="0"/>
              <a:t>microbunching</a:t>
            </a:r>
            <a:r>
              <a:rPr lang="en-US" baseline="0" dirty="0" smtClean="0"/>
              <a:t> gain.</a:t>
            </a:r>
            <a:endParaRPr lang="en-US" dirty="0"/>
          </a:p>
        </p:txBody>
      </p:sp>
      <p:sp>
        <p:nvSpPr>
          <p:cNvPr id="4" name="Slide Number Placeholder 3"/>
          <p:cNvSpPr>
            <a:spLocks noGrp="1"/>
          </p:cNvSpPr>
          <p:nvPr>
            <p:ph type="sldNum" sz="quarter" idx="10"/>
          </p:nvPr>
        </p:nvSpPr>
        <p:spPr/>
        <p:txBody>
          <a:bodyPr/>
          <a:lstStyle/>
          <a:p>
            <a:fld id="{869A35DD-D53E-40A0-9181-000F786E08E9}" type="slidenum">
              <a:rPr lang="en-US" smtClean="0"/>
              <a:pPr/>
              <a:t>10</a:t>
            </a:fld>
            <a:endParaRPr lang="en-US"/>
          </a:p>
        </p:txBody>
      </p:sp>
    </p:spTree>
    <p:extLst>
      <p:ext uri="{BB962C8B-B14F-4D97-AF65-F5344CB8AC3E}">
        <p14:creationId xmlns:p14="http://schemas.microsoft.com/office/powerpoint/2010/main" val="1997615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That</a:t>
            </a:r>
            <a:r>
              <a:rPr lang="en-US" baseline="0" dirty="0" smtClean="0"/>
              <a:t> is for 1mm.mrad transverse emittance and 300fs </a:t>
            </a:r>
            <a:r>
              <a:rPr lang="en-US" baseline="0" dirty="0" err="1" smtClean="0"/>
              <a:t>bunchlength</a:t>
            </a:r>
            <a:r>
              <a:rPr lang="en-US" baseline="0" dirty="0" smtClean="0"/>
              <a:t>. </a:t>
            </a:r>
          </a:p>
          <a:p>
            <a:endParaRPr lang="en-US" dirty="0" smtClean="0"/>
          </a:p>
          <a:p>
            <a:r>
              <a:rPr lang="en-US" dirty="0" smtClean="0"/>
              <a:t>We start seeing emittance growth right away at 5pC. Note that we can not go much beyond 40pC in the machine for lack of place to dump the beam (dump limit=2kW) unless we recirculate and energy recover in the south linac…</a:t>
            </a:r>
            <a:endParaRPr lang="en-US" dirty="0"/>
          </a:p>
        </p:txBody>
      </p:sp>
      <p:sp>
        <p:nvSpPr>
          <p:cNvPr id="4" name="Slide Number Placeholder 3"/>
          <p:cNvSpPr>
            <a:spLocks noGrp="1"/>
          </p:cNvSpPr>
          <p:nvPr>
            <p:ph type="sldNum" sz="quarter" idx="10"/>
          </p:nvPr>
        </p:nvSpPr>
        <p:spPr/>
        <p:txBody>
          <a:bodyPr/>
          <a:lstStyle/>
          <a:p>
            <a:fld id="{869A35DD-D53E-40A0-9181-000F786E08E9}" type="slidenum">
              <a:rPr lang="en-US" smtClean="0"/>
              <a:pPr/>
              <a:t>11</a:t>
            </a:fld>
            <a:endParaRPr lang="en-US"/>
          </a:p>
        </p:txBody>
      </p:sp>
    </p:spTree>
    <p:extLst>
      <p:ext uri="{BB962C8B-B14F-4D97-AF65-F5344CB8AC3E}">
        <p14:creationId xmlns:p14="http://schemas.microsoft.com/office/powerpoint/2010/main" val="1888742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atin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baseline="0">
                <a:latin typeface="Arial" pitchFamily="34" charse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TextBox 3"/>
          <p:cNvSpPr txBox="1"/>
          <p:nvPr/>
        </p:nvSpPr>
        <p:spPr>
          <a:xfrm>
            <a:off x="4500082" y="6491555"/>
            <a:ext cx="3484250" cy="246221"/>
          </a:xfrm>
          <a:prstGeom prst="rect">
            <a:avLst/>
          </a:prstGeom>
          <a:noFill/>
        </p:spPr>
        <p:txBody>
          <a:bodyPr wrap="square" rtlCol="0">
            <a:spAutoFit/>
          </a:bodyPr>
          <a:lstStyle/>
          <a:p>
            <a:r>
              <a:rPr lang="en-US" sz="1000" dirty="0" smtClean="0">
                <a:latin typeface="Arial" pitchFamily="34" charset="0"/>
                <a:cs typeface="Arial" pitchFamily="34" charset="0"/>
              </a:rPr>
              <a:t>Y.</a:t>
            </a:r>
            <a:r>
              <a:rPr lang="en-US" sz="1000" baseline="0" dirty="0" smtClean="0">
                <a:latin typeface="Arial" pitchFamily="34" charset="0"/>
                <a:cs typeface="Arial" pitchFamily="34" charset="0"/>
              </a:rPr>
              <a:t> R. Roblin, D. Douglas, A. </a:t>
            </a:r>
            <a:r>
              <a:rPr lang="en-US" sz="1000" baseline="0" dirty="0" err="1" smtClean="0">
                <a:latin typeface="Arial" pitchFamily="34" charset="0"/>
                <a:cs typeface="Arial" pitchFamily="34" charset="0"/>
              </a:rPr>
              <a:t>Hofler</a:t>
            </a:r>
            <a:r>
              <a:rPr lang="en-US" sz="1000" baseline="0" dirty="0" smtClean="0">
                <a:latin typeface="Arial" pitchFamily="34" charset="0"/>
                <a:cs typeface="Arial" pitchFamily="34" charset="0"/>
              </a:rPr>
              <a:t>, C. Tennant, G. </a:t>
            </a:r>
            <a:r>
              <a:rPr lang="en-US" sz="1000" baseline="0" dirty="0" err="1" smtClean="0">
                <a:latin typeface="Arial" pitchFamily="34" charset="0"/>
                <a:cs typeface="Arial" pitchFamily="34" charset="0"/>
              </a:rPr>
              <a:t>Krafft</a:t>
            </a:r>
            <a:endParaRPr lang="en-US" sz="1000" dirty="0">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3600" b="1">
          <a:solidFill>
            <a:schemeClr val="tx2"/>
          </a:solidFill>
          <a:latin typeface="+mj-lt"/>
          <a:ea typeface="+mj-ea"/>
          <a:cs typeface="+mj-cs"/>
        </a:defRPr>
      </a:lvl1pPr>
      <a:lvl2pPr algn="ctr" rtl="0" eaLnBrk="1" fontAlgn="base" hangingPunct="1">
        <a:spcBef>
          <a:spcPct val="0"/>
        </a:spcBef>
        <a:spcAft>
          <a:spcPct val="0"/>
        </a:spcAft>
        <a:defRPr sz="3600" b="1">
          <a:solidFill>
            <a:schemeClr val="tx2"/>
          </a:solidFill>
          <a:latin typeface="Times"/>
        </a:defRPr>
      </a:lvl2pPr>
      <a:lvl3pPr algn="ctr" rtl="0" eaLnBrk="1" fontAlgn="base" hangingPunct="1">
        <a:spcBef>
          <a:spcPct val="0"/>
        </a:spcBef>
        <a:spcAft>
          <a:spcPct val="0"/>
        </a:spcAft>
        <a:defRPr sz="3600" b="1">
          <a:solidFill>
            <a:schemeClr val="tx2"/>
          </a:solidFill>
          <a:latin typeface="Times"/>
        </a:defRPr>
      </a:lvl3pPr>
      <a:lvl4pPr algn="ctr" rtl="0" eaLnBrk="1" fontAlgn="base" hangingPunct="1">
        <a:spcBef>
          <a:spcPct val="0"/>
        </a:spcBef>
        <a:spcAft>
          <a:spcPct val="0"/>
        </a:spcAft>
        <a:defRPr sz="3600" b="1">
          <a:solidFill>
            <a:schemeClr val="tx2"/>
          </a:solidFill>
          <a:latin typeface="Times"/>
        </a:defRPr>
      </a:lvl4pPr>
      <a:lvl5pPr algn="ctr" rtl="0" eaLnBrk="1" fontAlgn="base" hangingPunct="1">
        <a:spcBef>
          <a:spcPct val="0"/>
        </a:spcBef>
        <a:spcAft>
          <a:spcPct val="0"/>
        </a:spcAft>
        <a:defRPr sz="3600" b="1">
          <a:solidFill>
            <a:schemeClr val="tx2"/>
          </a:solidFill>
          <a:latin typeface="Times"/>
        </a:defRPr>
      </a:lvl5pPr>
      <a:lvl6pPr marL="457200" algn="ctr" rtl="0" eaLnBrk="1" fontAlgn="base" hangingPunct="1">
        <a:spcBef>
          <a:spcPct val="0"/>
        </a:spcBef>
        <a:spcAft>
          <a:spcPct val="0"/>
        </a:spcAft>
        <a:defRPr sz="3600" b="1">
          <a:solidFill>
            <a:schemeClr val="tx2"/>
          </a:solidFill>
          <a:latin typeface="Times"/>
        </a:defRPr>
      </a:lvl6pPr>
      <a:lvl7pPr marL="914400" algn="ctr" rtl="0" eaLnBrk="1" fontAlgn="base" hangingPunct="1">
        <a:spcBef>
          <a:spcPct val="0"/>
        </a:spcBef>
        <a:spcAft>
          <a:spcPct val="0"/>
        </a:spcAft>
        <a:defRPr sz="3600" b="1">
          <a:solidFill>
            <a:schemeClr val="tx2"/>
          </a:solidFill>
          <a:latin typeface="Times"/>
        </a:defRPr>
      </a:lvl7pPr>
      <a:lvl8pPr marL="1371600" algn="ctr" rtl="0" eaLnBrk="1" fontAlgn="base" hangingPunct="1">
        <a:spcBef>
          <a:spcPct val="0"/>
        </a:spcBef>
        <a:spcAft>
          <a:spcPct val="0"/>
        </a:spcAft>
        <a:defRPr sz="3600" b="1">
          <a:solidFill>
            <a:schemeClr val="tx2"/>
          </a:solidFill>
          <a:latin typeface="Times"/>
        </a:defRPr>
      </a:lvl8pPr>
      <a:lvl9pPr marL="1828800" algn="ctr" rtl="0" eaLnBrk="1" fontAlgn="base" hangingPunct="1">
        <a:spcBef>
          <a:spcPct val="0"/>
        </a:spcBef>
        <a:spcAft>
          <a:spcPct val="0"/>
        </a:spcAft>
        <a:defRPr sz="3600" b="1">
          <a:solidFill>
            <a:schemeClr val="tx2"/>
          </a:solidFill>
          <a:latin typeface="Times"/>
        </a:defRPr>
      </a:lvl9pPr>
    </p:titleStyle>
    <p:bodyStyle>
      <a:lvl1pPr marL="342900" indent="-342900" algn="l" rtl="0" eaLnBrk="1" fontAlgn="base" hangingPunct="1">
        <a:spcBef>
          <a:spcPct val="20000"/>
        </a:spcBef>
        <a:spcAft>
          <a:spcPct val="0"/>
        </a:spcAft>
        <a:buChar char="•"/>
        <a:defRPr sz="2400" baseline="0">
          <a:solidFill>
            <a:schemeClr val="tx1"/>
          </a:solidFill>
          <a:latin typeface="Arial" pitchFamily="34" charset="0"/>
          <a:ea typeface="+mn-ea"/>
          <a:cs typeface="+mn-cs"/>
        </a:defRPr>
      </a:lvl1pPr>
      <a:lvl2pPr marL="742950" indent="-285750" algn="l" rtl="0" eaLnBrk="1" fontAlgn="base" hangingPunct="1">
        <a:spcBef>
          <a:spcPct val="20000"/>
        </a:spcBef>
        <a:spcAft>
          <a:spcPct val="0"/>
        </a:spcAft>
        <a:buChar char="–"/>
        <a:defRPr sz="2400" baseline="0">
          <a:solidFill>
            <a:schemeClr val="tx1"/>
          </a:solidFill>
          <a:latin typeface="Arial" pitchFamily="34" charset="0"/>
        </a:defRPr>
      </a:lvl2pPr>
      <a:lvl3pPr marL="1143000" indent="-228600" algn="l" rtl="0" eaLnBrk="1" fontAlgn="base" hangingPunct="1">
        <a:spcBef>
          <a:spcPct val="20000"/>
        </a:spcBef>
        <a:spcAft>
          <a:spcPct val="0"/>
        </a:spcAft>
        <a:buChar char="•"/>
        <a:defRPr sz="2400" baseline="0">
          <a:solidFill>
            <a:schemeClr val="tx1"/>
          </a:solidFill>
          <a:latin typeface="Arial" pitchFamily="34" charset="0"/>
        </a:defRPr>
      </a:lvl3pPr>
      <a:lvl4pPr marL="1600200" indent="-228600" algn="l" rtl="0" eaLnBrk="1" fontAlgn="base" hangingPunct="1">
        <a:spcBef>
          <a:spcPct val="20000"/>
        </a:spcBef>
        <a:spcAft>
          <a:spcPct val="0"/>
        </a:spcAft>
        <a:buChar char="–"/>
        <a:defRPr sz="2400" baseline="0">
          <a:solidFill>
            <a:schemeClr val="tx1"/>
          </a:solidFill>
          <a:latin typeface="Arial" pitchFamily="34" charset="0"/>
        </a:defRPr>
      </a:lvl4pPr>
      <a:lvl5pPr marL="2057400" indent="-228600" algn="l" rtl="0" eaLnBrk="1" fontAlgn="base" hangingPunct="1">
        <a:spcBef>
          <a:spcPct val="20000"/>
        </a:spcBef>
        <a:spcAft>
          <a:spcPct val="0"/>
        </a:spcAft>
        <a:buChar char="»"/>
        <a:defRPr sz="2400" baseline="0">
          <a:solidFill>
            <a:schemeClr val="tx1"/>
          </a:solidFill>
          <a:latin typeface="Arial" pitchFamily="34" charset="0"/>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rial" panose="020B0604020202020204" pitchFamily="34" charset="0"/>
                <a:cs typeface="Arial" panose="020B0604020202020204" pitchFamily="34" charset="0"/>
              </a:rPr>
              <a:t>EXPERIMENTAL STUDIES OF OPTICS SCHEMES AT CEBAF FOR SUPPRESSION OF COHERENT SYNCHROTRON </a:t>
            </a:r>
            <a:r>
              <a:rPr lang="en-US" dirty="0" smtClean="0">
                <a:latin typeface="Arial" panose="020B0604020202020204" pitchFamily="34" charset="0"/>
                <a:cs typeface="Arial" panose="020B0604020202020204" pitchFamily="34" charset="0"/>
              </a:rPr>
              <a:t>RADIATION INDUCED EMITTANCE GROWTH</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sz="1800" dirty="0" smtClean="0">
                <a:latin typeface="Arial" panose="020B0604020202020204" pitchFamily="34" charset="0"/>
                <a:cs typeface="Arial" panose="020B0604020202020204" pitchFamily="34" charset="0"/>
              </a:rPr>
              <a:t>Yves Roblin, Computational Accelerator Physics </a:t>
            </a:r>
            <a:r>
              <a:rPr lang="en-US" sz="1800" dirty="0">
                <a:latin typeface="Arial" panose="020B0604020202020204" pitchFamily="34" charset="0"/>
                <a:cs typeface="Arial" panose="020B0604020202020204" pitchFamily="34" charset="0"/>
              </a:rPr>
              <a:t>G</a:t>
            </a:r>
            <a:r>
              <a:rPr lang="en-US" sz="1800" dirty="0" smtClean="0">
                <a:latin typeface="Arial" panose="020B0604020202020204" pitchFamily="34" charset="0"/>
                <a:cs typeface="Arial" panose="020B0604020202020204" pitchFamily="34" charset="0"/>
              </a:rPr>
              <a:t>roup, CASA</a:t>
            </a:r>
            <a:br>
              <a:rPr lang="en-US" sz="1800" dirty="0" smtClean="0">
                <a:latin typeface="Arial" panose="020B0604020202020204" pitchFamily="34" charset="0"/>
                <a:cs typeface="Arial" panose="020B0604020202020204" pitchFamily="34" charset="0"/>
              </a:rPr>
            </a:br>
            <a:r>
              <a:rPr lang="en-US" sz="1800" dirty="0" smtClean="0">
                <a:latin typeface="Arial" panose="020B0604020202020204" pitchFamily="34" charset="0"/>
                <a:cs typeface="Arial" panose="020B0604020202020204" pitchFamily="34" charset="0"/>
              </a:rPr>
              <a:t/>
            </a:r>
            <a:br>
              <a:rPr lang="en-US" sz="1800" dirty="0" smtClean="0">
                <a:latin typeface="Arial" panose="020B0604020202020204" pitchFamily="34" charset="0"/>
                <a:cs typeface="Arial" panose="020B0604020202020204" pitchFamily="34" charset="0"/>
              </a:rPr>
            </a:br>
            <a:r>
              <a:rPr lang="en-US" sz="1800" dirty="0" err="1" smtClean="0">
                <a:latin typeface="Arial" panose="020B0604020202020204" pitchFamily="34" charset="0"/>
                <a:cs typeface="Arial" panose="020B0604020202020204" pitchFamily="34" charset="0"/>
              </a:rPr>
              <a:t>A.Hofler</a:t>
            </a:r>
            <a:r>
              <a:rPr lang="en-US" sz="1800" dirty="0" smtClean="0">
                <a:latin typeface="Arial" panose="020B0604020202020204" pitchFamily="34" charset="0"/>
                <a:cs typeface="Arial" panose="020B0604020202020204" pitchFamily="34" charset="0"/>
              </a:rPr>
              <a:t>, D. Douglas, G. </a:t>
            </a:r>
            <a:r>
              <a:rPr lang="en-US" sz="1800" dirty="0" err="1" smtClean="0">
                <a:latin typeface="Arial" panose="020B0604020202020204" pitchFamily="34" charset="0"/>
                <a:cs typeface="Arial" panose="020B0604020202020204" pitchFamily="34" charset="0"/>
              </a:rPr>
              <a:t>Krafft</a:t>
            </a:r>
            <a:r>
              <a:rPr lang="en-US" sz="1800" dirty="0" smtClean="0">
                <a:latin typeface="Arial" panose="020B0604020202020204" pitchFamily="34" charset="0"/>
                <a:cs typeface="Arial" panose="020B0604020202020204" pitchFamily="34" charset="0"/>
              </a:rPr>
              <a:t>, C. Tennant </a:t>
            </a:r>
            <a:endParaRPr lang="en-US" sz="18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335280"/>
            <a:ext cx="7772400" cy="1143000"/>
          </a:xfrm>
        </p:spPr>
        <p:txBody>
          <a:bodyPr/>
          <a:lstStyle/>
          <a:p>
            <a:r>
              <a:rPr lang="en-US" dirty="0" smtClean="0">
                <a:solidFill>
                  <a:srgbClr val="FF0000"/>
                </a:solidFill>
              </a:rPr>
              <a:t>CSR </a:t>
            </a:r>
            <a:r>
              <a:rPr lang="en-US" dirty="0">
                <a:solidFill>
                  <a:srgbClr val="FF0000"/>
                </a:solidFill>
              </a:rPr>
              <a:t>E</a:t>
            </a:r>
            <a:r>
              <a:rPr lang="en-US" dirty="0" smtClean="0">
                <a:solidFill>
                  <a:srgbClr val="FF0000"/>
                </a:solidFill>
              </a:rPr>
              <a:t>nhancing </a:t>
            </a:r>
            <a:r>
              <a:rPr lang="en-US" dirty="0">
                <a:solidFill>
                  <a:srgbClr val="FF0000"/>
                </a:solidFill>
              </a:rPr>
              <a:t>L</a:t>
            </a:r>
            <a:r>
              <a:rPr lang="en-US" dirty="0" smtClean="0">
                <a:solidFill>
                  <a:srgbClr val="FF0000"/>
                </a:solidFill>
              </a:rPr>
              <a:t>attice</a:t>
            </a:r>
            <a:endParaRPr lang="en-US" dirty="0">
              <a:solidFill>
                <a:srgbClr val="FF0000"/>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51510" y="1516380"/>
            <a:ext cx="7703820" cy="4324350"/>
          </a:xfrm>
        </p:spPr>
      </p:pic>
    </p:spTree>
    <p:extLst>
      <p:ext uri="{BB962C8B-B14F-4D97-AF65-F5344CB8AC3E}">
        <p14:creationId xmlns:p14="http://schemas.microsoft.com/office/powerpoint/2010/main" val="32634161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12420"/>
            <a:ext cx="7772400" cy="1143000"/>
          </a:xfrm>
        </p:spPr>
        <p:txBody>
          <a:bodyPr/>
          <a:lstStyle/>
          <a:p>
            <a:r>
              <a:rPr lang="en-US" dirty="0" smtClean="0">
                <a:solidFill>
                  <a:srgbClr val="FF0000"/>
                </a:solidFill>
              </a:rPr>
              <a:t>CSR Enhancing </a:t>
            </a:r>
            <a:r>
              <a:rPr lang="en-US" dirty="0">
                <a:solidFill>
                  <a:srgbClr val="FF0000"/>
                </a:solidFill>
              </a:rPr>
              <a:t>L</a:t>
            </a:r>
            <a:r>
              <a:rPr lang="en-US" dirty="0" smtClean="0">
                <a:solidFill>
                  <a:srgbClr val="FF0000"/>
                </a:solidFill>
              </a:rPr>
              <a:t>attice</a:t>
            </a:r>
            <a:endParaRPr lang="en-US" dirty="0">
              <a:solidFill>
                <a:srgbClr val="FF0000"/>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43990" y="1317598"/>
            <a:ext cx="6145529" cy="4740301"/>
          </a:xfrm>
        </p:spPr>
      </p:pic>
    </p:spTree>
    <p:extLst>
      <p:ext uri="{BB962C8B-B14F-4D97-AF65-F5344CB8AC3E}">
        <p14:creationId xmlns:p14="http://schemas.microsoft.com/office/powerpoint/2010/main" val="15018938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89560"/>
            <a:ext cx="7772400" cy="1143000"/>
          </a:xfrm>
        </p:spPr>
        <p:txBody>
          <a:bodyPr/>
          <a:lstStyle/>
          <a:p>
            <a:pPr algn="r"/>
            <a:r>
              <a:rPr lang="en-US" dirty="0" smtClean="0">
                <a:solidFill>
                  <a:srgbClr val="FF0000"/>
                </a:solidFill>
              </a:rPr>
              <a:t>CSR </a:t>
            </a:r>
            <a:r>
              <a:rPr lang="en-US" dirty="0">
                <a:solidFill>
                  <a:srgbClr val="FF0000"/>
                </a:solidFill>
              </a:rPr>
              <a:t>I</a:t>
            </a:r>
            <a:r>
              <a:rPr lang="en-US" dirty="0" smtClean="0">
                <a:solidFill>
                  <a:srgbClr val="FF0000"/>
                </a:solidFill>
              </a:rPr>
              <a:t>nduced </a:t>
            </a:r>
            <a:r>
              <a:rPr lang="en-US" dirty="0" smtClean="0">
                <a:solidFill>
                  <a:srgbClr val="FF0000"/>
                </a:solidFill>
              </a:rPr>
              <a:t>E</a:t>
            </a:r>
            <a:r>
              <a:rPr lang="en-US" dirty="0" smtClean="0">
                <a:solidFill>
                  <a:srgbClr val="FF0000"/>
                </a:solidFill>
              </a:rPr>
              <a:t>mittance </a:t>
            </a:r>
            <a:r>
              <a:rPr lang="en-US" dirty="0">
                <a:solidFill>
                  <a:srgbClr val="FF0000"/>
                </a:solidFill>
              </a:rPr>
              <a:t>G</a:t>
            </a:r>
            <a:r>
              <a:rPr lang="en-US" dirty="0" smtClean="0">
                <a:solidFill>
                  <a:srgbClr val="FF0000"/>
                </a:solidFill>
              </a:rPr>
              <a:t>rowth</a:t>
            </a:r>
            <a:endParaRPr lang="en-US" dirty="0">
              <a:solidFill>
                <a:srgbClr val="FF0000"/>
              </a:solidFill>
            </a:endParaRPr>
          </a:p>
        </p:txBody>
      </p:sp>
      <p:pic>
        <p:nvPicPr>
          <p:cNvPr id="4" name="Picture 2" descr="C:\Users\tennant\Desktop\Graph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5350" y="1348288"/>
            <a:ext cx="7132320" cy="475533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447622" y="5671856"/>
            <a:ext cx="1681422" cy="307777"/>
          </a:xfrm>
          <a:prstGeom prst="rect">
            <a:avLst/>
          </a:prstGeom>
          <a:solidFill>
            <a:schemeClr val="bg1"/>
          </a:solidFill>
        </p:spPr>
        <p:txBody>
          <a:bodyPr wrap="none" rtlCol="0">
            <a:spAutoFit/>
          </a:bodyPr>
          <a:lstStyle/>
          <a:p>
            <a:r>
              <a:rPr lang="en-US" sz="1400" i="1" dirty="0" smtClean="0"/>
              <a:t>courtesy C. Tennant</a:t>
            </a:r>
            <a:endParaRPr lang="en-US" sz="1400" i="1" dirty="0"/>
          </a:p>
        </p:txBody>
      </p:sp>
    </p:spTree>
    <p:extLst>
      <p:ext uri="{BB962C8B-B14F-4D97-AF65-F5344CB8AC3E}">
        <p14:creationId xmlns:p14="http://schemas.microsoft.com/office/powerpoint/2010/main" val="1416088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070" y="209550"/>
            <a:ext cx="7772400" cy="1143000"/>
          </a:xfrm>
        </p:spPr>
        <p:txBody>
          <a:bodyPr/>
          <a:lstStyle/>
          <a:p>
            <a:r>
              <a:rPr lang="en-US" dirty="0" smtClean="0">
                <a:solidFill>
                  <a:srgbClr val="FF0000"/>
                </a:solidFill>
              </a:rPr>
              <a:t>Preliminary Injector simulations</a:t>
            </a:r>
            <a:endParaRPr lang="en-US" dirty="0">
              <a:solidFill>
                <a:srgbClr val="FF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4420" y="1242060"/>
            <a:ext cx="69723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112342" y="5525044"/>
            <a:ext cx="1580048" cy="307777"/>
          </a:xfrm>
          <a:prstGeom prst="rect">
            <a:avLst/>
          </a:prstGeom>
          <a:solidFill>
            <a:schemeClr val="bg1"/>
          </a:solidFill>
        </p:spPr>
        <p:txBody>
          <a:bodyPr wrap="none" rtlCol="0">
            <a:spAutoFit/>
          </a:bodyPr>
          <a:lstStyle/>
          <a:p>
            <a:r>
              <a:rPr lang="en-US" sz="1400" i="1" dirty="0" smtClean="0"/>
              <a:t>(courtesy A. </a:t>
            </a:r>
            <a:r>
              <a:rPr lang="en-US" sz="1400" i="1" dirty="0" err="1" smtClean="0"/>
              <a:t>Hofler</a:t>
            </a:r>
            <a:r>
              <a:rPr lang="en-US" sz="1400" i="1" dirty="0" smtClean="0"/>
              <a:t>)</a:t>
            </a:r>
            <a:endParaRPr lang="en-US" sz="1400" i="1" dirty="0"/>
          </a:p>
        </p:txBody>
      </p:sp>
    </p:spTree>
    <p:extLst>
      <p:ext uri="{BB962C8B-B14F-4D97-AF65-F5344CB8AC3E}">
        <p14:creationId xmlns:p14="http://schemas.microsoft.com/office/powerpoint/2010/main" val="8411916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5962"/>
          </a:xfrm>
        </p:spPr>
        <p:txBody>
          <a:bodyPr>
            <a:normAutofit/>
          </a:bodyPr>
          <a:lstStyle/>
          <a:p>
            <a:r>
              <a:rPr lang="en-US" sz="3600" b="1" dirty="0" smtClean="0">
                <a:solidFill>
                  <a:srgbClr val="FF0000"/>
                </a:solidFill>
              </a:rPr>
              <a:t>Alternate front end, FEL like.</a:t>
            </a:r>
            <a:endParaRPr lang="en-US" sz="3600" b="1" dirty="0">
              <a:solidFill>
                <a:srgbClr val="FF0000"/>
              </a:solidFill>
            </a:endParaRPr>
          </a:p>
        </p:txBody>
      </p:sp>
      <p:sp>
        <p:nvSpPr>
          <p:cNvPr id="3" name="Content Placeholder 2"/>
          <p:cNvSpPr>
            <a:spLocks noGrp="1"/>
          </p:cNvSpPr>
          <p:nvPr>
            <p:ph idx="1"/>
          </p:nvPr>
        </p:nvSpPr>
        <p:spPr>
          <a:xfrm>
            <a:off x="76200" y="663498"/>
            <a:ext cx="8991600" cy="2209800"/>
          </a:xfrm>
        </p:spPr>
        <p:txBody>
          <a:bodyPr>
            <a:normAutofit/>
          </a:bodyPr>
          <a:lstStyle/>
          <a:p>
            <a:r>
              <a:rPr lang="en-US" sz="1800" dirty="0" smtClean="0">
                <a:cs typeface="Arial" panose="020B0604020202020204" pitchFamily="34" charset="0"/>
              </a:rPr>
              <a:t>F. Hannon has done several optimizations of the FEL gun (350 </a:t>
            </a:r>
            <a:r>
              <a:rPr lang="en-US" sz="1800" dirty="0" err="1" smtClean="0">
                <a:cs typeface="Arial" panose="020B0604020202020204" pitchFamily="34" charset="0"/>
              </a:rPr>
              <a:t>keV</a:t>
            </a:r>
            <a:r>
              <a:rPr lang="en-US" sz="1800" dirty="0" smtClean="0">
                <a:cs typeface="Arial" panose="020B0604020202020204" pitchFamily="34" charset="0"/>
              </a:rPr>
              <a:t>)</a:t>
            </a:r>
          </a:p>
          <a:p>
            <a:r>
              <a:rPr lang="en-US" sz="1800" dirty="0" smtClean="0">
                <a:cs typeface="Arial" panose="020B0604020202020204" pitchFamily="34" charset="0"/>
              </a:rPr>
              <a:t>Simulations include ¼-unit, but no merger – </a:t>
            </a:r>
            <a:r>
              <a:rPr lang="en-US" sz="1800" i="1" dirty="0" smtClean="0">
                <a:cs typeface="Arial" panose="020B0604020202020204" pitchFamily="34" charset="0"/>
              </a:rPr>
              <a:t>these results represent best case scenario</a:t>
            </a:r>
            <a:r>
              <a:rPr lang="en-US" sz="1800" dirty="0" smtClean="0">
                <a:cs typeface="Arial" panose="020B0604020202020204" pitchFamily="34" charset="0"/>
              </a:rPr>
              <a:t> (lower limit on achievable brightness)</a:t>
            </a:r>
          </a:p>
          <a:p>
            <a:r>
              <a:rPr lang="en-US" sz="1800" dirty="0" smtClean="0">
                <a:cs typeface="Arial" panose="020B0604020202020204" pitchFamily="34" charset="0"/>
              </a:rPr>
              <a:t>For 20 </a:t>
            </a:r>
            <a:r>
              <a:rPr lang="en-US" sz="1800" dirty="0" err="1" smtClean="0">
                <a:cs typeface="Arial" panose="020B0604020202020204" pitchFamily="34" charset="0"/>
              </a:rPr>
              <a:t>pC</a:t>
            </a:r>
            <a:r>
              <a:rPr lang="en-US" sz="1800" dirty="0" smtClean="0">
                <a:cs typeface="Arial" panose="020B0604020202020204" pitchFamily="34" charset="0"/>
              </a:rPr>
              <a:t> transverse emittances of 0.3 mm-</a:t>
            </a:r>
            <a:r>
              <a:rPr lang="en-US" sz="1800" dirty="0" err="1" smtClean="0">
                <a:cs typeface="Arial" panose="020B0604020202020204" pitchFamily="34" charset="0"/>
              </a:rPr>
              <a:t>mrad</a:t>
            </a:r>
            <a:r>
              <a:rPr lang="en-US" sz="1800" dirty="0" smtClean="0">
                <a:cs typeface="Arial" panose="020B0604020202020204" pitchFamily="34" charset="0"/>
              </a:rPr>
              <a:t> are possible*</a:t>
            </a:r>
          </a:p>
          <a:p>
            <a:r>
              <a:rPr lang="en-US" sz="1800" dirty="0" smtClean="0">
                <a:cs typeface="Arial" panose="020B0604020202020204" pitchFamily="34" charset="0"/>
              </a:rPr>
              <a:t>For 135 </a:t>
            </a:r>
            <a:r>
              <a:rPr lang="en-US" sz="1800" dirty="0" err="1" smtClean="0">
                <a:cs typeface="Arial" panose="020B0604020202020204" pitchFamily="34" charset="0"/>
              </a:rPr>
              <a:t>pC</a:t>
            </a:r>
            <a:r>
              <a:rPr lang="en-US" sz="1800" dirty="0">
                <a:cs typeface="Arial" panose="020B0604020202020204" pitchFamily="34" charset="0"/>
              </a:rPr>
              <a:t> </a:t>
            </a:r>
            <a:r>
              <a:rPr lang="en-US" sz="1800" dirty="0" smtClean="0">
                <a:cs typeface="Arial" panose="020B0604020202020204" pitchFamily="34" charset="0"/>
              </a:rPr>
              <a:t>transverse emittances of ~2 mm-</a:t>
            </a:r>
            <a:r>
              <a:rPr lang="en-US" sz="1800" dirty="0" err="1" smtClean="0">
                <a:cs typeface="Arial" panose="020B0604020202020204" pitchFamily="34" charset="0"/>
              </a:rPr>
              <a:t>mrad</a:t>
            </a:r>
            <a:r>
              <a:rPr lang="en-US" sz="1800" dirty="0" smtClean="0">
                <a:cs typeface="Arial" panose="020B0604020202020204" pitchFamily="34" charset="0"/>
              </a:rPr>
              <a:t> are possible*</a:t>
            </a:r>
            <a:endParaRPr lang="en-US" sz="1800" dirty="0">
              <a:cs typeface="Arial" panose="020B0604020202020204" pitchFamily="34" charset="0"/>
            </a:endParaRPr>
          </a:p>
        </p:txBody>
      </p:sp>
      <p:grpSp>
        <p:nvGrpSpPr>
          <p:cNvPr id="7" name="Group 6"/>
          <p:cNvGrpSpPr/>
          <p:nvPr/>
        </p:nvGrpSpPr>
        <p:grpSpPr>
          <a:xfrm>
            <a:off x="123290" y="2330182"/>
            <a:ext cx="4572000" cy="3657600"/>
            <a:chOff x="0" y="2823335"/>
            <a:chExt cx="4572000" cy="3657600"/>
          </a:xfrm>
        </p:grpSpPr>
        <p:graphicFrame>
          <p:nvGraphicFramePr>
            <p:cNvPr id="4" name="Chart 3"/>
            <p:cNvGraphicFramePr/>
            <p:nvPr>
              <p:extLst>
                <p:ext uri="{D42A27DB-BD31-4B8C-83A1-F6EECF244321}">
                  <p14:modId xmlns:p14="http://schemas.microsoft.com/office/powerpoint/2010/main" val="1694007078"/>
                </p:ext>
              </p:extLst>
            </p:nvPr>
          </p:nvGraphicFramePr>
          <p:xfrm>
            <a:off x="0" y="2823335"/>
            <a:ext cx="4572000" cy="36576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17034" y="5586021"/>
              <a:ext cx="1669944" cy="307777"/>
            </a:xfrm>
            <a:prstGeom prst="rect">
              <a:avLst/>
            </a:prstGeom>
            <a:noFill/>
          </p:spPr>
          <p:txBody>
            <a:bodyPr wrap="none" rtlCol="0">
              <a:spAutoFit/>
            </a:bodyPr>
            <a:lstStyle/>
            <a:p>
              <a:r>
                <a:rPr lang="en-US" sz="1400" i="1" dirty="0" smtClean="0"/>
                <a:t>(courtesy F. Hannon)</a:t>
              </a:r>
              <a:endParaRPr lang="en-US" sz="1400" i="1" dirty="0"/>
            </a:p>
          </p:txBody>
        </p:sp>
      </p:grpSp>
      <p:sp>
        <p:nvSpPr>
          <p:cNvPr id="6" name="TextBox 5"/>
          <p:cNvSpPr txBox="1"/>
          <p:nvPr/>
        </p:nvSpPr>
        <p:spPr>
          <a:xfrm>
            <a:off x="1116272" y="5880382"/>
            <a:ext cx="5235729" cy="615553"/>
          </a:xfrm>
          <a:prstGeom prst="rect">
            <a:avLst/>
          </a:prstGeom>
          <a:noFill/>
        </p:spPr>
        <p:txBody>
          <a:bodyPr wrap="none" rtlCol="0">
            <a:spAutoFit/>
          </a:bodyPr>
          <a:lstStyle/>
          <a:p>
            <a:r>
              <a:rPr lang="en-US" sz="1700" i="1" dirty="0" smtClean="0"/>
              <a:t>*subject to details of the simulation (number of particles, </a:t>
            </a:r>
            <a:r>
              <a:rPr lang="en-US" sz="1700" i="1" dirty="0" smtClean="0"/>
              <a:t/>
            </a:r>
            <a:br>
              <a:rPr lang="en-US" sz="1700" i="1" dirty="0" smtClean="0"/>
            </a:br>
            <a:r>
              <a:rPr lang="en-US" sz="1700" i="1" dirty="0" smtClean="0"/>
              <a:t>not </a:t>
            </a:r>
            <a:r>
              <a:rPr lang="en-US" sz="1700" i="1" dirty="0" smtClean="0"/>
              <a:t>including head-tail kicks of couplers, etc.)</a:t>
            </a:r>
            <a:endParaRPr lang="en-US" sz="1700" i="1" dirty="0"/>
          </a:p>
        </p:txBody>
      </p:sp>
      <p:sp>
        <p:nvSpPr>
          <p:cNvPr id="10" name="TextBox 9"/>
          <p:cNvSpPr txBox="1"/>
          <p:nvPr/>
        </p:nvSpPr>
        <p:spPr>
          <a:xfrm>
            <a:off x="678099" y="2624631"/>
            <a:ext cx="716863" cy="369332"/>
          </a:xfrm>
          <a:prstGeom prst="rect">
            <a:avLst/>
          </a:prstGeom>
          <a:noFill/>
        </p:spPr>
        <p:txBody>
          <a:bodyPr wrap="none" rtlCol="0">
            <a:spAutoFit/>
          </a:bodyPr>
          <a:lstStyle/>
          <a:p>
            <a:r>
              <a:rPr lang="en-US" b="1" dirty="0" smtClean="0"/>
              <a:t>20 </a:t>
            </a:r>
            <a:r>
              <a:rPr lang="en-US" b="1" dirty="0" err="1" smtClean="0"/>
              <a:t>pC</a:t>
            </a:r>
            <a:endParaRPr lang="en-US" b="1" dirty="0"/>
          </a:p>
        </p:txBody>
      </p:sp>
      <p:grpSp>
        <p:nvGrpSpPr>
          <p:cNvPr id="11" name="Group 10"/>
          <p:cNvGrpSpPr/>
          <p:nvPr/>
        </p:nvGrpSpPr>
        <p:grpSpPr>
          <a:xfrm>
            <a:off x="4662432" y="2222782"/>
            <a:ext cx="4572000" cy="3657600"/>
            <a:chOff x="4534990" y="2828957"/>
            <a:chExt cx="4572000" cy="3657600"/>
          </a:xfrm>
        </p:grpSpPr>
        <p:grpSp>
          <p:nvGrpSpPr>
            <p:cNvPr id="9" name="Group 8"/>
            <p:cNvGrpSpPr/>
            <p:nvPr/>
          </p:nvGrpSpPr>
          <p:grpSpPr>
            <a:xfrm>
              <a:off x="4534990" y="2828957"/>
              <a:ext cx="4572000" cy="3657600"/>
              <a:chOff x="4534990" y="2828957"/>
              <a:chExt cx="4572000" cy="3657600"/>
            </a:xfrm>
          </p:grpSpPr>
          <p:pic>
            <p:nvPicPr>
              <p:cNvPr id="2050" name="Picture 2" descr="C:\Users\tennant\Desktop\Tennant Projects\CEBAF\CSR\LDRD 2015\INJECTOR\350keV_135pC.png"/>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4990" y="2828957"/>
                <a:ext cx="4572000" cy="36576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953000" y="5562600"/>
                <a:ext cx="1669944" cy="307777"/>
              </a:xfrm>
              <a:prstGeom prst="rect">
                <a:avLst/>
              </a:prstGeom>
              <a:noFill/>
            </p:spPr>
            <p:txBody>
              <a:bodyPr wrap="none" rtlCol="0">
                <a:spAutoFit/>
              </a:bodyPr>
              <a:lstStyle/>
              <a:p>
                <a:r>
                  <a:rPr lang="en-US" sz="1400" i="1" dirty="0" smtClean="0"/>
                  <a:t>(courtesy F. Hannon)</a:t>
                </a:r>
                <a:endParaRPr lang="en-US" sz="1400" i="1" dirty="0"/>
              </a:p>
            </p:txBody>
          </p:sp>
        </p:grpSp>
        <p:sp>
          <p:nvSpPr>
            <p:cNvPr id="12" name="TextBox 11"/>
            <p:cNvSpPr txBox="1"/>
            <p:nvPr/>
          </p:nvSpPr>
          <p:spPr>
            <a:xfrm>
              <a:off x="4954593" y="3027012"/>
              <a:ext cx="833883" cy="369332"/>
            </a:xfrm>
            <a:prstGeom prst="rect">
              <a:avLst/>
            </a:prstGeom>
            <a:noFill/>
          </p:spPr>
          <p:txBody>
            <a:bodyPr wrap="none" rtlCol="0">
              <a:spAutoFit/>
            </a:bodyPr>
            <a:lstStyle/>
            <a:p>
              <a:r>
                <a:rPr lang="en-US" b="1" dirty="0" smtClean="0"/>
                <a:t>135 </a:t>
              </a:r>
              <a:r>
                <a:rPr lang="en-US" b="1" dirty="0" err="1" smtClean="0"/>
                <a:t>pC</a:t>
              </a:r>
              <a:endParaRPr lang="en-US" b="1" dirty="0"/>
            </a:p>
          </p:txBody>
        </p:sp>
      </p:grpSp>
      <p:sp>
        <p:nvSpPr>
          <p:cNvPr id="14" name="TextBox 13"/>
          <p:cNvSpPr txBox="1"/>
          <p:nvPr/>
        </p:nvSpPr>
        <p:spPr>
          <a:xfrm>
            <a:off x="6447622" y="6034269"/>
            <a:ext cx="1681422" cy="307777"/>
          </a:xfrm>
          <a:prstGeom prst="rect">
            <a:avLst/>
          </a:prstGeom>
          <a:solidFill>
            <a:schemeClr val="bg1"/>
          </a:solidFill>
        </p:spPr>
        <p:txBody>
          <a:bodyPr wrap="none" rtlCol="0">
            <a:spAutoFit/>
          </a:bodyPr>
          <a:lstStyle/>
          <a:p>
            <a:r>
              <a:rPr lang="en-US" sz="1400" i="1" dirty="0" smtClean="0"/>
              <a:t>courtesy C. Tennant</a:t>
            </a:r>
            <a:endParaRPr lang="en-US" sz="1400" i="1" dirty="0"/>
          </a:p>
        </p:txBody>
      </p:sp>
    </p:spTree>
    <p:extLst>
      <p:ext uri="{BB962C8B-B14F-4D97-AF65-F5344CB8AC3E}">
        <p14:creationId xmlns:p14="http://schemas.microsoft.com/office/powerpoint/2010/main" val="720194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 y="243840"/>
            <a:ext cx="7772400" cy="1143000"/>
          </a:xfrm>
        </p:spPr>
        <p:txBody>
          <a:bodyPr/>
          <a:lstStyle/>
          <a:p>
            <a:r>
              <a:rPr lang="en-US" dirty="0" smtClean="0">
                <a:solidFill>
                  <a:srgbClr val="FF0000"/>
                </a:solidFill>
              </a:rPr>
              <a:t>Roadmap</a:t>
            </a:r>
            <a:endParaRPr lang="en-US" dirty="0">
              <a:solidFill>
                <a:srgbClr val="FF0000"/>
              </a:solidFill>
            </a:endParaRPr>
          </a:p>
        </p:txBody>
      </p:sp>
      <p:sp>
        <p:nvSpPr>
          <p:cNvPr id="3" name="Content Placeholder 2"/>
          <p:cNvSpPr>
            <a:spLocks noGrp="1"/>
          </p:cNvSpPr>
          <p:nvPr>
            <p:ph idx="1"/>
          </p:nvPr>
        </p:nvSpPr>
        <p:spPr>
          <a:xfrm>
            <a:off x="742950" y="1440180"/>
            <a:ext cx="8172450" cy="4617720"/>
          </a:xfrm>
        </p:spPr>
        <p:txBody>
          <a:bodyPr/>
          <a:lstStyle/>
          <a:p>
            <a:r>
              <a:rPr lang="en-US" dirty="0" smtClean="0"/>
              <a:t>Design Lattices as in</a:t>
            </a:r>
            <a:r>
              <a:rPr lang="en-US" dirty="0"/>
              <a:t> </a:t>
            </a:r>
            <a:r>
              <a:rPr lang="en-US" dirty="0" smtClean="0"/>
              <a:t>JLAB-ACP-14-1751 specific for CEBAF  </a:t>
            </a:r>
          </a:p>
          <a:p>
            <a:r>
              <a:rPr lang="en-US" dirty="0" smtClean="0"/>
              <a:t>Estimate conditions needed for measuring the effect</a:t>
            </a:r>
          </a:p>
          <a:p>
            <a:r>
              <a:rPr lang="en-US" dirty="0" smtClean="0"/>
              <a:t>Optimize the  longitudinal match of the machine (in progress)</a:t>
            </a:r>
          </a:p>
          <a:p>
            <a:r>
              <a:rPr lang="en-US" dirty="0" smtClean="0"/>
              <a:t>Study </a:t>
            </a:r>
            <a:r>
              <a:rPr lang="en-US" dirty="0" smtClean="0"/>
              <a:t>suitable injector </a:t>
            </a:r>
            <a:r>
              <a:rPr lang="en-US" dirty="0" smtClean="0"/>
              <a:t>configurations </a:t>
            </a:r>
            <a:r>
              <a:rPr lang="en-US" dirty="0" smtClean="0"/>
              <a:t>(in </a:t>
            </a:r>
            <a:r>
              <a:rPr lang="en-US" dirty="0" smtClean="0"/>
              <a:t>progress)</a:t>
            </a:r>
          </a:p>
          <a:p>
            <a:r>
              <a:rPr lang="en-US" dirty="0" smtClean="0"/>
              <a:t>Check linac transport with high bunch charge </a:t>
            </a:r>
          </a:p>
          <a:p>
            <a:r>
              <a:rPr lang="en-US" dirty="0" smtClean="0"/>
              <a:t>Define Beam </a:t>
            </a:r>
            <a:r>
              <a:rPr lang="en-US" dirty="0" smtClean="0"/>
              <a:t>macro pulse</a:t>
            </a:r>
            <a:r>
              <a:rPr lang="en-US" dirty="0" smtClean="0"/>
              <a:t> </a:t>
            </a:r>
            <a:r>
              <a:rPr lang="en-US" dirty="0" smtClean="0"/>
              <a:t>structure</a:t>
            </a:r>
          </a:p>
          <a:p>
            <a:r>
              <a:rPr lang="en-US" dirty="0" smtClean="0"/>
              <a:t>Develop diagnostics such as transverse phase space tomography (we did it in the FEL</a:t>
            </a:r>
            <a:r>
              <a:rPr lang="en-US" dirty="0" smtClean="0"/>
              <a:t>) </a:t>
            </a:r>
            <a:endParaRPr lang="en-US" dirty="0" smtClean="0"/>
          </a:p>
          <a:p>
            <a:pPr marL="0" indent="0">
              <a:buNone/>
            </a:pPr>
            <a:r>
              <a:rPr lang="en-US" dirty="0" smtClean="0"/>
              <a:t> </a:t>
            </a:r>
            <a:endParaRPr lang="en-US" dirty="0"/>
          </a:p>
        </p:txBody>
      </p:sp>
      <p:pic>
        <p:nvPicPr>
          <p:cNvPr id="4" name="Picture 3" descr="C:\Users\roblin\AppData\Local\Microsoft\Windows\Temporary Internet Files\Content.IE5\A2BJL763\MC9004413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4843" y="1910300"/>
            <a:ext cx="500932" cy="50093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roblin\AppData\Local\Microsoft\Windows\Temporary Internet Files\Content.IE5\A2BJL763\MC9004413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50803" y="2199858"/>
            <a:ext cx="500932" cy="500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05434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162"/>
          </a:xfrm>
        </p:spPr>
        <p:txBody>
          <a:bodyPr>
            <a:normAutofit/>
          </a:bodyPr>
          <a:lstStyle/>
          <a:p>
            <a:r>
              <a:rPr lang="en-US" sz="3600" b="1" dirty="0" smtClean="0"/>
              <a:t>Tomography at the FEL</a:t>
            </a:r>
            <a:endParaRPr lang="en-US" sz="3600" b="1" dirty="0"/>
          </a:p>
        </p:txBody>
      </p:sp>
      <p:sp>
        <p:nvSpPr>
          <p:cNvPr id="3" name="Content Placeholder 2"/>
          <p:cNvSpPr>
            <a:spLocks noGrp="1"/>
          </p:cNvSpPr>
          <p:nvPr>
            <p:ph idx="1"/>
          </p:nvPr>
        </p:nvSpPr>
        <p:spPr>
          <a:xfrm>
            <a:off x="76200" y="685800"/>
            <a:ext cx="8915400" cy="1066799"/>
          </a:xfrm>
        </p:spPr>
        <p:txBody>
          <a:bodyPr>
            <a:normAutofit lnSpcReduction="10000"/>
          </a:bodyPr>
          <a:lstStyle/>
          <a:p>
            <a:r>
              <a:rPr lang="en-US" sz="2400" dirty="0" smtClean="0"/>
              <a:t>With similar phase coverage (157°) we were able to reconstruct horizontal phase space in the FEL Upgrade Driver </a:t>
            </a:r>
            <a:r>
              <a:rPr lang="en-US" sz="2000" i="1" dirty="0" smtClean="0"/>
              <a:t>(TN-09-021)</a:t>
            </a:r>
            <a:endParaRPr lang="en-US" sz="2000" i="1" dirty="0"/>
          </a:p>
        </p:txBody>
      </p:sp>
      <p:grpSp>
        <p:nvGrpSpPr>
          <p:cNvPr id="13" name="Group 12"/>
          <p:cNvGrpSpPr/>
          <p:nvPr/>
        </p:nvGrpSpPr>
        <p:grpSpPr>
          <a:xfrm>
            <a:off x="343615" y="1584960"/>
            <a:ext cx="8720375" cy="2377440"/>
            <a:chOff x="-872923" y="1584960"/>
            <a:chExt cx="9041248" cy="2377440"/>
          </a:xfrm>
        </p:grpSpPr>
        <p:pic>
          <p:nvPicPr>
            <p:cNvPr id="6" name="Picture 5" descr="Picture3.png"/>
            <p:cNvPicPr>
              <a:picLocks noChangeAspect="1"/>
            </p:cNvPicPr>
            <p:nvPr/>
          </p:nvPicPr>
          <p:blipFill>
            <a:blip r:embed="rId2"/>
            <a:stretch>
              <a:fillRect/>
            </a:stretch>
          </p:blipFill>
          <p:spPr>
            <a:xfrm>
              <a:off x="1484106" y="1584960"/>
              <a:ext cx="6684219" cy="2377440"/>
            </a:xfrm>
            <a:prstGeom prst="rect">
              <a:avLst/>
            </a:prstGeom>
          </p:spPr>
        </p:pic>
        <p:sp>
          <p:nvSpPr>
            <p:cNvPr id="8" name="TextBox 7"/>
            <p:cNvSpPr txBox="1"/>
            <p:nvPr/>
          </p:nvSpPr>
          <p:spPr>
            <a:xfrm>
              <a:off x="-872923" y="2036772"/>
              <a:ext cx="1946519" cy="369332"/>
            </a:xfrm>
            <a:prstGeom prst="rect">
              <a:avLst/>
            </a:prstGeom>
            <a:noFill/>
          </p:spPr>
          <p:txBody>
            <a:bodyPr wrap="none" rtlCol="0">
              <a:spAutoFit/>
            </a:bodyPr>
            <a:lstStyle/>
            <a:p>
              <a:r>
                <a:rPr lang="en-US" sz="1800" i="1" dirty="0" smtClean="0"/>
                <a:t>Actual beam spots</a:t>
              </a:r>
              <a:endParaRPr lang="en-US" sz="1800" i="1" dirty="0"/>
            </a:p>
          </p:txBody>
        </p:sp>
        <p:sp>
          <p:nvSpPr>
            <p:cNvPr id="9" name="TextBox 8"/>
            <p:cNvSpPr txBox="1"/>
            <p:nvPr/>
          </p:nvSpPr>
          <p:spPr>
            <a:xfrm>
              <a:off x="-829541" y="2972276"/>
              <a:ext cx="2313647" cy="369332"/>
            </a:xfrm>
            <a:prstGeom prst="rect">
              <a:avLst/>
            </a:prstGeom>
            <a:noFill/>
          </p:spPr>
          <p:txBody>
            <a:bodyPr wrap="none" rtlCol="0">
              <a:spAutoFit/>
            </a:bodyPr>
            <a:lstStyle/>
            <a:p>
              <a:r>
                <a:rPr lang="en-US" sz="1800" i="1" dirty="0" smtClean="0"/>
                <a:t>Simulated beam spots</a:t>
              </a:r>
              <a:endParaRPr lang="en-US" sz="1800" i="1" dirty="0"/>
            </a:p>
          </p:txBody>
        </p:sp>
      </p:grpSp>
      <p:grpSp>
        <p:nvGrpSpPr>
          <p:cNvPr id="14" name="Group 13"/>
          <p:cNvGrpSpPr/>
          <p:nvPr/>
        </p:nvGrpSpPr>
        <p:grpSpPr>
          <a:xfrm>
            <a:off x="977627" y="3623846"/>
            <a:ext cx="7371711" cy="2918466"/>
            <a:chOff x="977627" y="3623846"/>
            <a:chExt cx="7371711" cy="2918466"/>
          </a:xfrm>
        </p:grpSpPr>
        <p:pic>
          <p:nvPicPr>
            <p:cNvPr id="4" name="Picture 3" descr="Day2_contour.png"/>
            <p:cNvPicPr>
              <a:picLocks noChangeAspect="1"/>
            </p:cNvPicPr>
            <p:nvPr/>
          </p:nvPicPr>
          <p:blipFill>
            <a:blip r:embed="rId3"/>
            <a:stretch>
              <a:fillRect/>
            </a:stretch>
          </p:blipFill>
          <p:spPr>
            <a:xfrm>
              <a:off x="3487782" y="4118955"/>
              <a:ext cx="2468880" cy="2423357"/>
            </a:xfrm>
            <a:prstGeom prst="rect">
              <a:avLst/>
            </a:prstGeom>
          </p:spPr>
        </p:pic>
        <p:pic>
          <p:nvPicPr>
            <p:cNvPr id="5" name="Picture 4" descr="Day2.png"/>
            <p:cNvPicPr>
              <a:picLocks noChangeAspect="1"/>
            </p:cNvPicPr>
            <p:nvPr/>
          </p:nvPicPr>
          <p:blipFill>
            <a:blip r:embed="rId4" cstate="print"/>
            <a:stretch>
              <a:fillRect/>
            </a:stretch>
          </p:blipFill>
          <p:spPr>
            <a:xfrm>
              <a:off x="1051558" y="4111537"/>
              <a:ext cx="2468880" cy="2396752"/>
            </a:xfrm>
            <a:prstGeom prst="rect">
              <a:avLst/>
            </a:prstGeom>
          </p:spPr>
        </p:pic>
        <p:pic>
          <p:nvPicPr>
            <p:cNvPr id="7" name="Picture 6" descr="C:\Users\tennant\Desktop\Elegant Simulation.png"/>
            <p:cNvPicPr>
              <a:picLocks noChangeAspect="1"/>
            </p:cNvPicPr>
            <p:nvPr/>
          </p:nvPicPr>
          <p:blipFill>
            <a:blip r:embed="rId5"/>
            <a:srcRect/>
            <a:stretch>
              <a:fillRect/>
            </a:stretch>
          </p:blipFill>
          <p:spPr bwMode="auto">
            <a:xfrm>
              <a:off x="5880458" y="4093030"/>
              <a:ext cx="2468880" cy="2410942"/>
            </a:xfrm>
            <a:prstGeom prst="rect">
              <a:avLst/>
            </a:prstGeom>
            <a:noFill/>
          </p:spPr>
        </p:pic>
        <p:sp>
          <p:nvSpPr>
            <p:cNvPr id="10" name="TextBox 9"/>
            <p:cNvSpPr txBox="1"/>
            <p:nvPr/>
          </p:nvSpPr>
          <p:spPr>
            <a:xfrm>
              <a:off x="977627" y="3623846"/>
              <a:ext cx="1308371" cy="338554"/>
            </a:xfrm>
            <a:prstGeom prst="rect">
              <a:avLst/>
            </a:prstGeom>
            <a:noFill/>
          </p:spPr>
          <p:txBody>
            <a:bodyPr wrap="none" rtlCol="0">
              <a:spAutoFit/>
            </a:bodyPr>
            <a:lstStyle/>
            <a:p>
              <a:r>
                <a:rPr lang="en-US" sz="1600" dirty="0" smtClean="0"/>
                <a:t>MENT output</a:t>
              </a:r>
              <a:endParaRPr lang="en-US" sz="1600" dirty="0"/>
            </a:p>
          </p:txBody>
        </p:sp>
        <p:sp>
          <p:nvSpPr>
            <p:cNvPr id="11" name="TextBox 10"/>
            <p:cNvSpPr txBox="1"/>
            <p:nvPr/>
          </p:nvSpPr>
          <p:spPr>
            <a:xfrm>
              <a:off x="3801072" y="5821978"/>
              <a:ext cx="1842299" cy="338554"/>
            </a:xfrm>
            <a:prstGeom prst="rect">
              <a:avLst/>
            </a:prstGeom>
            <a:noFill/>
          </p:spPr>
          <p:txBody>
            <a:bodyPr wrap="none" rtlCol="0">
              <a:spAutoFit/>
            </a:bodyPr>
            <a:lstStyle/>
            <a:p>
              <a:r>
                <a:rPr lang="en-US" sz="1600" dirty="0" smtClean="0"/>
                <a:t>Reconstructed (</a:t>
              </a:r>
              <a:r>
                <a:rPr lang="en-US" sz="1600" dirty="0" err="1" smtClean="0"/>
                <a:t>x,x</a:t>
              </a:r>
              <a:r>
                <a:rPr lang="en-US" sz="1600" dirty="0" smtClean="0"/>
                <a:t>’)</a:t>
              </a:r>
              <a:endParaRPr lang="en-US" sz="1600" dirty="0"/>
            </a:p>
          </p:txBody>
        </p:sp>
        <p:sp>
          <p:nvSpPr>
            <p:cNvPr id="12" name="TextBox 11"/>
            <p:cNvSpPr txBox="1"/>
            <p:nvPr/>
          </p:nvSpPr>
          <p:spPr>
            <a:xfrm>
              <a:off x="6379248" y="5821978"/>
              <a:ext cx="1471300" cy="338554"/>
            </a:xfrm>
            <a:prstGeom prst="rect">
              <a:avLst/>
            </a:prstGeom>
            <a:noFill/>
          </p:spPr>
          <p:txBody>
            <a:bodyPr wrap="none" rtlCol="0">
              <a:spAutoFit/>
            </a:bodyPr>
            <a:lstStyle/>
            <a:p>
              <a:r>
                <a:rPr lang="en-US" sz="1600" dirty="0" smtClean="0"/>
                <a:t>Simulated (</a:t>
              </a:r>
              <a:r>
                <a:rPr lang="en-US" sz="1600" dirty="0" err="1" smtClean="0"/>
                <a:t>x,x</a:t>
              </a:r>
              <a:r>
                <a:rPr lang="en-US" sz="1600" dirty="0" smtClean="0"/>
                <a:t>’)</a:t>
              </a:r>
              <a:endParaRPr lang="en-US" sz="1600" dirty="0"/>
            </a:p>
          </p:txBody>
        </p:sp>
      </p:grpSp>
      <p:sp>
        <p:nvSpPr>
          <p:cNvPr id="15" name="TextBox 14"/>
          <p:cNvSpPr txBox="1"/>
          <p:nvPr/>
        </p:nvSpPr>
        <p:spPr>
          <a:xfrm>
            <a:off x="7009837" y="4305393"/>
            <a:ext cx="1681422" cy="307777"/>
          </a:xfrm>
          <a:prstGeom prst="rect">
            <a:avLst/>
          </a:prstGeom>
          <a:solidFill>
            <a:schemeClr val="bg1"/>
          </a:solidFill>
        </p:spPr>
        <p:txBody>
          <a:bodyPr wrap="none" rtlCol="0">
            <a:spAutoFit/>
          </a:bodyPr>
          <a:lstStyle/>
          <a:p>
            <a:r>
              <a:rPr lang="en-US" sz="1400" i="1" dirty="0" smtClean="0"/>
              <a:t>courtesy C. Tennant</a:t>
            </a:r>
            <a:endParaRPr lang="en-US" sz="1400" i="1" dirty="0"/>
          </a:p>
        </p:txBody>
      </p:sp>
    </p:spTree>
    <p:extLst>
      <p:ext uri="{BB962C8B-B14F-4D97-AF65-F5344CB8AC3E}">
        <p14:creationId xmlns:p14="http://schemas.microsoft.com/office/powerpoint/2010/main" val="1595295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Staffing</a:t>
            </a:r>
            <a:endParaRPr lang="en-US"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62803736"/>
              </p:ext>
            </p:extLst>
          </p:nvPr>
        </p:nvGraphicFramePr>
        <p:xfrm>
          <a:off x="685800" y="1981200"/>
          <a:ext cx="7772400" cy="2225040"/>
        </p:xfrm>
        <a:graphic>
          <a:graphicData uri="http://schemas.openxmlformats.org/drawingml/2006/table">
            <a:tbl>
              <a:tblPr firstRow="1" bandRow="1">
                <a:tableStyleId>{5C22544A-7EE6-4342-B048-85BDC9FD1C3A}</a:tableStyleId>
              </a:tblPr>
              <a:tblGrid>
                <a:gridCol w="3886200"/>
                <a:gridCol w="3886200"/>
              </a:tblGrid>
              <a:tr h="370840">
                <a:tc>
                  <a:txBody>
                    <a:bodyPr/>
                    <a:lstStyle/>
                    <a:p>
                      <a:r>
                        <a:rPr lang="en-US" dirty="0" smtClean="0"/>
                        <a:t>Staff</a:t>
                      </a:r>
                      <a:endParaRPr lang="en-US" dirty="0"/>
                    </a:p>
                  </a:txBody>
                  <a:tcPr/>
                </a:tc>
                <a:tc>
                  <a:txBody>
                    <a:bodyPr/>
                    <a:lstStyle/>
                    <a:p>
                      <a:r>
                        <a:rPr lang="en-US" dirty="0" smtClean="0"/>
                        <a:t>Weeks</a:t>
                      </a:r>
                      <a:endParaRPr lang="en-US" dirty="0"/>
                    </a:p>
                  </a:txBody>
                  <a:tcPr/>
                </a:tc>
              </a:tr>
              <a:tr h="370840">
                <a:tc>
                  <a:txBody>
                    <a:bodyPr/>
                    <a:lstStyle/>
                    <a:p>
                      <a:r>
                        <a:rPr lang="en-US" dirty="0" smtClean="0"/>
                        <a:t>Alicia </a:t>
                      </a:r>
                      <a:r>
                        <a:rPr lang="en-US" dirty="0" err="1" smtClean="0"/>
                        <a:t>Hofler</a:t>
                      </a:r>
                      <a:endParaRPr lang="en-US" dirty="0"/>
                    </a:p>
                  </a:txBody>
                  <a:tcPr/>
                </a:tc>
                <a:tc>
                  <a:txBody>
                    <a:bodyPr/>
                    <a:lstStyle/>
                    <a:p>
                      <a:r>
                        <a:rPr lang="en-US" dirty="0" smtClean="0"/>
                        <a:t>6</a:t>
                      </a:r>
                      <a:endParaRPr lang="en-US" dirty="0"/>
                    </a:p>
                  </a:txBody>
                  <a:tcPr/>
                </a:tc>
              </a:tr>
              <a:tr h="370840">
                <a:tc>
                  <a:txBody>
                    <a:bodyPr/>
                    <a:lstStyle/>
                    <a:p>
                      <a:r>
                        <a:rPr lang="en-US" dirty="0" smtClean="0"/>
                        <a:t>Geoff </a:t>
                      </a:r>
                      <a:r>
                        <a:rPr lang="en-US" dirty="0" err="1" smtClean="0"/>
                        <a:t>Krafft</a:t>
                      </a:r>
                      <a:endParaRPr lang="en-US" dirty="0"/>
                    </a:p>
                  </a:txBody>
                  <a:tcPr/>
                </a:tc>
                <a:tc>
                  <a:txBody>
                    <a:bodyPr/>
                    <a:lstStyle/>
                    <a:p>
                      <a:r>
                        <a:rPr lang="en-US" dirty="0" smtClean="0"/>
                        <a:t>3</a:t>
                      </a:r>
                      <a:endParaRPr lang="en-US" dirty="0"/>
                    </a:p>
                  </a:txBody>
                  <a:tcPr/>
                </a:tc>
              </a:tr>
              <a:tr h="370840">
                <a:tc>
                  <a:txBody>
                    <a:bodyPr/>
                    <a:lstStyle/>
                    <a:p>
                      <a:r>
                        <a:rPr lang="en-US" dirty="0" smtClean="0"/>
                        <a:t>D.</a:t>
                      </a:r>
                      <a:r>
                        <a:rPr lang="en-US" baseline="0" dirty="0" smtClean="0"/>
                        <a:t> Douglas</a:t>
                      </a:r>
                      <a:endParaRPr lang="en-US" dirty="0"/>
                    </a:p>
                  </a:txBody>
                  <a:tcPr/>
                </a:tc>
                <a:tc>
                  <a:txBody>
                    <a:bodyPr/>
                    <a:lstStyle/>
                    <a:p>
                      <a:r>
                        <a:rPr lang="en-US" dirty="0" smtClean="0"/>
                        <a:t>1</a:t>
                      </a:r>
                      <a:endParaRPr lang="en-US" dirty="0"/>
                    </a:p>
                  </a:txBody>
                  <a:tcPr/>
                </a:tc>
              </a:tr>
              <a:tr h="370840">
                <a:tc>
                  <a:txBody>
                    <a:bodyPr/>
                    <a:lstStyle/>
                    <a:p>
                      <a:r>
                        <a:rPr lang="en-US" dirty="0" smtClean="0"/>
                        <a:t>C.</a:t>
                      </a:r>
                      <a:r>
                        <a:rPr lang="en-US" baseline="0" dirty="0" smtClean="0"/>
                        <a:t> Tennant</a:t>
                      </a:r>
                      <a:endParaRPr lang="en-US" dirty="0"/>
                    </a:p>
                  </a:txBody>
                  <a:tcPr/>
                </a:tc>
                <a:tc>
                  <a:txBody>
                    <a:bodyPr/>
                    <a:lstStyle/>
                    <a:p>
                      <a:r>
                        <a:rPr lang="en-US" dirty="0" smtClean="0"/>
                        <a:t>3</a:t>
                      </a:r>
                    </a:p>
                  </a:txBody>
                  <a:tcPr/>
                </a:tc>
              </a:tr>
              <a:tr h="370840">
                <a:tc>
                  <a:txBody>
                    <a:bodyPr/>
                    <a:lstStyle/>
                    <a:p>
                      <a:r>
                        <a:rPr lang="en-US" dirty="0" smtClean="0"/>
                        <a:t>Y. Roblin</a:t>
                      </a:r>
                      <a:endParaRPr lang="en-US" dirty="0"/>
                    </a:p>
                  </a:txBody>
                  <a:tcPr/>
                </a:tc>
                <a:tc>
                  <a:txBody>
                    <a:bodyPr/>
                    <a:lstStyle/>
                    <a:p>
                      <a:r>
                        <a:rPr lang="en-US" dirty="0" smtClean="0"/>
                        <a:t>6</a:t>
                      </a:r>
                    </a:p>
                  </a:txBody>
                  <a:tcPr/>
                </a:tc>
              </a:tr>
            </a:tbl>
          </a:graphicData>
        </a:graphic>
      </p:graphicFrame>
      <p:sp>
        <p:nvSpPr>
          <p:cNvPr id="5" name="TextBox 4"/>
          <p:cNvSpPr txBox="1"/>
          <p:nvPr/>
        </p:nvSpPr>
        <p:spPr>
          <a:xfrm>
            <a:off x="785192" y="4420680"/>
            <a:ext cx="2118850" cy="461665"/>
          </a:xfrm>
          <a:prstGeom prst="rect">
            <a:avLst/>
          </a:prstGeom>
          <a:noFill/>
        </p:spPr>
        <p:txBody>
          <a:bodyPr wrap="none" rtlCol="0">
            <a:spAutoFit/>
          </a:bodyPr>
          <a:lstStyle/>
          <a:p>
            <a:r>
              <a:rPr lang="en-US" dirty="0" smtClean="0"/>
              <a:t>Total 19 weeks.</a:t>
            </a:r>
            <a:endParaRPr lang="en-US" dirty="0"/>
          </a:p>
        </p:txBody>
      </p:sp>
      <p:sp>
        <p:nvSpPr>
          <p:cNvPr id="6" name="TextBox 5"/>
          <p:cNvSpPr txBox="1"/>
          <p:nvPr/>
        </p:nvSpPr>
        <p:spPr>
          <a:xfrm>
            <a:off x="1083365" y="5297557"/>
            <a:ext cx="6974986" cy="830997"/>
          </a:xfrm>
          <a:prstGeom prst="rect">
            <a:avLst/>
          </a:prstGeom>
          <a:noFill/>
        </p:spPr>
        <p:txBody>
          <a:bodyPr wrap="none" rtlCol="0">
            <a:spAutoFit/>
          </a:bodyPr>
          <a:lstStyle/>
          <a:p>
            <a:r>
              <a:rPr lang="en-US" dirty="0" smtClean="0"/>
              <a:t>Reallocate rest of funds to buy a 96 CPU computer for </a:t>
            </a:r>
            <a:br>
              <a:rPr lang="en-US" dirty="0" smtClean="0"/>
            </a:br>
            <a:r>
              <a:rPr lang="en-US" dirty="0" smtClean="0"/>
              <a:t>GPT simulations for injector models.</a:t>
            </a:r>
            <a:endParaRPr lang="en-US" dirty="0"/>
          </a:p>
        </p:txBody>
      </p:sp>
    </p:spTree>
    <p:extLst>
      <p:ext uri="{BB962C8B-B14F-4D97-AF65-F5344CB8AC3E}">
        <p14:creationId xmlns:p14="http://schemas.microsoft.com/office/powerpoint/2010/main" val="374821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 y="220980"/>
            <a:ext cx="7772400" cy="1143000"/>
          </a:xfrm>
        </p:spPr>
        <p:txBody>
          <a:bodyPr/>
          <a:lstStyle/>
          <a:p>
            <a:r>
              <a:rPr lang="en-US" b="0" dirty="0" smtClean="0">
                <a:solidFill>
                  <a:srgbClr val="FF0000"/>
                </a:solidFill>
              </a:rPr>
              <a:t>Introduction</a:t>
            </a:r>
            <a:endParaRPr lang="en-US" b="0" dirty="0">
              <a:solidFill>
                <a:srgbClr val="FF0000"/>
              </a:solidFill>
            </a:endParaRPr>
          </a:p>
        </p:txBody>
      </p:sp>
      <p:sp>
        <p:nvSpPr>
          <p:cNvPr id="3" name="Content Placeholder 2"/>
          <p:cNvSpPr>
            <a:spLocks noGrp="1"/>
          </p:cNvSpPr>
          <p:nvPr>
            <p:ph idx="1"/>
          </p:nvPr>
        </p:nvSpPr>
        <p:spPr>
          <a:xfrm>
            <a:off x="777240" y="1649730"/>
            <a:ext cx="7772400" cy="4419600"/>
          </a:xfrm>
        </p:spPr>
        <p:txBody>
          <a:bodyPr/>
          <a:lstStyle/>
          <a:p>
            <a:r>
              <a:rPr lang="en-US" dirty="0" smtClean="0">
                <a:cs typeface="Arial" panose="020B0604020202020204" pitchFamily="34" charset="0"/>
              </a:rPr>
              <a:t>MEIC cooling design uses </a:t>
            </a:r>
            <a:r>
              <a:rPr lang="en-US" dirty="0" err="1" smtClean="0">
                <a:cs typeface="Arial" panose="020B0604020202020204" pitchFamily="34" charset="0"/>
              </a:rPr>
              <a:t>recirculator</a:t>
            </a:r>
            <a:endParaRPr lang="en-US" dirty="0" smtClean="0">
              <a:cs typeface="Arial" panose="020B0604020202020204" pitchFamily="34" charset="0"/>
            </a:endParaRPr>
          </a:p>
          <a:p>
            <a:endParaRPr lang="en-US" dirty="0" smtClean="0">
              <a:cs typeface="Arial" panose="020B0604020202020204" pitchFamily="34" charset="0"/>
            </a:endParaRPr>
          </a:p>
          <a:p>
            <a:pPr lvl="1"/>
            <a:r>
              <a:rPr lang="en-US" dirty="0" smtClean="0">
                <a:cs typeface="Arial" panose="020B0604020202020204" pitchFamily="34" charset="0"/>
              </a:rPr>
              <a:t>Very sensitive to CSR </a:t>
            </a:r>
            <a:r>
              <a:rPr lang="en-US" dirty="0" err="1" smtClean="0">
                <a:cs typeface="Arial" panose="020B0604020202020204" pitchFamily="34" charset="0"/>
              </a:rPr>
              <a:t>microbunching</a:t>
            </a:r>
            <a:endParaRPr lang="en-US" dirty="0" smtClean="0">
              <a:cs typeface="Arial" panose="020B0604020202020204" pitchFamily="34" charset="0"/>
            </a:endParaRPr>
          </a:p>
          <a:p>
            <a:pPr lvl="1"/>
            <a:r>
              <a:rPr lang="en-US" dirty="0" smtClean="0">
                <a:cs typeface="Arial" panose="020B0604020202020204" pitchFamily="34" charset="0"/>
              </a:rPr>
              <a:t>Methods to reduce effect of CSR </a:t>
            </a:r>
            <a:r>
              <a:rPr lang="en-US" dirty="0" err="1" smtClean="0">
                <a:cs typeface="Arial" panose="020B0604020202020204" pitchFamily="34" charset="0"/>
              </a:rPr>
              <a:t>microbunching</a:t>
            </a:r>
            <a:endParaRPr lang="en-US" dirty="0">
              <a:cs typeface="Arial" panose="020B0604020202020204" pitchFamily="34" charset="0"/>
            </a:endParaRPr>
          </a:p>
          <a:p>
            <a:pPr lvl="2"/>
            <a:r>
              <a:rPr lang="en-US" dirty="0" smtClean="0">
                <a:cs typeface="Arial" panose="020B0604020202020204" pitchFamily="34" charset="0"/>
              </a:rPr>
              <a:t>Di </a:t>
            </a:r>
            <a:r>
              <a:rPr lang="en-US" dirty="0" err="1" smtClean="0">
                <a:cs typeface="Arial" panose="020B0604020202020204" pitchFamily="34" charset="0"/>
              </a:rPr>
              <a:t>Mitri</a:t>
            </a:r>
            <a:r>
              <a:rPr lang="en-US" dirty="0">
                <a:cs typeface="Arial" panose="020B0604020202020204" pitchFamily="34" charset="0"/>
              </a:rPr>
              <a:t> et al, Phys. Rev. Lett. 110 (2013) </a:t>
            </a:r>
            <a:r>
              <a:rPr lang="en-US" dirty="0" smtClean="0">
                <a:cs typeface="Arial" panose="020B0604020202020204" pitchFamily="34" charset="0"/>
              </a:rPr>
              <a:t>014801</a:t>
            </a:r>
            <a:br>
              <a:rPr lang="en-US" dirty="0" smtClean="0">
                <a:cs typeface="Arial" panose="020B0604020202020204" pitchFamily="34" charset="0"/>
              </a:rPr>
            </a:br>
            <a:r>
              <a:rPr lang="en-US" dirty="0" smtClean="0">
                <a:cs typeface="Arial" panose="020B0604020202020204" pitchFamily="34" charset="0"/>
              </a:rPr>
              <a:t>outlined method based on symmetric CSR kicks, </a:t>
            </a:r>
            <a:r>
              <a:rPr lang="en-US" dirty="0" err="1" smtClean="0">
                <a:cs typeface="Arial" panose="020B0604020202020204" pitchFamily="34" charset="0"/>
              </a:rPr>
              <a:t>i.e</a:t>
            </a:r>
            <a:r>
              <a:rPr lang="en-US" dirty="0" smtClean="0">
                <a:cs typeface="Arial" panose="020B0604020202020204" pitchFamily="34" charset="0"/>
              </a:rPr>
              <a:t> lattice structure</a:t>
            </a:r>
          </a:p>
          <a:p>
            <a:pPr lvl="2"/>
            <a:r>
              <a:rPr lang="en-US" dirty="0">
                <a:cs typeface="Arial" panose="020B0604020202020204" pitchFamily="34" charset="0"/>
              </a:rPr>
              <a:t>Douglas et al, </a:t>
            </a:r>
            <a:r>
              <a:rPr lang="en-US" dirty="0" smtClean="0">
                <a:cs typeface="Arial" panose="020B0604020202020204" pitchFamily="34" charset="0"/>
              </a:rPr>
              <a:t>JLAB-ACP-14-1751 extended to more generic lattices</a:t>
            </a:r>
          </a:p>
          <a:p>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370" y="243840"/>
            <a:ext cx="7772400" cy="1143000"/>
          </a:xfrm>
        </p:spPr>
        <p:txBody>
          <a:bodyPr/>
          <a:lstStyle/>
          <a:p>
            <a:r>
              <a:rPr lang="en-US" dirty="0" smtClean="0">
                <a:solidFill>
                  <a:srgbClr val="FF0000"/>
                </a:solidFill>
              </a:rPr>
              <a:t>Goal of this LDRD</a:t>
            </a:r>
            <a:endParaRPr lang="en-US" dirty="0">
              <a:solidFill>
                <a:srgbClr val="FF0000"/>
              </a:solidFill>
            </a:endParaRPr>
          </a:p>
        </p:txBody>
      </p:sp>
      <p:sp>
        <p:nvSpPr>
          <p:cNvPr id="3" name="Content Placeholder 2"/>
          <p:cNvSpPr>
            <a:spLocks noGrp="1"/>
          </p:cNvSpPr>
          <p:nvPr>
            <p:ph idx="1"/>
          </p:nvPr>
        </p:nvSpPr>
        <p:spPr>
          <a:xfrm>
            <a:off x="811530" y="1695450"/>
            <a:ext cx="7772400" cy="4602480"/>
          </a:xfrm>
        </p:spPr>
        <p:txBody>
          <a:bodyPr/>
          <a:lstStyle/>
          <a:p>
            <a:r>
              <a:rPr lang="en-US" dirty="0" smtClean="0"/>
              <a:t>Carry out studies to prepare a proposal for an actual experiment at CEBAF.</a:t>
            </a:r>
          </a:p>
          <a:p>
            <a:endParaRPr lang="en-US" dirty="0"/>
          </a:p>
          <a:p>
            <a:r>
              <a:rPr lang="en-US" dirty="0" smtClean="0"/>
              <a:t>Scope:</a:t>
            </a:r>
          </a:p>
          <a:p>
            <a:pPr lvl="1"/>
            <a:r>
              <a:rPr lang="en-US" dirty="0" smtClean="0"/>
              <a:t>Design optics to enhance/suppress CSR in east ARC (ARC1 or ARC3)</a:t>
            </a:r>
          </a:p>
          <a:p>
            <a:pPr lvl="1"/>
            <a:endParaRPr lang="en-US" dirty="0" smtClean="0"/>
          </a:p>
          <a:p>
            <a:pPr lvl="1"/>
            <a:r>
              <a:rPr lang="en-US" dirty="0" smtClean="0"/>
              <a:t>Study transport from injector to ARC, optimize</a:t>
            </a:r>
            <a:r>
              <a:rPr lang="en-US" dirty="0"/>
              <a:t> </a:t>
            </a:r>
            <a:r>
              <a:rPr lang="en-US" dirty="0" smtClean="0"/>
              <a:t/>
            </a:r>
            <a:br>
              <a:rPr lang="en-US" dirty="0" smtClean="0"/>
            </a:br>
            <a:r>
              <a:rPr lang="en-US" dirty="0" smtClean="0"/>
              <a:t>for high charge.</a:t>
            </a:r>
          </a:p>
          <a:p>
            <a:pPr lvl="1"/>
            <a:endParaRPr lang="en-US" dirty="0" smtClean="0"/>
          </a:p>
          <a:p>
            <a:pPr lvl="1"/>
            <a:r>
              <a:rPr lang="en-US" dirty="0" smtClean="0"/>
              <a:t>Determinate optimal injector setup</a:t>
            </a:r>
          </a:p>
        </p:txBody>
      </p:sp>
    </p:spTree>
    <p:extLst>
      <p:ext uri="{BB962C8B-B14F-4D97-AF65-F5344CB8AC3E}">
        <p14:creationId xmlns:p14="http://schemas.microsoft.com/office/powerpoint/2010/main" val="17059662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770" y="7064"/>
            <a:ext cx="7772400" cy="1143000"/>
          </a:xfrm>
        </p:spPr>
        <p:txBody>
          <a:bodyPr/>
          <a:lstStyle/>
          <a:p>
            <a:r>
              <a:rPr lang="en-US" dirty="0" smtClean="0">
                <a:solidFill>
                  <a:srgbClr val="FF0000"/>
                </a:solidFill>
              </a:rPr>
              <a:t>CEBAF layout</a:t>
            </a:r>
            <a:endParaRPr lang="en-US" dirty="0">
              <a:solidFill>
                <a:srgbClr val="FF0000"/>
              </a:solidFill>
            </a:endParaRPr>
          </a:p>
        </p:txBody>
      </p:sp>
      <p:pic>
        <p:nvPicPr>
          <p:cNvPr id="4" name="Picture 3" descr="upgrade_260.jpg"/>
          <p:cNvPicPr>
            <a:picLocks noChangeAspect="1"/>
          </p:cNvPicPr>
          <p:nvPr/>
        </p:nvPicPr>
        <p:blipFill>
          <a:blip r:embed="rId3" cstate="print"/>
          <a:stretch>
            <a:fillRect/>
          </a:stretch>
        </p:blipFill>
        <p:spPr>
          <a:xfrm>
            <a:off x="598170" y="1035764"/>
            <a:ext cx="8077200" cy="5136436"/>
          </a:xfrm>
          <a:prstGeom prst="rect">
            <a:avLst/>
          </a:prstGeom>
        </p:spPr>
      </p:pic>
    </p:spTree>
    <p:extLst>
      <p:ext uri="{BB962C8B-B14F-4D97-AF65-F5344CB8AC3E}">
        <p14:creationId xmlns:p14="http://schemas.microsoft.com/office/powerpoint/2010/main" val="1339721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0" y="312420"/>
            <a:ext cx="7772400" cy="1143000"/>
          </a:xfrm>
        </p:spPr>
        <p:txBody>
          <a:bodyPr/>
          <a:lstStyle/>
          <a:p>
            <a:r>
              <a:rPr lang="en-US" dirty="0" smtClean="0">
                <a:solidFill>
                  <a:srgbClr val="FF0000"/>
                </a:solidFill>
              </a:rPr>
              <a:t>CSR suppression lattice</a:t>
            </a:r>
            <a:endParaRPr lang="en-US" dirty="0">
              <a:solidFill>
                <a:srgbClr val="FF0000"/>
              </a:solidFill>
            </a:endParaRPr>
          </a:p>
        </p:txBody>
      </p:sp>
      <p:sp>
        <p:nvSpPr>
          <p:cNvPr id="3" name="Content Placeholder 2"/>
          <p:cNvSpPr>
            <a:spLocks noGrp="1"/>
          </p:cNvSpPr>
          <p:nvPr>
            <p:ph idx="1"/>
          </p:nvPr>
        </p:nvSpPr>
        <p:spPr>
          <a:xfrm>
            <a:off x="720090" y="1661160"/>
            <a:ext cx="7772400" cy="4659630"/>
          </a:xfrm>
        </p:spPr>
        <p:txBody>
          <a:bodyPr/>
          <a:lstStyle/>
          <a:p>
            <a:r>
              <a:rPr lang="en-US" dirty="0" smtClean="0"/>
              <a:t>Recipe: </a:t>
            </a:r>
          </a:p>
          <a:p>
            <a:pPr lvl="1"/>
            <a:r>
              <a:rPr lang="en-US" dirty="0" smtClean="0"/>
              <a:t>2</a:t>
            </a:r>
            <a:r>
              <a:rPr lang="en-US" baseline="30000" dirty="0" smtClean="0"/>
              <a:t>nd</a:t>
            </a:r>
            <a:r>
              <a:rPr lang="en-US" dirty="0" smtClean="0"/>
              <a:t> order </a:t>
            </a:r>
            <a:r>
              <a:rPr lang="en-US" dirty="0" err="1" smtClean="0"/>
              <a:t>achromat</a:t>
            </a:r>
            <a:r>
              <a:rPr lang="en-US" dirty="0" smtClean="0"/>
              <a:t> with  achromatic and isochronous super periods to suppress CSR induced emittance growth in transverse emittance</a:t>
            </a:r>
          </a:p>
          <a:p>
            <a:pPr lvl="1"/>
            <a:endParaRPr lang="en-US" dirty="0" smtClean="0"/>
          </a:p>
          <a:p>
            <a:pPr lvl="1"/>
            <a:r>
              <a:rPr lang="en-US" dirty="0" smtClean="0"/>
              <a:t>Low M56 variations within the lattice to also reduce the </a:t>
            </a:r>
            <a:r>
              <a:rPr lang="en-US" dirty="0" err="1" smtClean="0"/>
              <a:t>microbunching</a:t>
            </a:r>
            <a:r>
              <a:rPr lang="en-US" dirty="0" smtClean="0"/>
              <a:t> </a:t>
            </a:r>
            <a:r>
              <a:rPr lang="en-US" dirty="0" smtClean="0"/>
              <a:t>gain.</a:t>
            </a:r>
          </a:p>
          <a:p>
            <a:pPr marL="457200" lvl="1" indent="0">
              <a:buNone/>
            </a:pPr>
            <a:endParaRPr lang="en-US" dirty="0" smtClean="0"/>
          </a:p>
          <a:p>
            <a:pPr marL="457200" lvl="1" indent="0" algn="ctr">
              <a:buNone/>
            </a:pPr>
            <a:r>
              <a:rPr lang="en-US" sz="3200" dirty="0" smtClean="0">
                <a:solidFill>
                  <a:srgbClr val="FF0000"/>
                </a:solidFill>
              </a:rPr>
              <a:t>CEBAF lattices can meet that requirement</a:t>
            </a:r>
            <a:r>
              <a:rPr lang="en-US" dirty="0" smtClean="0"/>
              <a:t>.</a:t>
            </a:r>
            <a:br>
              <a:rPr lang="en-US" dirty="0" smtClean="0"/>
            </a:br>
            <a:endParaRPr lang="en-US" dirty="0"/>
          </a:p>
        </p:txBody>
      </p:sp>
    </p:spTree>
    <p:extLst>
      <p:ext uri="{BB962C8B-B14F-4D97-AF65-F5344CB8AC3E}">
        <p14:creationId xmlns:p14="http://schemas.microsoft.com/office/powerpoint/2010/main" val="33889895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210" y="255270"/>
            <a:ext cx="7772400" cy="1143000"/>
          </a:xfrm>
        </p:spPr>
        <p:txBody>
          <a:bodyPr/>
          <a:lstStyle/>
          <a:p>
            <a:r>
              <a:rPr lang="en-US" dirty="0" smtClean="0">
                <a:solidFill>
                  <a:srgbClr val="FF0000"/>
                </a:solidFill>
              </a:rPr>
              <a:t>CSR suppressed lattice</a:t>
            </a:r>
            <a:endParaRPr lang="en-US" dirty="0">
              <a:solidFill>
                <a:srgbClr val="FF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685" y="1242060"/>
            <a:ext cx="8248650" cy="453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132070" y="5791200"/>
            <a:ext cx="2890535" cy="461665"/>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JLAB-ACP-14-1751</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52080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2930" y="266700"/>
            <a:ext cx="7772400" cy="1143000"/>
          </a:xfrm>
        </p:spPr>
        <p:txBody>
          <a:bodyPr/>
          <a:lstStyle/>
          <a:p>
            <a:r>
              <a:rPr lang="en-US" dirty="0" smtClean="0">
                <a:solidFill>
                  <a:srgbClr val="FF0000"/>
                </a:solidFill>
              </a:rPr>
              <a:t>CEBAF ARC3 CSR SUPRESSED LATTICE</a:t>
            </a:r>
            <a:endParaRPr lang="en-US" dirty="0">
              <a:solidFill>
                <a:srgbClr val="FF0000"/>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4330" y="1463040"/>
            <a:ext cx="8698230" cy="4423410"/>
          </a:xfrm>
        </p:spPr>
      </p:pic>
    </p:spTree>
    <p:extLst>
      <p:ext uri="{BB962C8B-B14F-4D97-AF65-F5344CB8AC3E}">
        <p14:creationId xmlns:p14="http://schemas.microsoft.com/office/powerpoint/2010/main" val="36053242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09550"/>
            <a:ext cx="7772400" cy="1143000"/>
          </a:xfrm>
        </p:spPr>
        <p:txBody>
          <a:bodyPr/>
          <a:lstStyle/>
          <a:p>
            <a:r>
              <a:rPr lang="en-US" dirty="0" smtClean="0">
                <a:solidFill>
                  <a:srgbClr val="FF0000"/>
                </a:solidFill>
              </a:rPr>
              <a:t>CSR ARC3 suppressed lattice (</a:t>
            </a:r>
            <a:r>
              <a:rPr lang="en-US" dirty="0" err="1" smtClean="0">
                <a:solidFill>
                  <a:srgbClr val="FF0000"/>
                </a:solidFill>
              </a:rPr>
              <a:t>cont</a:t>
            </a:r>
            <a:r>
              <a:rPr lang="en-US" dirty="0" smtClean="0">
                <a:solidFill>
                  <a:srgbClr val="FF0000"/>
                </a:solidFill>
              </a:rPr>
              <a:t>)</a:t>
            </a:r>
            <a:endParaRPr lang="en-US" dirty="0">
              <a:solidFill>
                <a:srgbClr val="FF0000"/>
              </a:solidFill>
            </a:endParaRP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86840" y="1287778"/>
            <a:ext cx="6499860" cy="5013611"/>
          </a:xfrm>
        </p:spPr>
      </p:pic>
    </p:spTree>
    <p:extLst>
      <p:ext uri="{BB962C8B-B14F-4D97-AF65-F5344CB8AC3E}">
        <p14:creationId xmlns:p14="http://schemas.microsoft.com/office/powerpoint/2010/main" val="1138575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951" y="92468"/>
            <a:ext cx="8322065" cy="1342404"/>
          </a:xfrm>
        </p:spPr>
        <p:txBody>
          <a:bodyPr/>
          <a:lstStyle/>
          <a:p>
            <a:r>
              <a:rPr lang="en-US" dirty="0" smtClean="0">
                <a:solidFill>
                  <a:srgbClr val="FF0000"/>
                </a:solidFill>
              </a:rPr>
              <a:t>CSR </a:t>
            </a:r>
            <a:r>
              <a:rPr lang="en-US" dirty="0" smtClean="0">
                <a:solidFill>
                  <a:srgbClr val="FF0000"/>
                </a:solidFill>
              </a:rPr>
              <a:t/>
            </a:r>
            <a:br>
              <a:rPr lang="en-US" dirty="0" smtClean="0">
                <a:solidFill>
                  <a:srgbClr val="FF0000"/>
                </a:solidFill>
              </a:rPr>
            </a:br>
            <a:r>
              <a:rPr lang="en-US" dirty="0" smtClean="0">
                <a:solidFill>
                  <a:srgbClr val="FF0000"/>
                </a:solidFill>
              </a:rPr>
              <a:t>Suppressed </a:t>
            </a:r>
            <a:r>
              <a:rPr lang="en-US" dirty="0">
                <a:solidFill>
                  <a:srgbClr val="FF0000"/>
                </a:solidFill>
              </a:rPr>
              <a:t>L</a:t>
            </a:r>
            <a:r>
              <a:rPr lang="en-US" dirty="0" smtClean="0">
                <a:solidFill>
                  <a:srgbClr val="FF0000"/>
                </a:solidFill>
              </a:rPr>
              <a:t>attice </a:t>
            </a:r>
            <a:r>
              <a:rPr lang="en-US" dirty="0" smtClean="0">
                <a:solidFill>
                  <a:srgbClr val="FF0000"/>
                </a:solidFill>
              </a:rPr>
              <a:t>(</a:t>
            </a:r>
            <a:r>
              <a:rPr lang="en-US" dirty="0" err="1" smtClean="0">
                <a:solidFill>
                  <a:srgbClr val="FF0000"/>
                </a:solidFill>
              </a:rPr>
              <a:t>cont</a:t>
            </a:r>
            <a:r>
              <a:rPr lang="en-US" dirty="0" smtClean="0">
                <a:solidFill>
                  <a:srgbClr val="FF0000"/>
                </a:solidFill>
              </a:rPr>
              <a:t>)</a:t>
            </a:r>
            <a:endParaRPr lang="en-US" dirty="0">
              <a:solidFill>
                <a:srgbClr val="FF0000"/>
              </a:solidFill>
            </a:endParaRP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75411" y="1268730"/>
            <a:ext cx="5665468" cy="4370011"/>
          </a:xfrm>
        </p:spPr>
      </p:pic>
      <p:sp>
        <p:nvSpPr>
          <p:cNvPr id="4" name="TextBox 3"/>
          <p:cNvSpPr txBox="1"/>
          <p:nvPr/>
        </p:nvSpPr>
        <p:spPr>
          <a:xfrm>
            <a:off x="1082768" y="5737860"/>
            <a:ext cx="7491153" cy="461665"/>
          </a:xfrm>
          <a:prstGeom prst="rect">
            <a:avLst/>
          </a:prstGeom>
          <a:noFill/>
        </p:spPr>
        <p:txBody>
          <a:bodyPr wrap="none" rtlCol="0">
            <a:spAutoFit/>
          </a:bodyPr>
          <a:lstStyle/>
          <a:p>
            <a:r>
              <a:rPr lang="en-US" dirty="0" err="1" smtClean="0">
                <a:latin typeface="Arial" panose="020B0604020202020204" pitchFamily="34" charset="0"/>
                <a:cs typeface="Arial" panose="020B0604020202020204" pitchFamily="34" charset="0"/>
              </a:rPr>
              <a:t>Bunchlength</a:t>
            </a:r>
            <a:r>
              <a:rPr lang="en-US" dirty="0" smtClean="0">
                <a:latin typeface="Arial" panose="020B0604020202020204" pitchFamily="34" charset="0"/>
                <a:cs typeface="Arial" panose="020B0604020202020204" pitchFamily="34" charset="0"/>
              </a:rPr>
              <a:t> 300 fs, transverse emittance </a:t>
            </a:r>
            <a:r>
              <a:rPr lang="en-US" dirty="0" smtClean="0">
                <a:latin typeface="Arial" panose="020B0604020202020204" pitchFamily="34" charset="0"/>
                <a:cs typeface="Arial" panose="020B0604020202020204" pitchFamily="34" charset="0"/>
              </a:rPr>
              <a:t>1mm.mrad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1402389"/>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templatejlab">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presentationtemplatejlab</Template>
  <TotalTime>2252</TotalTime>
  <Words>1308</Words>
  <Application>Microsoft Office PowerPoint</Application>
  <PresentationFormat>On-screen Show (4:3)</PresentationFormat>
  <Paragraphs>138</Paragraphs>
  <Slides>17</Slides>
  <Notes>13</Notes>
  <HiddenSlides>1</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presentationtemplatejlab</vt:lpstr>
      <vt:lpstr>EXPERIMENTAL STUDIES OF OPTICS SCHEMES AT CEBAF FOR SUPPRESSION OF COHERENT SYNCHROTRON RADIATION INDUCED EMITTANCE GROWTH   Yves Roblin, Computational Accelerator Physics Group, CASA  A.Hofler, D. Douglas, G. Krafft, C. Tennant </vt:lpstr>
      <vt:lpstr>Introduction</vt:lpstr>
      <vt:lpstr>Goal of this LDRD</vt:lpstr>
      <vt:lpstr>CEBAF layout</vt:lpstr>
      <vt:lpstr>CSR suppression lattice</vt:lpstr>
      <vt:lpstr>CSR suppressed lattice</vt:lpstr>
      <vt:lpstr>CEBAF ARC3 CSR SUPRESSED LATTICE</vt:lpstr>
      <vt:lpstr>CSR ARC3 suppressed lattice (cont)</vt:lpstr>
      <vt:lpstr>CSR  Suppressed Lattice (cont)</vt:lpstr>
      <vt:lpstr>CSR Enhancing Lattice</vt:lpstr>
      <vt:lpstr>CSR Enhancing Lattice</vt:lpstr>
      <vt:lpstr>CSR Induced Emittance Growth</vt:lpstr>
      <vt:lpstr>Preliminary Injector simulations</vt:lpstr>
      <vt:lpstr>Alternate front end, FEL like.</vt:lpstr>
      <vt:lpstr>Roadmap</vt:lpstr>
      <vt:lpstr>Tomography at the FEL</vt:lpstr>
      <vt:lpstr>Staffing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EXPERIMENTAL STUDIES OF OPTICS SCHEMES AT CEBAF FOR SUPPRESSION OF COHERENT SYNCHROTRON RADIATION (CSR)</dc:title>
  <dc:creator>Yves Roblin</dc:creator>
  <cp:lastModifiedBy>Yves Roblin</cp:lastModifiedBy>
  <cp:revision>60</cp:revision>
  <dcterms:created xsi:type="dcterms:W3CDTF">2015-03-03T17:01:28Z</dcterms:created>
  <dcterms:modified xsi:type="dcterms:W3CDTF">2015-03-27T01:09:11Z</dcterms:modified>
</cp:coreProperties>
</file>