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sldIdLst>
    <p:sldId id="256" r:id="rId2"/>
    <p:sldId id="279" r:id="rId3"/>
    <p:sldId id="304" r:id="rId4"/>
    <p:sldId id="280" r:id="rId5"/>
    <p:sldId id="282" r:id="rId6"/>
    <p:sldId id="283" r:id="rId7"/>
    <p:sldId id="284" r:id="rId8"/>
    <p:sldId id="285" r:id="rId9"/>
    <p:sldId id="286" r:id="rId10"/>
    <p:sldId id="287" r:id="rId11"/>
    <p:sldId id="288" r:id="rId12"/>
    <p:sldId id="289" r:id="rId13"/>
    <p:sldId id="307" r:id="rId14"/>
    <p:sldId id="292" r:id="rId15"/>
    <p:sldId id="294" r:id="rId16"/>
    <p:sldId id="293" r:id="rId17"/>
    <p:sldId id="297" r:id="rId18"/>
    <p:sldId id="296" r:id="rId19"/>
    <p:sldId id="300" r:id="rId20"/>
    <p:sldId id="299" r:id="rId21"/>
    <p:sldId id="301" r:id="rId22"/>
    <p:sldId id="278" r:id="rId23"/>
    <p:sldId id="305" r:id="rId24"/>
    <p:sldId id="302" r:id="rId25"/>
    <p:sldId id="303" r:id="rId26"/>
    <p:sldId id="306" r:id="rId27"/>
    <p:sldId id="30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152" autoAdjust="0"/>
  </p:normalViewPr>
  <p:slideViewPr>
    <p:cSldViewPr snapToGrid="0" snapToObjects="1" showGuides="1">
      <p:cViewPr>
        <p:scale>
          <a:sx n="90" d="100"/>
          <a:sy n="90" d="100"/>
        </p:scale>
        <p:origin x="-486" y="-1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19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124A-8259-2F43-AA9E-1AB80762BA4E}" type="datetimeFigureOut">
              <a:rPr lang="en-US" smtClean="0"/>
              <a:pPr/>
              <a:t>3/25/2015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53114-0D40-384A-9E11-76EB88F8D7B8}" type="slidenum">
              <a:rPr lang="en-US" smtClean="0"/>
              <a:pPr/>
              <a:t>‹#›</a:t>
            </a:fld>
            <a:endParaRPr lang="en-US"/>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653114-0D40-384A-9E11-76EB88F8D7B8}" type="slidenum">
              <a:rPr lang="en-US" smtClean="0"/>
              <a:pPr/>
              <a:t>1</a:t>
            </a:fld>
            <a:endParaRPr lang="en-US"/>
          </a:p>
        </p:txBody>
      </p:sp>
    </p:spTree>
    <p:extLst>
      <p:ext uri="{BB962C8B-B14F-4D97-AF65-F5344CB8AC3E}">
        <p14:creationId xmlns:p14="http://schemas.microsoft.com/office/powerpoint/2010/main" val="12706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Garamond" panose="020204040303010108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aramond" panose="020204040303010108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6B373ED-2855-4E13-BCC2-4DAE2A5C523E}" type="datetime1">
              <a:rPr lang="en-US" smtClean="0"/>
              <a:t>3/25/2015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1B230-9D9B-4859-B093-1A98B9B47724}" type="datetime1">
              <a:rPr lang="en-US" smtClean="0"/>
              <a:t>3/25/2015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40A57-9670-4E5F-995F-0AE254358BBC}" type="datetime1">
              <a:rPr lang="en-US" smtClean="0"/>
              <a:t>3/25/2015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3AB48B9-CC3B-42D7-9E60-8C23A7AB20FF}" type="datetime1">
              <a:rPr lang="en-US" smtClean="0"/>
              <a:t>3/25/2015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AFC424-5310-48B7-9B03-6FF0E0A15E5E}" type="datetime1">
              <a:rPr lang="en-US" smtClean="0"/>
              <a:t>3/25/2015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54DD68-6BF3-425B-BB2E-A479E7FA2F87}" type="datetime1">
              <a:rPr lang="en-US" smtClean="0"/>
              <a:t>3/25/2015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FD5C1-ED1B-4D3D-93C0-3CA68BFA4211}" type="datetime1">
              <a:rPr lang="en-US" smtClean="0"/>
              <a:t>3/25/2015</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1336"/>
          </a:xfrm>
        </p:spPr>
        <p:txBody>
          <a:bodyPr/>
          <a:lstStyle>
            <a:lvl1pPr>
              <a:defRPr>
                <a:latin typeface="Garamond" panose="02020404030301010803"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B58F48A6-A3E1-4848-9AC3-B43F560BE4F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8F48A6-A3E1-4848-9AC3-B43F560BE4F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61F940-00BD-4C76-8D21-E8A2EB5D9BBF}" type="datetime1">
              <a:rPr lang="en-US" smtClean="0"/>
              <a:t>3/25/2015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8255A-54B9-428C-8676-740B07FE4344}" type="datetime1">
              <a:rPr lang="en-US" smtClean="0"/>
              <a:t>3/25/2015</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
            <a:ext cx="8229600" cy="59265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38461"/>
            <a:ext cx="8229600" cy="4525963"/>
          </a:xfrm>
          <a:prstGeom prst="rect">
            <a:avLst/>
          </a:prstGeom>
        </p:spPr>
        <p:txBody>
          <a:bodyPr vert="horz" lIns="91440" tIns="45720" rIns="91440" bIns="45720" rtlCol="0">
            <a:normAutofit/>
          </a:body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505200" y="6394376"/>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endParaRPr lang="en-US" dirty="0"/>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B58F48A6-A3E1-4848-9AC3-B43F560BE4F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457200" rtl="0" eaLnBrk="1" latinLnBrk="0" hangingPunct="1">
        <a:spcBef>
          <a:spcPct val="0"/>
        </a:spcBef>
        <a:buNone/>
        <a:defRPr sz="4000" b="1" kern="1200">
          <a:solidFill>
            <a:schemeClr val="tx1"/>
          </a:solidFill>
          <a:latin typeface="Garamond" panose="02020404030301010803" pitchFamily="18" charset="0"/>
          <a:ea typeface="+mj-ea"/>
          <a:cs typeface="+mj-cs"/>
        </a:defRPr>
      </a:lvl1pPr>
    </p:titleStyle>
    <p:bodyStyle>
      <a:lvl1pPr marL="342900" indent="-342900" algn="l" defTabSz="457200" rtl="0" eaLnBrk="1" latinLnBrk="0" hangingPunct="1">
        <a:spcBef>
          <a:spcPct val="20000"/>
        </a:spcBef>
        <a:buFont typeface="Wingdings" panose="05000000000000000000" pitchFamily="2" charset="2"/>
        <a:buChar char="v"/>
        <a:defRPr sz="3200" kern="1200">
          <a:solidFill>
            <a:schemeClr val="tx1"/>
          </a:solidFill>
          <a:latin typeface="Garamond" panose="02020404030301010803" pitchFamily="18" charset="0"/>
          <a:ea typeface="+mn-ea"/>
          <a:cs typeface="+mn-cs"/>
        </a:defRPr>
      </a:lvl1pPr>
      <a:lvl2pPr marL="742950" indent="-285750" algn="l" defTabSz="457200" rtl="0" eaLnBrk="1" latinLnBrk="0" hangingPunct="1">
        <a:spcBef>
          <a:spcPct val="20000"/>
        </a:spcBef>
        <a:buFont typeface="Wingdings" panose="05000000000000000000" pitchFamily="2" charset="2"/>
        <a:buChar char="q"/>
        <a:defRPr sz="2800" kern="1200">
          <a:solidFill>
            <a:schemeClr val="tx1"/>
          </a:solidFill>
          <a:latin typeface="Garamond" panose="02020404030301010803" pitchFamily="18" charset="0"/>
          <a:ea typeface="+mn-ea"/>
          <a:cs typeface="+mn-cs"/>
        </a:defRPr>
      </a:lvl2pPr>
      <a:lvl3pPr marL="1143000" indent="-228600" algn="l" defTabSz="457200" rtl="0" eaLnBrk="1" latinLnBrk="0" hangingPunct="1">
        <a:spcBef>
          <a:spcPct val="20000"/>
        </a:spcBef>
        <a:buFont typeface="Wingdings" panose="05000000000000000000" pitchFamily="2" charset="2"/>
        <a:buChar char="Ø"/>
        <a:defRPr sz="2400" kern="1200">
          <a:solidFill>
            <a:schemeClr val="tx1"/>
          </a:solidFill>
          <a:latin typeface="Garamond" panose="02020404030301010803" pitchFamily="18" charset="0"/>
          <a:ea typeface="+mn-ea"/>
          <a:cs typeface="+mn-cs"/>
        </a:defRPr>
      </a:lvl3pPr>
      <a:lvl4pPr marL="1600200" indent="-228600" algn="l" defTabSz="457200" rtl="0" eaLnBrk="1" latinLnBrk="0" hangingPunct="1">
        <a:spcBef>
          <a:spcPct val="20000"/>
        </a:spcBef>
        <a:buFont typeface="Wingdings" panose="05000000000000000000" pitchFamily="2" charset="2"/>
        <a:buChar char="§"/>
        <a:defRPr sz="2000" kern="1200">
          <a:solidFill>
            <a:schemeClr val="tx1"/>
          </a:solidFill>
          <a:latin typeface="Garamond" panose="02020404030301010803" pitchFamily="18" charset="0"/>
          <a:ea typeface="+mn-ea"/>
          <a:cs typeface="+mn-cs"/>
        </a:defRPr>
      </a:lvl4pPr>
      <a:lvl5pPr marL="2057400" indent="-228600" algn="l" defTabSz="457200" rtl="0" eaLnBrk="1" latinLnBrk="0" hangingPunct="1">
        <a:spcBef>
          <a:spcPct val="20000"/>
        </a:spcBef>
        <a:buFont typeface="Courier New" panose="02070309020205020404" pitchFamily="49" charset="0"/>
        <a:buChar char="o"/>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5276" y="1488559"/>
            <a:ext cx="8524875" cy="2111892"/>
          </a:xfrm>
        </p:spPr>
        <p:txBody>
          <a:bodyPr/>
          <a:lstStyle/>
          <a:p>
            <a:r>
              <a:rPr lang="en-US" sz="4400" dirty="0" smtClean="0">
                <a:solidFill>
                  <a:prstClr val="black"/>
                </a:solidFill>
                <a:latin typeface="Garamond"/>
                <a:cs typeface="Times New Roman" panose="02020603050405020304" pitchFamily="18" charset="0"/>
              </a:rPr>
              <a:t>Induction Cell Synchrotron for MEIC Ion Complex</a:t>
            </a:r>
            <a:endParaRPr lang="en-US" dirty="0">
              <a:latin typeface="Minion Pro"/>
            </a:endParaRPr>
          </a:p>
        </p:txBody>
      </p:sp>
      <p:sp>
        <p:nvSpPr>
          <p:cNvPr id="3" name="Subtitle 2"/>
          <p:cNvSpPr>
            <a:spLocks noGrp="1"/>
          </p:cNvSpPr>
          <p:nvPr>
            <p:ph type="subTitle" idx="1"/>
          </p:nvPr>
        </p:nvSpPr>
        <p:spPr/>
        <p:txBody>
          <a:bodyPr/>
          <a:lstStyle/>
          <a:p>
            <a:pPr lvl="0" defTabSz="914400"/>
            <a:r>
              <a:rPr lang="en-US" dirty="0">
                <a:solidFill>
                  <a:prstClr val="black">
                    <a:tint val="75000"/>
                  </a:prstClr>
                </a:solidFill>
                <a:latin typeface="Garamond"/>
                <a:cs typeface="Times New Roman" panose="02020603050405020304" pitchFamily="18" charset="0"/>
              </a:rPr>
              <a:t>S Wang, </a:t>
            </a:r>
            <a:r>
              <a:rPr lang="en-US" dirty="0" smtClean="0">
                <a:solidFill>
                  <a:prstClr val="black">
                    <a:tint val="75000"/>
                  </a:prstClr>
                </a:solidFill>
                <a:latin typeface="Garamond"/>
                <a:cs typeface="Times New Roman" panose="02020603050405020304" pitchFamily="18" charset="0"/>
              </a:rPr>
              <a:t>J Guo, R </a:t>
            </a:r>
            <a:r>
              <a:rPr lang="en-US" dirty="0">
                <a:solidFill>
                  <a:prstClr val="black">
                    <a:tint val="75000"/>
                  </a:prstClr>
                </a:solidFill>
                <a:latin typeface="Garamond"/>
                <a:cs typeface="Times New Roman" panose="02020603050405020304" pitchFamily="18" charset="0"/>
              </a:rPr>
              <a:t>Rimmer, H Wang</a:t>
            </a:r>
          </a:p>
          <a:p>
            <a:pPr lvl="0" defTabSz="914400"/>
            <a:r>
              <a:rPr lang="en-US" dirty="0" smtClean="0">
                <a:solidFill>
                  <a:prstClr val="black">
                    <a:tint val="75000"/>
                  </a:prstClr>
                </a:solidFill>
                <a:latin typeface="Garamond"/>
                <a:cs typeface="Times New Roman" panose="02020603050405020304" pitchFamily="18" charset="0"/>
              </a:rPr>
              <a:t>3/30/2015</a:t>
            </a:r>
            <a:endParaRPr lang="en-US" dirty="0">
              <a:solidFill>
                <a:prstClr val="black">
                  <a:tint val="75000"/>
                </a:prstClr>
              </a:solidFill>
              <a:latin typeface="Garamond"/>
              <a:cs typeface="Times New Roman" panose="02020603050405020304" pitchFamily="18" charset="0"/>
            </a:endParaRPr>
          </a:p>
          <a:p>
            <a:pPr lvl="0" defTabSz="914400"/>
            <a:r>
              <a:rPr lang="en-US" dirty="0">
                <a:solidFill>
                  <a:prstClr val="black">
                    <a:tint val="75000"/>
                  </a:prstClr>
                </a:solidFill>
                <a:latin typeface="Garamond"/>
                <a:cs typeface="Times New Roman" panose="02020603050405020304" pitchFamily="18" charset="0"/>
              </a:rPr>
              <a:t>JLAB</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Bucket (below transition</a:t>
            </a:r>
            <a:r>
              <a:rPr lang="en-US" dirty="0" smtClean="0"/>
              <a:t>), </a:t>
            </a:r>
            <a:r>
              <a:rPr lang="en-US" dirty="0" err="1" smtClean="0"/>
              <a:t>con’t</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10</a:t>
            </a:fld>
            <a:endParaRPr lang="en-US" dirty="0"/>
          </a:p>
        </p:txBody>
      </p:sp>
      <p:grpSp>
        <p:nvGrpSpPr>
          <p:cNvPr id="4" name="Group 3"/>
          <p:cNvGrpSpPr/>
          <p:nvPr/>
        </p:nvGrpSpPr>
        <p:grpSpPr>
          <a:xfrm>
            <a:off x="138671" y="1552992"/>
            <a:ext cx="3581788" cy="3389372"/>
            <a:chOff x="2311343" y="630178"/>
            <a:chExt cx="3581788" cy="3389372"/>
          </a:xfrm>
        </p:grpSpPr>
        <p:grpSp>
          <p:nvGrpSpPr>
            <p:cNvPr id="5" name="Group 4"/>
            <p:cNvGrpSpPr/>
            <p:nvPr/>
          </p:nvGrpSpPr>
          <p:grpSpPr>
            <a:xfrm>
              <a:off x="2311343" y="630178"/>
              <a:ext cx="3581788" cy="3389372"/>
              <a:chOff x="85337" y="3144073"/>
              <a:chExt cx="2274814" cy="1753383"/>
            </a:xfrm>
          </p:grpSpPr>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37" y="3144073"/>
                <a:ext cx="2274814" cy="1753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rot="16200000">
                <a:off x="587595" y="3963614"/>
                <a:ext cx="229001"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044139" y="3992189"/>
                <a:ext cx="229001"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287604" y="4183041"/>
                <a:ext cx="304800"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87604" y="3742213"/>
                <a:ext cx="304800"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204362" y="1724971"/>
              <a:ext cx="561372" cy="369332"/>
            </a:xfrm>
            <a:prstGeom prst="rect">
              <a:avLst/>
            </a:prstGeom>
            <a:noFill/>
          </p:spPr>
          <p:txBody>
            <a:bodyPr wrap="none" rtlCol="0">
              <a:spAutoFit/>
            </a:bodyPr>
            <a:lstStyle/>
            <a:p>
              <a:r>
                <a:rPr lang="en-US" b="1" dirty="0" smtClean="0">
                  <a:solidFill>
                    <a:srgbClr val="00B050"/>
                  </a:solidFill>
                </a:rPr>
                <a:t>T</a:t>
              </a:r>
              <a:r>
                <a:rPr lang="en-US" b="1" baseline="-25000" dirty="0" smtClean="0">
                  <a:solidFill>
                    <a:srgbClr val="00B050"/>
                  </a:solidFill>
                </a:rPr>
                <a:t>flat</a:t>
              </a:r>
              <a:endParaRPr lang="en-US" b="1" baseline="-25000" dirty="0">
                <a:solidFill>
                  <a:srgbClr val="00B050"/>
                </a:solidFill>
              </a:endParaRPr>
            </a:p>
          </p:txBody>
        </p:sp>
        <p:sp>
          <p:nvSpPr>
            <p:cNvPr id="7" name="TextBox 6"/>
            <p:cNvSpPr txBox="1"/>
            <p:nvPr/>
          </p:nvSpPr>
          <p:spPr>
            <a:xfrm>
              <a:off x="5122467" y="2029722"/>
              <a:ext cx="508473" cy="369332"/>
            </a:xfrm>
            <a:prstGeom prst="rect">
              <a:avLst/>
            </a:prstGeom>
            <a:noFill/>
          </p:spPr>
          <p:txBody>
            <a:bodyPr wrap="none" rtlCol="0">
              <a:spAutoFit/>
            </a:bodyPr>
            <a:lstStyle/>
            <a:p>
              <a:r>
                <a:rPr lang="en-US" b="1" dirty="0" smtClean="0">
                  <a:solidFill>
                    <a:srgbClr val="00B050"/>
                  </a:solidFill>
                </a:rPr>
                <a:t>T</a:t>
              </a:r>
              <a:r>
                <a:rPr lang="en-US" b="1" baseline="-25000" dirty="0" smtClean="0">
                  <a:solidFill>
                    <a:srgbClr val="00B050"/>
                  </a:solidFill>
                </a:rPr>
                <a:t>bb</a:t>
              </a:r>
              <a:endParaRPr lang="en-US" b="1" baseline="-25000" dirty="0">
                <a:solidFill>
                  <a:srgbClr val="00B050"/>
                </a:solidFill>
              </a:endParaRPr>
            </a:p>
          </p:txBody>
        </p:sp>
        <p:sp>
          <p:nvSpPr>
            <p:cNvPr id="8" name="TextBox 7"/>
            <p:cNvSpPr txBox="1"/>
            <p:nvPr/>
          </p:nvSpPr>
          <p:spPr>
            <a:xfrm>
              <a:off x="4208963" y="2269626"/>
              <a:ext cx="561372" cy="369332"/>
            </a:xfrm>
            <a:prstGeom prst="rect">
              <a:avLst/>
            </a:prstGeom>
            <a:noFill/>
          </p:spPr>
          <p:txBody>
            <a:bodyPr wrap="none" rtlCol="0">
              <a:spAutoFit/>
            </a:bodyPr>
            <a:lstStyle/>
            <a:p>
              <a:r>
                <a:rPr lang="en-US" b="1" dirty="0" smtClean="0">
                  <a:solidFill>
                    <a:srgbClr val="00B050"/>
                  </a:solidFill>
                </a:rPr>
                <a:t>T</a:t>
              </a:r>
              <a:r>
                <a:rPr lang="en-US" b="1" baseline="-25000" dirty="0" smtClean="0">
                  <a:solidFill>
                    <a:srgbClr val="00B050"/>
                  </a:solidFill>
                </a:rPr>
                <a:t>flat</a:t>
              </a:r>
              <a:endParaRPr lang="en-US" b="1" baseline="-25000" dirty="0">
                <a:solidFill>
                  <a:srgbClr val="00B050"/>
                </a:solidFill>
              </a:endParaRPr>
            </a:p>
          </p:txBody>
        </p:sp>
        <p:sp>
          <p:nvSpPr>
            <p:cNvPr id="9" name="TextBox 8"/>
            <p:cNvSpPr txBox="1"/>
            <p:nvPr/>
          </p:nvSpPr>
          <p:spPr>
            <a:xfrm>
              <a:off x="3239531" y="2066392"/>
              <a:ext cx="508473" cy="369332"/>
            </a:xfrm>
            <a:prstGeom prst="rect">
              <a:avLst/>
            </a:prstGeom>
            <a:noFill/>
          </p:spPr>
          <p:txBody>
            <a:bodyPr wrap="none" rtlCol="0">
              <a:spAutoFit/>
            </a:bodyPr>
            <a:lstStyle/>
            <a:p>
              <a:r>
                <a:rPr lang="en-US" b="1" dirty="0">
                  <a:solidFill>
                    <a:srgbClr val="00B050"/>
                  </a:solidFill>
                </a:rPr>
                <a:t>T</a:t>
              </a:r>
              <a:r>
                <a:rPr lang="en-US" b="1" baseline="-25000" dirty="0" smtClean="0">
                  <a:solidFill>
                    <a:srgbClr val="00B050"/>
                  </a:solidFill>
                </a:rPr>
                <a:t>bb</a:t>
              </a:r>
              <a:endParaRPr lang="en-US" b="1" baseline="-25000" dirty="0">
                <a:solidFill>
                  <a:srgbClr val="00B050"/>
                </a:solidFill>
              </a:endParaRPr>
            </a:p>
          </p:txBody>
        </p:sp>
      </p:grpSp>
      <p:sp>
        <p:nvSpPr>
          <p:cNvPr id="15" name="TextBox 14"/>
          <p:cNvSpPr txBox="1"/>
          <p:nvPr/>
        </p:nvSpPr>
        <p:spPr>
          <a:xfrm>
            <a:off x="3943426" y="2251730"/>
            <a:ext cx="1012495" cy="338554"/>
          </a:xfrm>
          <a:prstGeom prst="rect">
            <a:avLst/>
          </a:prstGeom>
          <a:noFill/>
        </p:spPr>
        <p:txBody>
          <a:bodyPr wrap="square" rtlCol="0">
            <a:spAutoFit/>
          </a:bodyPr>
          <a:lstStyle/>
          <a:p>
            <a:r>
              <a:rPr lang="en-US" sz="1600" b="1" dirty="0" smtClean="0">
                <a:solidFill>
                  <a:srgbClr val="00B050"/>
                </a:solidFill>
                <a:latin typeface="Symbol" panose="05050102010706020507" pitchFamily="18" charset="2"/>
              </a:rPr>
              <a:t>(f</a:t>
            </a:r>
            <a:r>
              <a:rPr lang="en-US" sz="1600" b="1" baseline="-25000" dirty="0" smtClean="0">
                <a:solidFill>
                  <a:srgbClr val="00B050"/>
                </a:solidFill>
              </a:rPr>
              <a:t>1</a:t>
            </a:r>
            <a:r>
              <a:rPr lang="en-US" sz="1600" b="1" dirty="0" smtClean="0">
                <a:solidFill>
                  <a:srgbClr val="00B050"/>
                </a:solidFill>
              </a:rPr>
              <a:t>, </a:t>
            </a:r>
            <a:r>
              <a:rPr lang="en-US" sz="1600" b="1" dirty="0" smtClean="0">
                <a:solidFill>
                  <a:srgbClr val="00B050"/>
                </a:solidFill>
                <a:latin typeface="Symbol" panose="05050102010706020507" pitchFamily="18" charset="2"/>
              </a:rPr>
              <a:t>D</a:t>
            </a:r>
            <a:r>
              <a:rPr lang="en-US" sz="1600" b="1" dirty="0" smtClean="0">
                <a:solidFill>
                  <a:srgbClr val="00B050"/>
                </a:solidFill>
              </a:rPr>
              <a:t>E</a:t>
            </a:r>
            <a:r>
              <a:rPr lang="en-US" sz="1600" b="1" baseline="-25000" dirty="0" smtClean="0">
                <a:solidFill>
                  <a:srgbClr val="00B050"/>
                </a:solidFill>
              </a:rPr>
              <a:t>1</a:t>
            </a:r>
            <a:r>
              <a:rPr lang="en-US" sz="1600" b="1" dirty="0" smtClean="0">
                <a:solidFill>
                  <a:srgbClr val="00B050"/>
                </a:solidFill>
              </a:rPr>
              <a:t>)</a:t>
            </a:r>
            <a:endParaRPr lang="en-US" sz="1600" b="1" dirty="0">
              <a:solidFill>
                <a:srgbClr val="00B050"/>
              </a:solidFill>
            </a:endParaRPr>
          </a:p>
        </p:txBody>
      </p:sp>
      <p:cxnSp>
        <p:nvCxnSpPr>
          <p:cNvPr id="16" name="Straight Arrow Connector 15"/>
          <p:cNvCxnSpPr/>
          <p:nvPr/>
        </p:nvCxnSpPr>
        <p:spPr>
          <a:xfrm flipH="1">
            <a:off x="3235930" y="2494439"/>
            <a:ext cx="801698" cy="21478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Rectangle 16"/>
              <p:cNvSpPr/>
              <p:nvPr/>
            </p:nvSpPr>
            <p:spPr>
              <a:xfrm>
                <a:off x="5472800" y="1223094"/>
                <a:ext cx="1934520" cy="6836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𝑇</m:t>
                          </m:r>
                        </m:e>
                        <m:sub>
                          <m:r>
                            <a:rPr lang="en-US" i="1">
                              <a:latin typeface="Cambria Math"/>
                            </a:rPr>
                            <m:t>𝑏𝑏</m:t>
                          </m:r>
                        </m:sub>
                      </m:sSub>
                      <m:r>
                        <a:rPr lang="en-US" b="0" i="1" smtClean="0">
                          <a:latin typeface="Cambria Math"/>
                        </a:rPr>
                        <m:t>=</m:t>
                      </m:r>
                      <m:f>
                        <m:fPr>
                          <m:ctrlPr>
                            <a:rPr lang="en-US" i="1">
                              <a:latin typeface="Cambria Math"/>
                            </a:rPr>
                          </m:ctrlPr>
                        </m:fPr>
                        <m:num>
                          <m:r>
                            <a:rPr lang="en-US" b="0" i="1" smtClean="0">
                              <a:latin typeface="Cambria Math"/>
                            </a:rPr>
                            <m:t>4</m:t>
                          </m:r>
                          <m:r>
                            <a:rPr lang="en-US" b="0" i="1" smtClean="0">
                              <a:latin typeface="Cambria Math"/>
                              <a:ea typeface="Cambria Math"/>
                            </a:rPr>
                            <m:t>𝜋</m:t>
                          </m:r>
                        </m:num>
                        <m:den>
                          <m:r>
                            <a:rPr lang="en-US" i="1" smtClean="0">
                              <a:latin typeface="Cambria Math"/>
                            </a:rPr>
                            <m:t>𝑒</m:t>
                          </m:r>
                          <m:sSub>
                            <m:sSubPr>
                              <m:ctrlPr>
                                <a:rPr lang="en-US" i="1" smtClean="0">
                                  <a:latin typeface="Cambria Math"/>
                                </a:rPr>
                              </m:ctrlPr>
                            </m:sSubPr>
                            <m:e>
                              <m:r>
                                <a:rPr lang="en-US" i="1" smtClean="0">
                                  <a:latin typeface="Cambria Math"/>
                                  <a:ea typeface="Cambria Math"/>
                                </a:rPr>
                                <m:t>𝜔</m:t>
                              </m:r>
                            </m:e>
                            <m:sub>
                              <m:r>
                                <a:rPr lang="en-US" b="0" i="1" smtClean="0">
                                  <a:latin typeface="Cambria Math"/>
                                </a:rPr>
                                <m:t>0</m:t>
                              </m:r>
                            </m:sub>
                          </m:sSub>
                        </m:den>
                      </m:f>
                      <m:f>
                        <m:fPr>
                          <m:ctrlPr>
                            <a:rPr lang="en-US" i="1" smtClean="0">
                              <a:latin typeface="Cambria Math"/>
                            </a:rPr>
                          </m:ctrlPr>
                        </m:fPr>
                        <m:num>
                          <m:r>
                            <m:rPr>
                              <m:sty m:val="p"/>
                            </m:rPr>
                            <a:rPr lang="el-GR" i="1">
                              <a:latin typeface="Cambria Math"/>
                              <a:ea typeface="Cambria Math"/>
                            </a:rPr>
                            <m:t>Δ</m:t>
                          </m:r>
                          <m:sSub>
                            <m:sSubPr>
                              <m:ctrlPr>
                                <a:rPr lang="en-US" i="1">
                                  <a:latin typeface="Cambria Math"/>
                                  <a:ea typeface="Cambria Math"/>
                                </a:rPr>
                              </m:ctrlPr>
                            </m:sSubPr>
                            <m:e>
                              <m:r>
                                <a:rPr lang="en-US" i="1">
                                  <a:latin typeface="Cambria Math"/>
                                  <a:ea typeface="Cambria Math"/>
                                </a:rPr>
                                <m:t>𝐸</m:t>
                              </m:r>
                            </m:e>
                            <m:sub>
                              <m:r>
                                <a:rPr lang="en-US" i="1">
                                  <a:latin typeface="Cambria Math"/>
                                  <a:ea typeface="Cambria Math"/>
                                </a:rPr>
                                <m:t>1</m:t>
                              </m:r>
                            </m:sub>
                          </m:sSub>
                        </m:num>
                        <m:den>
                          <m:sSub>
                            <m:sSubPr>
                              <m:ctrlPr>
                                <a:rPr lang="en-US" i="1" smtClean="0">
                                  <a:latin typeface="Cambria Math"/>
                                </a:rPr>
                              </m:ctrlPr>
                            </m:sSubPr>
                            <m:e>
                              <m:r>
                                <a:rPr lang="en-US" b="0" i="1" smtClean="0">
                                  <a:latin typeface="Cambria Math"/>
                                </a:rPr>
                                <m:t>𝑉</m:t>
                              </m:r>
                            </m:e>
                            <m:sub>
                              <m:r>
                                <a:rPr lang="en-US" b="0" i="1" smtClean="0">
                                  <a:latin typeface="Cambria Math"/>
                                </a:rPr>
                                <m:t>𝑏𝑏</m:t>
                              </m:r>
                            </m:sub>
                          </m:sSub>
                        </m:den>
                      </m:f>
                    </m:oMath>
                  </m:oMathPara>
                </a14:m>
                <a:endParaRPr lang="en-US" dirty="0"/>
              </a:p>
            </p:txBody>
          </p:sp>
        </mc:Choice>
        <mc:Fallback>
          <p:sp>
            <p:nvSpPr>
              <p:cNvPr id="17" name="Rectangle 16"/>
              <p:cNvSpPr>
                <a:spLocks noRot="1" noChangeAspect="1" noMove="1" noResize="1" noEditPoints="1" noAdjustHandles="1" noChangeArrowheads="1" noChangeShapeType="1" noTextEdit="1"/>
              </p:cNvSpPr>
              <p:nvPr/>
            </p:nvSpPr>
            <p:spPr>
              <a:xfrm>
                <a:off x="5472800" y="1223094"/>
                <a:ext cx="1934520" cy="68364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5472800" y="1893207"/>
                <a:ext cx="1934520" cy="7310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𝑉</m:t>
                          </m:r>
                        </m:e>
                        <m:sub>
                          <m:r>
                            <a:rPr lang="en-US" i="1">
                              <a:latin typeface="Cambria Math"/>
                            </a:rPr>
                            <m:t>𝑏𝑏</m:t>
                          </m:r>
                        </m:sub>
                      </m:sSub>
                      <m:r>
                        <a:rPr lang="en-US" b="0" i="1" smtClean="0">
                          <a:latin typeface="Cambria Math"/>
                        </a:rPr>
                        <m:t>=</m:t>
                      </m:r>
                      <m:f>
                        <m:fPr>
                          <m:ctrlPr>
                            <a:rPr lang="en-US" i="1">
                              <a:latin typeface="Cambria Math"/>
                            </a:rPr>
                          </m:ctrlPr>
                        </m:fPr>
                        <m:num>
                          <m:r>
                            <a:rPr lang="en-US" b="0" i="1" smtClean="0">
                              <a:latin typeface="Cambria Math"/>
                            </a:rPr>
                            <m:t>𝐻</m:t>
                          </m:r>
                          <m:r>
                            <a:rPr lang="en-US" b="0" i="1" smtClean="0">
                              <a:latin typeface="Cambria Math"/>
                              <a:ea typeface="Cambria Math"/>
                            </a:rPr>
                            <m:t>𝜋𝜂</m:t>
                          </m:r>
                          <m:sSup>
                            <m:sSupPr>
                              <m:ctrlPr>
                                <a:rPr lang="en-US" b="0" i="1" smtClean="0">
                                  <a:latin typeface="Cambria Math"/>
                                  <a:ea typeface="Cambria Math"/>
                                </a:rPr>
                              </m:ctrlPr>
                            </m:sSupPr>
                            <m:e>
                              <m:r>
                                <m:rPr>
                                  <m:sty m:val="p"/>
                                </m:rPr>
                                <a:rPr lang="el-GR" i="1">
                                  <a:latin typeface="Cambria Math"/>
                                  <a:ea typeface="Cambria Math"/>
                                </a:rPr>
                                <m:t>Δ</m:t>
                              </m:r>
                              <m:sSub>
                                <m:sSubPr>
                                  <m:ctrlPr>
                                    <a:rPr lang="en-US" i="1">
                                      <a:latin typeface="Cambria Math"/>
                                      <a:ea typeface="Cambria Math"/>
                                    </a:rPr>
                                  </m:ctrlPr>
                                </m:sSubPr>
                                <m:e>
                                  <m:r>
                                    <a:rPr lang="en-US" i="1">
                                      <a:latin typeface="Cambria Math"/>
                                      <a:ea typeface="Cambria Math"/>
                                    </a:rPr>
                                    <m:t>𝐸</m:t>
                                  </m:r>
                                </m:e>
                                <m:sub>
                                  <m:r>
                                    <a:rPr lang="en-US" i="1">
                                      <a:latin typeface="Cambria Math"/>
                                      <a:ea typeface="Cambria Math"/>
                                    </a:rPr>
                                    <m:t>1</m:t>
                                  </m:r>
                                </m:sub>
                              </m:sSub>
                            </m:e>
                            <m:sup>
                              <m:r>
                                <a:rPr lang="en-US" b="0" i="1" smtClean="0">
                                  <a:latin typeface="Cambria Math"/>
                                  <a:ea typeface="Cambria Math"/>
                                </a:rPr>
                                <m:t>2</m:t>
                              </m:r>
                            </m:sup>
                          </m:sSup>
                        </m:num>
                        <m:den>
                          <m:sSup>
                            <m:sSupPr>
                              <m:ctrlPr>
                                <a:rPr lang="en-US" i="1" smtClean="0">
                                  <a:latin typeface="Cambria Math"/>
                                </a:rPr>
                              </m:ctrlPr>
                            </m:sSupPr>
                            <m:e>
                              <m:r>
                                <a:rPr lang="en-US" i="1" smtClean="0">
                                  <a:latin typeface="Cambria Math"/>
                                  <a:ea typeface="Cambria Math"/>
                                </a:rPr>
                                <m:t>𝛽</m:t>
                              </m:r>
                            </m:e>
                            <m:sup>
                              <m:r>
                                <a:rPr lang="en-US" b="0" i="1" smtClean="0">
                                  <a:latin typeface="Cambria Math"/>
                                </a:rPr>
                                <m:t>2</m:t>
                              </m:r>
                            </m:sup>
                          </m:sSup>
                          <m:r>
                            <a:rPr lang="en-US" b="0" i="1" smtClean="0">
                              <a:latin typeface="Cambria Math"/>
                            </a:rPr>
                            <m:t>𝐸</m:t>
                          </m:r>
                          <m:r>
                            <a:rPr lang="en-US" i="1" smtClean="0">
                              <a:latin typeface="Cambria Math"/>
                            </a:rPr>
                            <m:t>𝑒</m:t>
                          </m:r>
                          <m:r>
                            <a:rPr lang="en-US" i="1">
                              <a:latin typeface="Cambria Math"/>
                              <a:ea typeface="Cambria Math"/>
                            </a:rPr>
                            <m:t>𝛿𝜙</m:t>
                          </m:r>
                        </m:den>
                      </m:f>
                    </m:oMath>
                  </m:oMathPara>
                </a14:m>
                <a:endParaRPr lang="en-US" dirty="0"/>
              </a:p>
            </p:txBody>
          </p:sp>
        </mc:Choice>
        <mc:Fallback>
          <p:sp>
            <p:nvSpPr>
              <p:cNvPr id="18" name="Rectangle 17"/>
              <p:cNvSpPr>
                <a:spLocks noRot="1" noChangeAspect="1" noMove="1" noResize="1" noEditPoints="1" noAdjustHandles="1" noChangeArrowheads="1" noChangeShapeType="1" noTextEdit="1"/>
              </p:cNvSpPr>
              <p:nvPr/>
            </p:nvSpPr>
            <p:spPr>
              <a:xfrm>
                <a:off x="5472800" y="1893207"/>
                <a:ext cx="1934520" cy="731098"/>
              </a:xfrm>
              <a:prstGeom prst="rect">
                <a:avLst/>
              </a:prstGeom>
              <a:blipFill rotWithShape="1">
                <a:blip r:embed="rId4"/>
                <a:stretch>
                  <a:fillRect/>
                </a:stretch>
              </a:blipFill>
            </p:spPr>
            <p:txBody>
              <a:bodyPr/>
              <a:lstStyle/>
              <a:p>
                <a:r>
                  <a:rPr lang="en-US">
                    <a:noFill/>
                  </a:rPr>
                  <a:t> </a:t>
                </a:r>
              </a:p>
            </p:txBody>
          </p:sp>
        </mc:Fallback>
      </mc:AlternateContent>
      <p:sp>
        <p:nvSpPr>
          <p:cNvPr id="19" name="TextBox 18"/>
          <p:cNvSpPr txBox="1"/>
          <p:nvPr/>
        </p:nvSpPr>
        <p:spPr>
          <a:xfrm>
            <a:off x="4115486" y="3039850"/>
            <a:ext cx="3539956" cy="2308324"/>
          </a:xfrm>
          <a:prstGeom prst="rect">
            <a:avLst/>
          </a:prstGeom>
          <a:noFill/>
        </p:spPr>
        <p:txBody>
          <a:bodyPr wrap="square" rtlCol="0">
            <a:spAutoFit/>
          </a:bodyPr>
          <a:lstStyle/>
          <a:p>
            <a:r>
              <a:rPr lang="en-US" dirty="0" smtClean="0"/>
              <a:t>2.15 </a:t>
            </a:r>
            <a:r>
              <a:rPr lang="en-US" dirty="0" smtClean="0"/>
              <a:t>km ion ring of </a:t>
            </a:r>
            <a:r>
              <a:rPr lang="en-US" dirty="0" smtClean="0"/>
              <a:t>MEIC:</a:t>
            </a:r>
          </a:p>
          <a:p>
            <a:r>
              <a:rPr lang="en-US" dirty="0" smtClean="0"/>
              <a:t>Ramping top, before rebunching,</a:t>
            </a:r>
            <a:endParaRPr lang="en-US" dirty="0" smtClean="0"/>
          </a:p>
          <a:p>
            <a:r>
              <a:rPr lang="en-US" dirty="0" smtClean="0">
                <a:latin typeface="Symbol" panose="05050102010706020507" pitchFamily="18" charset="2"/>
              </a:rPr>
              <a:t>b = 0.99996</a:t>
            </a:r>
          </a:p>
          <a:p>
            <a:r>
              <a:rPr lang="en-US" dirty="0" smtClean="0">
                <a:latin typeface="Symbol" panose="05050102010706020507" pitchFamily="18" charset="2"/>
              </a:rPr>
              <a:t>h </a:t>
            </a:r>
            <a:r>
              <a:rPr lang="en-US" dirty="0" smtClean="0">
                <a:latin typeface="Symbol" panose="05050102010706020507" pitchFamily="18" charset="2"/>
              </a:rPr>
              <a:t>= -6.327</a:t>
            </a:r>
            <a:r>
              <a:rPr lang="en-US" dirty="0" smtClean="0"/>
              <a:t>e</a:t>
            </a:r>
            <a:r>
              <a:rPr lang="en-US" dirty="0" smtClean="0">
                <a:latin typeface="Symbol" panose="05050102010706020507" pitchFamily="18" charset="2"/>
              </a:rPr>
              <a:t>-3</a:t>
            </a:r>
          </a:p>
          <a:p>
            <a:r>
              <a:rPr lang="en-US" dirty="0"/>
              <a:t>E = </a:t>
            </a:r>
            <a:r>
              <a:rPr lang="en-US" dirty="0" smtClean="0"/>
              <a:t>100 </a:t>
            </a:r>
            <a:r>
              <a:rPr lang="en-US" dirty="0"/>
              <a:t>GeV</a:t>
            </a:r>
          </a:p>
          <a:p>
            <a:r>
              <a:rPr lang="en-US" dirty="0" smtClean="0">
                <a:latin typeface="Symbol" panose="05050102010706020507" pitchFamily="18" charset="2"/>
              </a:rPr>
              <a:t>D</a:t>
            </a:r>
            <a:r>
              <a:rPr lang="en-US" dirty="0" smtClean="0"/>
              <a:t>E/E = </a:t>
            </a:r>
            <a:r>
              <a:rPr lang="en-US" dirty="0" smtClean="0"/>
              <a:t>2e-4</a:t>
            </a:r>
            <a:r>
              <a:rPr lang="en-US" dirty="0" smtClean="0"/>
              <a:t>, </a:t>
            </a:r>
          </a:p>
          <a:p>
            <a:r>
              <a:rPr lang="en-US" dirty="0">
                <a:latin typeface="Symbol" panose="05050102010706020507" pitchFamily="18" charset="2"/>
              </a:rPr>
              <a:t>  </a:t>
            </a:r>
            <a:r>
              <a:rPr lang="en-US" dirty="0" smtClean="0">
                <a:latin typeface="Symbol" panose="05050102010706020507" pitchFamily="18" charset="2"/>
              </a:rPr>
              <a:t>      </a:t>
            </a:r>
            <a:r>
              <a:rPr lang="en-US" dirty="0" smtClean="0">
                <a:latin typeface="Symbol" panose="05050102010706020507" pitchFamily="18" charset="2"/>
              </a:rPr>
              <a:t>     D</a:t>
            </a:r>
            <a:r>
              <a:rPr lang="en-US" dirty="0" smtClean="0"/>
              <a:t>E</a:t>
            </a:r>
            <a:r>
              <a:rPr lang="en-US" baseline="-25000" dirty="0" smtClean="0"/>
              <a:t>1</a:t>
            </a:r>
            <a:r>
              <a:rPr lang="en-US" dirty="0" smtClean="0"/>
              <a:t>= 20 </a:t>
            </a:r>
            <a:r>
              <a:rPr lang="en-US" dirty="0" smtClean="0"/>
              <a:t>MeV</a:t>
            </a:r>
          </a:p>
          <a:p>
            <a:r>
              <a:rPr lang="en-US" dirty="0" smtClean="0"/>
              <a:t>H=1</a:t>
            </a:r>
            <a:endParaRPr lang="en-US" dirty="0"/>
          </a:p>
        </p:txBody>
      </p:sp>
      <mc:AlternateContent xmlns:mc="http://schemas.openxmlformats.org/markup-compatibility/2006">
        <mc:Choice xmlns:a14="http://schemas.microsoft.com/office/drawing/2010/main" Requires="a14">
          <p:sp>
            <p:nvSpPr>
              <p:cNvPr id="20" name="Rectangle 19"/>
              <p:cNvSpPr/>
              <p:nvPr/>
            </p:nvSpPr>
            <p:spPr>
              <a:xfrm>
                <a:off x="7111390" y="3983818"/>
                <a:ext cx="1934520" cy="660822"/>
              </a:xfrm>
              <a:prstGeom prst="rect">
                <a:avLst/>
              </a:prstGeom>
            </p:spPr>
            <p:txBody>
              <a:bodyPr wrap="square">
                <a:spAutoFit/>
              </a:bodyPr>
              <a:lstStyle/>
              <a:p>
                <a14:m>
                  <m:oMath xmlns:m="http://schemas.openxmlformats.org/officeDocument/2006/math">
                    <m:sSub>
                      <m:sSubPr>
                        <m:ctrlPr>
                          <a:rPr lang="en-US" sz="2400" i="1" smtClean="0">
                            <a:latin typeface="Cambria Math"/>
                          </a:rPr>
                        </m:ctrlPr>
                      </m:sSubPr>
                      <m:e>
                        <m:r>
                          <a:rPr lang="en-US" sz="2400" i="1">
                            <a:latin typeface="Cambria Math"/>
                          </a:rPr>
                          <m:t>𝑉</m:t>
                        </m:r>
                      </m:e>
                      <m:sub>
                        <m:r>
                          <a:rPr lang="en-US" sz="2400" i="1">
                            <a:latin typeface="Cambria Math"/>
                          </a:rPr>
                          <m:t>𝑏𝑏</m:t>
                        </m:r>
                      </m:sub>
                    </m:sSub>
                    <m:r>
                      <a:rPr lang="en-US" sz="2400" b="0" i="1" smtClean="0">
                        <a:latin typeface="Cambria Math"/>
                      </a:rPr>
                      <m:t>=</m:t>
                    </m:r>
                    <m:f>
                      <m:fPr>
                        <m:ctrlPr>
                          <a:rPr lang="en-US" sz="2400" i="1">
                            <a:latin typeface="Cambria Math"/>
                          </a:rPr>
                        </m:ctrlPr>
                      </m:fPr>
                      <m:num>
                        <m:r>
                          <a:rPr lang="en-US" sz="2400" b="0" i="1" smtClean="0">
                            <a:latin typeface="Cambria Math"/>
                          </a:rPr>
                          <m:t>79.5</m:t>
                        </m:r>
                      </m:num>
                      <m:den>
                        <m:r>
                          <a:rPr lang="en-US" sz="2400" i="1">
                            <a:latin typeface="Cambria Math"/>
                            <a:ea typeface="Cambria Math"/>
                          </a:rPr>
                          <m:t>𝛿𝜙</m:t>
                        </m:r>
                      </m:den>
                    </m:f>
                    <m:r>
                      <a:rPr lang="en-US" sz="2400" b="0" i="1" smtClean="0">
                        <a:latin typeface="Cambria Math"/>
                        <a:ea typeface="Cambria Math"/>
                      </a:rPr>
                      <m:t> </m:t>
                    </m:r>
                    <m:r>
                      <m:rPr>
                        <m:nor/>
                      </m:rPr>
                      <a:rPr lang="en-US" sz="2400" b="0" i="0" smtClean="0">
                        <a:latin typeface="Cambria Math"/>
                        <a:ea typeface="Cambria Math"/>
                      </a:rPr>
                      <m:t>V</m:t>
                    </m:r>
                  </m:oMath>
                </a14:m>
                <a:r>
                  <a:rPr lang="en-US" sz="2400" dirty="0" smtClean="0"/>
                  <a:t> </a:t>
                </a:r>
                <a:endParaRPr lang="en-US" sz="2400" dirty="0"/>
              </a:p>
            </p:txBody>
          </p:sp>
        </mc:Choice>
        <mc:Fallback>
          <p:sp>
            <p:nvSpPr>
              <p:cNvPr id="20" name="Rectangle 19"/>
              <p:cNvSpPr>
                <a:spLocks noRot="1" noChangeAspect="1" noMove="1" noResize="1" noEditPoints="1" noAdjustHandles="1" noChangeArrowheads="1" noChangeShapeType="1" noTextEdit="1"/>
              </p:cNvSpPr>
              <p:nvPr/>
            </p:nvSpPr>
            <p:spPr>
              <a:xfrm>
                <a:off x="7111390" y="3983818"/>
                <a:ext cx="1934520" cy="66082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543923" y="5452291"/>
                <a:ext cx="8025919" cy="646331"/>
              </a:xfrm>
              <a:prstGeom prst="rect">
                <a:avLst/>
              </a:prstGeom>
              <a:noFill/>
            </p:spPr>
            <p:txBody>
              <a:bodyPr wrap="square" rtlCol="0">
                <a:spAutoFit/>
              </a:bodyPr>
              <a:lstStyle/>
              <a:p>
                <a:pPr/>
                <a:r>
                  <a:rPr lang="en-US" dirty="0" smtClean="0">
                    <a:solidFill>
                      <a:srgbClr val="FF0000"/>
                    </a:solidFill>
                  </a:rPr>
                  <a:t>If we let the BB depth to be 2 colliding bucket </a:t>
                </a:r>
                <a:r>
                  <a:rPr lang="en-US" dirty="0" err="1" smtClean="0">
                    <a:solidFill>
                      <a:srgbClr val="FF0000"/>
                    </a:solidFill>
                  </a:rPr>
                  <a:t>lengh</a:t>
                </a:r>
                <a:r>
                  <a:rPr lang="en-US" dirty="0" smtClean="0">
                    <a:solidFill>
                      <a:srgbClr val="FF0000"/>
                    </a:solidFill>
                  </a:rPr>
                  <a:t> (harmonic number = 6832) then</a:t>
                </a:r>
              </a:p>
              <a:p>
                <a:pPr/>
                <a14:m>
                  <m:oMathPara xmlns:m="http://schemas.openxmlformats.org/officeDocument/2006/math">
                    <m:oMathParaPr>
                      <m:jc m:val="left"/>
                    </m:oMathParaPr>
                    <m:oMath xmlns:m="http://schemas.openxmlformats.org/officeDocument/2006/math">
                      <m:sSub>
                        <m:sSubPr>
                          <m:ctrlPr>
                            <a:rPr lang="en-US" i="1" smtClean="0">
                              <a:solidFill>
                                <a:srgbClr val="FF0000"/>
                              </a:solidFill>
                              <a:latin typeface="Cambria Math"/>
                            </a:rPr>
                          </m:ctrlPr>
                        </m:sSubPr>
                        <m:e>
                          <m:r>
                            <a:rPr lang="en-US" b="0" i="1" smtClean="0">
                              <a:solidFill>
                                <a:srgbClr val="FF0000"/>
                              </a:solidFill>
                              <a:latin typeface="Cambria Math"/>
                              <a:ea typeface="Cambria Math"/>
                            </a:rPr>
                            <m:t>𝛿𝜙</m:t>
                          </m:r>
                          <m:r>
                            <a:rPr lang="en-US" b="0" i="1" smtClean="0">
                              <a:solidFill>
                                <a:srgbClr val="FF0000"/>
                              </a:solidFill>
                              <a:latin typeface="Cambria Math"/>
                              <a:ea typeface="Cambria Math"/>
                            </a:rPr>
                            <m:t>=2×2</m:t>
                          </m:r>
                          <m:r>
                            <a:rPr lang="en-US" b="0" i="1" smtClean="0">
                              <a:solidFill>
                                <a:srgbClr val="FF0000"/>
                              </a:solidFill>
                              <a:latin typeface="Cambria Math"/>
                              <a:ea typeface="Cambria Math"/>
                            </a:rPr>
                            <m:t>𝜋</m:t>
                          </m:r>
                          <m:r>
                            <a:rPr lang="en-US" b="0" i="1" smtClean="0">
                              <a:solidFill>
                                <a:srgbClr val="FF0000"/>
                              </a:solidFill>
                              <a:latin typeface="Cambria Math"/>
                              <a:ea typeface="Cambria Math"/>
                            </a:rPr>
                            <m:t>/6832</m:t>
                          </m:r>
                          <m:r>
                            <a:rPr lang="en-US" b="0" i="1" smtClean="0">
                              <a:solidFill>
                                <a:srgbClr val="FF0000"/>
                              </a:solidFill>
                              <a:latin typeface="Cambria Math"/>
                              <a:ea typeface="Cambria Math"/>
                            </a:rPr>
                            <m:t>,</m:t>
                          </m:r>
                          <m:r>
                            <m:rPr>
                              <m:nor/>
                            </m:rPr>
                            <a:rPr lang="en-US" b="0" i="0" smtClean="0">
                              <a:solidFill>
                                <a:srgbClr val="FF0000"/>
                              </a:solidFill>
                              <a:latin typeface="Cambria Math"/>
                              <a:ea typeface="Cambria Math"/>
                            </a:rPr>
                            <m:t> </m:t>
                          </m:r>
                          <m:r>
                            <a:rPr lang="en-US" b="0" i="1" smtClean="0">
                              <a:solidFill>
                                <a:srgbClr val="FF0000"/>
                              </a:solidFill>
                              <a:latin typeface="Cambria Math"/>
                            </a:rPr>
                            <m:t>𝑉</m:t>
                          </m:r>
                        </m:e>
                        <m:sub>
                          <m:r>
                            <a:rPr lang="en-US" b="0" i="1" smtClean="0">
                              <a:solidFill>
                                <a:srgbClr val="FF0000"/>
                              </a:solidFill>
                              <a:latin typeface="Cambria Math"/>
                            </a:rPr>
                            <m:t>𝑏𝑏</m:t>
                          </m:r>
                        </m:sub>
                      </m:sSub>
                      <m:r>
                        <a:rPr lang="en-US" b="0" i="1" smtClean="0">
                          <a:solidFill>
                            <a:srgbClr val="FF0000"/>
                          </a:solidFill>
                          <a:latin typeface="Cambria Math"/>
                        </a:rPr>
                        <m:t>=4</m:t>
                      </m:r>
                      <m:r>
                        <a:rPr lang="en-US" b="0" i="1" smtClean="0">
                          <a:solidFill>
                            <a:srgbClr val="FF0000"/>
                          </a:solidFill>
                          <a:latin typeface="Cambria Math"/>
                        </a:rPr>
                        <m:t>3</m:t>
                      </m:r>
                      <m:r>
                        <a:rPr lang="en-US" b="0" i="1" smtClean="0">
                          <a:solidFill>
                            <a:srgbClr val="FF0000"/>
                          </a:solidFill>
                          <a:latin typeface="Cambria Math"/>
                        </a:rPr>
                        <m:t>.</m:t>
                      </m:r>
                      <m:r>
                        <a:rPr lang="en-US" b="0" i="1" smtClean="0">
                          <a:solidFill>
                            <a:srgbClr val="FF0000"/>
                          </a:solidFill>
                          <a:latin typeface="Cambria Math"/>
                        </a:rPr>
                        <m:t>2</m:t>
                      </m:r>
                      <m:r>
                        <a:rPr lang="en-US" b="0" i="1" smtClean="0">
                          <a:solidFill>
                            <a:srgbClr val="FF0000"/>
                          </a:solidFill>
                          <a:latin typeface="Cambria Math"/>
                        </a:rPr>
                        <m:t> </m:t>
                      </m:r>
                      <m:r>
                        <m:rPr>
                          <m:nor/>
                        </m:rPr>
                        <a:rPr lang="en-US" b="0" i="0" smtClean="0">
                          <a:solidFill>
                            <a:srgbClr val="FF0000"/>
                          </a:solidFill>
                          <a:latin typeface="Cambria Math"/>
                        </a:rPr>
                        <m:t>kV</m:t>
                      </m:r>
                    </m:oMath>
                  </m:oMathPara>
                </a14:m>
                <a:endParaRPr lang="en-US" dirty="0">
                  <a:solidFill>
                    <a:srgbClr val="FF0000"/>
                  </a:solidFill>
                </a:endParaRPr>
              </a:p>
            </p:txBody>
          </p:sp>
        </mc:Choice>
        <mc:Fallback>
          <p:sp>
            <p:nvSpPr>
              <p:cNvPr id="21" name="TextBox 20"/>
              <p:cNvSpPr txBox="1">
                <a:spLocks noRot="1" noChangeAspect="1" noMove="1" noResize="1" noEditPoints="1" noAdjustHandles="1" noChangeArrowheads="1" noChangeShapeType="1" noTextEdit="1"/>
              </p:cNvSpPr>
              <p:nvPr/>
            </p:nvSpPr>
            <p:spPr>
              <a:xfrm>
                <a:off x="543923" y="5452291"/>
                <a:ext cx="8025919" cy="646331"/>
              </a:xfrm>
              <a:prstGeom prst="rect">
                <a:avLst/>
              </a:prstGeom>
              <a:blipFill rotWithShape="1">
                <a:blip r:embed="rId6"/>
                <a:stretch>
                  <a:fillRect l="-607" t="-4717" b="-6604"/>
                </a:stretch>
              </a:blipFill>
            </p:spPr>
            <p:txBody>
              <a:bodyPr/>
              <a:lstStyle/>
              <a:p>
                <a:r>
                  <a:rPr lang="en-US">
                    <a:noFill/>
                  </a:rPr>
                  <a:t> </a:t>
                </a:r>
              </a:p>
            </p:txBody>
          </p:sp>
        </mc:Fallback>
      </mc:AlternateContent>
      <p:sp>
        <p:nvSpPr>
          <p:cNvPr id="23" name="Right Arrow 22"/>
          <p:cNvSpPr/>
          <p:nvPr/>
        </p:nvSpPr>
        <p:spPr>
          <a:xfrm>
            <a:off x="6167476" y="4194012"/>
            <a:ext cx="904875" cy="23812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ent-Up Arrow 23"/>
          <p:cNvSpPr/>
          <p:nvPr/>
        </p:nvSpPr>
        <p:spPr>
          <a:xfrm rot="5400000">
            <a:off x="4560015" y="4679271"/>
            <a:ext cx="210732" cy="332864"/>
          </a:xfrm>
          <a:prstGeom prst="ben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6" name="TextBox 25"/>
              <p:cNvSpPr txBox="1"/>
              <p:nvPr/>
            </p:nvSpPr>
            <p:spPr>
              <a:xfrm>
                <a:off x="4278568" y="829337"/>
                <a:ext cx="3128752" cy="369332"/>
              </a:xfrm>
              <a:prstGeom prst="rect">
                <a:avLst/>
              </a:prstGeom>
              <a:noFill/>
            </p:spPr>
            <p:txBody>
              <a:bodyPr wrap="square" rtlCol="0">
                <a:spAutoFit/>
              </a:bodyPr>
              <a:lstStyle/>
              <a:p>
                <a:r>
                  <a:rPr lang="en-US" dirty="0" smtClean="0"/>
                  <a:t>For given </a:t>
                </a:r>
                <a14:m>
                  <m:oMath xmlns:m="http://schemas.openxmlformats.org/officeDocument/2006/math">
                    <m:r>
                      <a:rPr lang="en-US" i="1">
                        <a:latin typeface="Cambria Math"/>
                        <a:ea typeface="Cambria Math"/>
                      </a:rPr>
                      <m:t>𝛿𝜙</m:t>
                    </m:r>
                  </m:oMath>
                </a14:m>
                <a:r>
                  <a:rPr lang="en-US" dirty="0" smtClean="0"/>
                  <a:t> and </a:t>
                </a:r>
                <a14:m>
                  <m:oMath xmlns:m="http://schemas.openxmlformats.org/officeDocument/2006/math">
                    <m:r>
                      <m:rPr>
                        <m:sty m:val="p"/>
                      </m:rPr>
                      <a:rPr lang="el-GR" i="1">
                        <a:latin typeface="Cambria Math"/>
                        <a:ea typeface="Cambria Math"/>
                      </a:rPr>
                      <m:t>Δ</m:t>
                    </m:r>
                    <m:sSub>
                      <m:sSubPr>
                        <m:ctrlPr>
                          <a:rPr lang="en-US" i="1">
                            <a:latin typeface="Cambria Math"/>
                            <a:ea typeface="Cambria Math"/>
                          </a:rPr>
                        </m:ctrlPr>
                      </m:sSubPr>
                      <m:e>
                        <m:r>
                          <a:rPr lang="en-US" i="1">
                            <a:latin typeface="Cambria Math"/>
                            <a:ea typeface="Cambria Math"/>
                          </a:rPr>
                          <m:t>𝐸</m:t>
                        </m:r>
                      </m:e>
                      <m:sub>
                        <m:r>
                          <a:rPr lang="en-US" i="1">
                            <a:latin typeface="Cambria Math"/>
                            <a:ea typeface="Cambria Math"/>
                          </a:rPr>
                          <m:t>1</m:t>
                        </m:r>
                      </m:sub>
                    </m:sSub>
                  </m:oMath>
                </a14:m>
                <a:r>
                  <a:rPr lang="en-US" dirty="0" smtClean="0"/>
                  <a:t>, we have</a:t>
                </a:r>
                <a:endParaRPr lang="en-US" dirty="0"/>
              </a:p>
            </p:txBody>
          </p:sp>
        </mc:Choice>
        <mc:Fallback>
          <p:sp>
            <p:nvSpPr>
              <p:cNvPr id="26" name="TextBox 25"/>
              <p:cNvSpPr txBox="1">
                <a:spLocks noRot="1" noChangeAspect="1" noMove="1" noResize="1" noEditPoints="1" noAdjustHandles="1" noChangeArrowheads="1" noChangeShapeType="1" noTextEdit="1"/>
              </p:cNvSpPr>
              <p:nvPr/>
            </p:nvSpPr>
            <p:spPr>
              <a:xfrm>
                <a:off x="4278568" y="829337"/>
                <a:ext cx="3128752" cy="369332"/>
              </a:xfrm>
              <a:prstGeom prst="rect">
                <a:avLst/>
              </a:prstGeom>
              <a:blipFill rotWithShape="1">
                <a:blip r:embed="rId7"/>
                <a:stretch>
                  <a:fillRect l="-1754" t="-6557" b="-26230"/>
                </a:stretch>
              </a:blipFill>
            </p:spPr>
            <p:txBody>
              <a:bodyPr/>
              <a:lstStyle/>
              <a:p>
                <a:r>
                  <a:rPr lang="en-US">
                    <a:noFill/>
                  </a:rPr>
                  <a:t> </a:t>
                </a:r>
              </a:p>
            </p:txBody>
          </p:sp>
        </mc:Fallback>
      </mc:AlternateContent>
      <p:sp>
        <p:nvSpPr>
          <p:cNvPr id="27" name="Left Brace 26"/>
          <p:cNvSpPr/>
          <p:nvPr/>
        </p:nvSpPr>
        <p:spPr>
          <a:xfrm>
            <a:off x="5433891" y="1267371"/>
            <a:ext cx="262270" cy="1322913"/>
          </a:xfrm>
          <a:prstGeom prst="leftBrace">
            <a:avLst>
              <a:gd name="adj1" fmla="val 69144"/>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Right Arrow 27"/>
          <p:cNvSpPr/>
          <p:nvPr/>
        </p:nvSpPr>
        <p:spPr>
          <a:xfrm>
            <a:off x="4379375" y="1806043"/>
            <a:ext cx="904875" cy="23812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11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Synchrotron Oscillation Period</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11</a:t>
            </a:fld>
            <a:endParaRPr lang="en-US" dirty="0"/>
          </a:p>
        </p:txBody>
      </p:sp>
      <p:grpSp>
        <p:nvGrpSpPr>
          <p:cNvPr id="4" name="Group 3"/>
          <p:cNvGrpSpPr/>
          <p:nvPr/>
        </p:nvGrpSpPr>
        <p:grpSpPr>
          <a:xfrm>
            <a:off x="2311343" y="1374488"/>
            <a:ext cx="3581788" cy="3389372"/>
            <a:chOff x="2311343" y="630178"/>
            <a:chExt cx="3581788" cy="3389372"/>
          </a:xfrm>
        </p:grpSpPr>
        <p:grpSp>
          <p:nvGrpSpPr>
            <p:cNvPr id="5" name="Group 4"/>
            <p:cNvGrpSpPr/>
            <p:nvPr/>
          </p:nvGrpSpPr>
          <p:grpSpPr>
            <a:xfrm>
              <a:off x="2311343" y="630178"/>
              <a:ext cx="3581788" cy="3389372"/>
              <a:chOff x="85337" y="3144073"/>
              <a:chExt cx="2274814" cy="1753383"/>
            </a:xfrm>
          </p:grpSpPr>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37" y="3144073"/>
                <a:ext cx="2274814" cy="1753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rot="16200000">
                <a:off x="587595" y="3963614"/>
                <a:ext cx="229001"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044139" y="3992189"/>
                <a:ext cx="229001"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287604" y="4183041"/>
                <a:ext cx="304800"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87604" y="3742213"/>
                <a:ext cx="304800"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204362" y="1693072"/>
              <a:ext cx="561372" cy="369332"/>
            </a:xfrm>
            <a:prstGeom prst="rect">
              <a:avLst/>
            </a:prstGeom>
            <a:noFill/>
          </p:spPr>
          <p:txBody>
            <a:bodyPr wrap="none" rtlCol="0">
              <a:spAutoFit/>
            </a:bodyPr>
            <a:lstStyle/>
            <a:p>
              <a:r>
                <a:rPr lang="en-US" b="1" dirty="0" smtClean="0">
                  <a:solidFill>
                    <a:srgbClr val="00B050"/>
                  </a:solidFill>
                </a:rPr>
                <a:t>T</a:t>
              </a:r>
              <a:r>
                <a:rPr lang="en-US" b="1" baseline="-25000" dirty="0" smtClean="0">
                  <a:solidFill>
                    <a:srgbClr val="00B050"/>
                  </a:solidFill>
                </a:rPr>
                <a:t>flat</a:t>
              </a:r>
              <a:endParaRPr lang="en-US" b="1" baseline="-25000" dirty="0">
                <a:solidFill>
                  <a:srgbClr val="00B050"/>
                </a:solidFill>
              </a:endParaRPr>
            </a:p>
          </p:txBody>
        </p:sp>
        <p:sp>
          <p:nvSpPr>
            <p:cNvPr id="7" name="TextBox 6"/>
            <p:cNvSpPr txBox="1"/>
            <p:nvPr/>
          </p:nvSpPr>
          <p:spPr>
            <a:xfrm>
              <a:off x="5154366" y="2029722"/>
              <a:ext cx="508473" cy="369332"/>
            </a:xfrm>
            <a:prstGeom prst="rect">
              <a:avLst/>
            </a:prstGeom>
            <a:noFill/>
          </p:spPr>
          <p:txBody>
            <a:bodyPr wrap="none" rtlCol="0">
              <a:spAutoFit/>
            </a:bodyPr>
            <a:lstStyle/>
            <a:p>
              <a:r>
                <a:rPr lang="en-US" b="1" dirty="0" smtClean="0">
                  <a:solidFill>
                    <a:srgbClr val="00B050"/>
                  </a:solidFill>
                </a:rPr>
                <a:t>T</a:t>
              </a:r>
              <a:r>
                <a:rPr lang="en-US" b="1" baseline="-25000" dirty="0" smtClean="0">
                  <a:solidFill>
                    <a:srgbClr val="00B050"/>
                  </a:solidFill>
                </a:rPr>
                <a:t>bb</a:t>
              </a:r>
              <a:endParaRPr lang="en-US" b="1" baseline="-25000" dirty="0">
                <a:solidFill>
                  <a:srgbClr val="00B050"/>
                </a:solidFill>
              </a:endParaRPr>
            </a:p>
          </p:txBody>
        </p:sp>
        <p:sp>
          <p:nvSpPr>
            <p:cNvPr id="8" name="TextBox 7"/>
            <p:cNvSpPr txBox="1"/>
            <p:nvPr/>
          </p:nvSpPr>
          <p:spPr>
            <a:xfrm>
              <a:off x="4208963" y="2269626"/>
              <a:ext cx="561372" cy="369332"/>
            </a:xfrm>
            <a:prstGeom prst="rect">
              <a:avLst/>
            </a:prstGeom>
            <a:noFill/>
          </p:spPr>
          <p:txBody>
            <a:bodyPr wrap="none" rtlCol="0">
              <a:spAutoFit/>
            </a:bodyPr>
            <a:lstStyle/>
            <a:p>
              <a:r>
                <a:rPr lang="en-US" b="1" dirty="0" smtClean="0">
                  <a:solidFill>
                    <a:srgbClr val="00B050"/>
                  </a:solidFill>
                </a:rPr>
                <a:t>T</a:t>
              </a:r>
              <a:r>
                <a:rPr lang="en-US" b="1" baseline="-25000" dirty="0" smtClean="0">
                  <a:solidFill>
                    <a:srgbClr val="00B050"/>
                  </a:solidFill>
                </a:rPr>
                <a:t>flat</a:t>
              </a:r>
              <a:endParaRPr lang="en-US" b="1" baseline="-25000" dirty="0">
                <a:solidFill>
                  <a:srgbClr val="00B050"/>
                </a:solidFill>
              </a:endParaRPr>
            </a:p>
          </p:txBody>
        </p:sp>
        <p:sp>
          <p:nvSpPr>
            <p:cNvPr id="9" name="TextBox 8"/>
            <p:cNvSpPr txBox="1"/>
            <p:nvPr/>
          </p:nvSpPr>
          <p:spPr>
            <a:xfrm>
              <a:off x="3239531" y="2066392"/>
              <a:ext cx="508473" cy="369332"/>
            </a:xfrm>
            <a:prstGeom prst="rect">
              <a:avLst/>
            </a:prstGeom>
            <a:noFill/>
          </p:spPr>
          <p:txBody>
            <a:bodyPr wrap="none" rtlCol="0">
              <a:spAutoFit/>
            </a:bodyPr>
            <a:lstStyle/>
            <a:p>
              <a:r>
                <a:rPr lang="en-US" b="1" dirty="0">
                  <a:solidFill>
                    <a:srgbClr val="00B050"/>
                  </a:solidFill>
                </a:rPr>
                <a:t>T</a:t>
              </a:r>
              <a:r>
                <a:rPr lang="en-US" b="1" baseline="-25000" dirty="0" smtClean="0">
                  <a:solidFill>
                    <a:srgbClr val="00B050"/>
                  </a:solidFill>
                </a:rPr>
                <a:t>bb</a:t>
              </a:r>
              <a:endParaRPr lang="en-US" b="1" baseline="-25000" dirty="0">
                <a:solidFill>
                  <a:srgbClr val="00B050"/>
                </a:solidFill>
              </a:endParaRPr>
            </a:p>
          </p:txBody>
        </p:sp>
      </p:grpSp>
      <mc:AlternateContent xmlns:mc="http://schemas.openxmlformats.org/markup-compatibility/2006">
        <mc:Choice xmlns:a14="http://schemas.microsoft.com/office/drawing/2010/main" Requires="a14">
          <p:sp>
            <p:nvSpPr>
              <p:cNvPr id="15" name="Rectangle 14"/>
              <p:cNvSpPr/>
              <p:nvPr/>
            </p:nvSpPr>
            <p:spPr>
              <a:xfrm>
                <a:off x="935665" y="4763860"/>
                <a:ext cx="7485321" cy="7203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𝑇</m:t>
                      </m:r>
                      <m:r>
                        <a:rPr lang="en-US" b="0" i="1" smtClean="0">
                          <a:latin typeface="Cambria Math"/>
                        </a:rPr>
                        <m:t>=2</m:t>
                      </m:r>
                      <m:sSub>
                        <m:sSubPr>
                          <m:ctrlPr>
                            <a:rPr lang="en-US" b="0" i="1" smtClean="0">
                              <a:latin typeface="Cambria Math"/>
                            </a:rPr>
                          </m:ctrlPr>
                        </m:sSubPr>
                        <m:e>
                          <m:r>
                            <a:rPr lang="en-US" b="0" i="1" smtClean="0">
                              <a:latin typeface="Cambria Math"/>
                            </a:rPr>
                            <m:t>𝑇</m:t>
                          </m:r>
                        </m:e>
                        <m:sub>
                          <m:r>
                            <a:rPr lang="en-US" b="0" i="1" smtClean="0">
                              <a:latin typeface="Cambria Math"/>
                            </a:rPr>
                            <m:t>𝑓𝑙𝑎𝑡</m:t>
                          </m:r>
                        </m:sub>
                      </m:sSub>
                      <m:r>
                        <a:rPr lang="en-US" b="0" i="1" smtClean="0">
                          <a:latin typeface="Cambria Math"/>
                        </a:rPr>
                        <m:t>+2</m:t>
                      </m:r>
                      <m:sSub>
                        <m:sSubPr>
                          <m:ctrlPr>
                            <a:rPr lang="en-US" b="0" i="1" smtClean="0">
                              <a:latin typeface="Cambria Math"/>
                            </a:rPr>
                          </m:ctrlPr>
                        </m:sSubPr>
                        <m:e>
                          <m:r>
                            <a:rPr lang="en-US" b="0" i="1" smtClean="0">
                              <a:latin typeface="Cambria Math"/>
                            </a:rPr>
                            <m:t>𝑇</m:t>
                          </m:r>
                        </m:e>
                        <m:sub>
                          <m:r>
                            <a:rPr lang="en-US" b="0" i="1" smtClean="0">
                              <a:latin typeface="Cambria Math"/>
                            </a:rPr>
                            <m:t>𝑏𝑏</m:t>
                          </m:r>
                        </m:sub>
                      </m:sSub>
                      <m:r>
                        <a:rPr lang="en-US" b="0" i="1" smtClean="0">
                          <a:latin typeface="Cambria Math"/>
                        </a:rPr>
                        <m:t>=4</m:t>
                      </m:r>
                      <m:f>
                        <m:fPr>
                          <m:ctrlPr>
                            <a:rPr lang="en-US" i="1">
                              <a:latin typeface="Cambria Math"/>
                            </a:rPr>
                          </m:ctrlPr>
                        </m:fPr>
                        <m:num>
                          <m:sSup>
                            <m:sSupPr>
                              <m:ctrlPr>
                                <a:rPr lang="en-US" i="1" smtClean="0">
                                  <a:latin typeface="Cambria Math"/>
                                </a:rPr>
                              </m:ctrlPr>
                            </m:sSupPr>
                            <m:e>
                              <m:r>
                                <a:rPr lang="en-US" i="1" smtClean="0">
                                  <a:latin typeface="Cambria Math"/>
                                  <a:ea typeface="Cambria Math"/>
                                </a:rPr>
                                <m:t>𝛽</m:t>
                              </m:r>
                            </m:e>
                            <m:sup>
                              <m:r>
                                <a:rPr lang="en-US" b="0" i="1" smtClean="0">
                                  <a:latin typeface="Cambria Math"/>
                                </a:rPr>
                                <m:t>2</m:t>
                              </m:r>
                            </m:sup>
                          </m:sSup>
                        </m:num>
                        <m:den>
                          <m:sSub>
                            <m:sSubPr>
                              <m:ctrlPr>
                                <a:rPr lang="en-US" i="1" smtClean="0">
                                  <a:latin typeface="Cambria Math"/>
                                </a:rPr>
                              </m:ctrlPr>
                            </m:sSubPr>
                            <m:e>
                              <m:r>
                                <a:rPr lang="en-US" i="1" smtClean="0">
                                  <a:latin typeface="Cambria Math"/>
                                  <a:ea typeface="Cambria Math"/>
                                </a:rPr>
                                <m:t>𝜔</m:t>
                              </m:r>
                            </m:e>
                            <m:sub>
                              <m:r>
                                <a:rPr lang="en-US" b="0" i="1" smtClean="0">
                                  <a:latin typeface="Cambria Math"/>
                                </a:rPr>
                                <m:t>0</m:t>
                              </m:r>
                            </m:sub>
                          </m:sSub>
                          <m:r>
                            <a:rPr lang="en-US" i="1" smtClean="0">
                              <a:latin typeface="Cambria Math"/>
                              <a:ea typeface="Cambria Math"/>
                            </a:rPr>
                            <m:t>𝜂</m:t>
                          </m:r>
                        </m:den>
                      </m:f>
                      <m:f>
                        <m:fPr>
                          <m:ctrlPr>
                            <a:rPr lang="en-US" i="1" smtClean="0">
                              <a:latin typeface="Cambria Math"/>
                            </a:rPr>
                          </m:ctrlPr>
                        </m:fPr>
                        <m:num>
                          <m:sSub>
                            <m:sSubPr>
                              <m:ctrlPr>
                                <a:rPr lang="en-US" i="1">
                                  <a:latin typeface="Cambria Math"/>
                                </a:rPr>
                              </m:ctrlPr>
                            </m:sSubPr>
                            <m:e>
                              <m:r>
                                <a:rPr lang="en-US" i="1">
                                  <a:latin typeface="Cambria Math"/>
                                  <a:ea typeface="Cambria Math"/>
                                </a:rPr>
                                <m:t>𝜙</m:t>
                              </m:r>
                            </m:e>
                            <m:sub>
                              <m:r>
                                <a:rPr lang="en-US" i="1">
                                  <a:latin typeface="Cambria Math"/>
                                </a:rPr>
                                <m:t>1</m:t>
                              </m:r>
                            </m:sub>
                          </m:sSub>
                        </m:num>
                        <m:den>
                          <m:f>
                            <m:fPr>
                              <m:type m:val="lin"/>
                              <m:ctrlPr>
                                <a:rPr lang="en-US" i="1" smtClean="0">
                                  <a:latin typeface="Cambria Math"/>
                                </a:rPr>
                              </m:ctrlPr>
                            </m:fPr>
                            <m:num>
                              <m:r>
                                <m:rPr>
                                  <m:sty m:val="p"/>
                                </m:rPr>
                                <a:rPr lang="el-GR" i="1">
                                  <a:latin typeface="Cambria Math"/>
                                  <a:ea typeface="Cambria Math"/>
                                </a:rPr>
                                <m:t>Δ</m:t>
                              </m:r>
                              <m:r>
                                <a:rPr lang="en-US" b="0" i="1" smtClean="0">
                                  <a:latin typeface="Cambria Math"/>
                                  <a:ea typeface="Cambria Math"/>
                                </a:rPr>
                                <m:t>𝐸</m:t>
                              </m:r>
                            </m:num>
                            <m:den>
                              <m:r>
                                <a:rPr lang="en-US" b="0" i="1" smtClean="0">
                                  <a:latin typeface="Cambria Math"/>
                                </a:rPr>
                                <m:t>𝐸</m:t>
                              </m:r>
                            </m:den>
                          </m:f>
                        </m:den>
                      </m:f>
                      <m:r>
                        <a:rPr lang="en-US" i="1">
                          <a:latin typeface="Cambria Math"/>
                        </a:rPr>
                        <m:t>+</m:t>
                      </m:r>
                      <m:r>
                        <a:rPr lang="en-US" b="0" i="1" smtClean="0">
                          <a:latin typeface="Cambria Math"/>
                        </a:rPr>
                        <m:t>4</m:t>
                      </m:r>
                      <m:f>
                        <m:fPr>
                          <m:ctrlPr>
                            <a:rPr lang="en-US" i="1">
                              <a:latin typeface="Cambria Math"/>
                            </a:rPr>
                          </m:ctrlPr>
                        </m:fPr>
                        <m:num>
                          <m:r>
                            <a:rPr lang="en-US" b="0" i="1" smtClean="0">
                              <a:latin typeface="Cambria Math"/>
                              <a:ea typeface="Cambria Math"/>
                            </a:rPr>
                            <m:t>2</m:t>
                          </m:r>
                          <m:r>
                            <a:rPr lang="en-US" b="0" i="1" smtClean="0">
                              <a:latin typeface="Cambria Math"/>
                              <a:ea typeface="Cambria Math"/>
                            </a:rPr>
                            <m:t>𝜋</m:t>
                          </m:r>
                          <m:r>
                            <a:rPr lang="en-US" b="0" i="1" smtClean="0">
                              <a:latin typeface="Cambria Math"/>
                              <a:ea typeface="Cambria Math"/>
                            </a:rPr>
                            <m:t>𝐸</m:t>
                          </m:r>
                        </m:num>
                        <m:den>
                          <m:r>
                            <a:rPr lang="en-US" i="1" smtClean="0">
                              <a:latin typeface="Cambria Math"/>
                            </a:rPr>
                            <m:t>𝑒</m:t>
                          </m:r>
                          <m:sSub>
                            <m:sSubPr>
                              <m:ctrlPr>
                                <a:rPr lang="en-US" i="1" smtClean="0">
                                  <a:latin typeface="Cambria Math"/>
                                </a:rPr>
                              </m:ctrlPr>
                            </m:sSubPr>
                            <m:e>
                              <m:r>
                                <a:rPr lang="en-US" i="1" smtClean="0">
                                  <a:latin typeface="Cambria Math"/>
                                  <a:ea typeface="Cambria Math"/>
                                </a:rPr>
                                <m:t>𝜔</m:t>
                              </m:r>
                            </m:e>
                            <m:sub>
                              <m:r>
                                <a:rPr lang="en-US" b="0" i="1" smtClean="0">
                                  <a:latin typeface="Cambria Math"/>
                                </a:rPr>
                                <m:t>0</m:t>
                              </m:r>
                            </m:sub>
                          </m:sSub>
                        </m:den>
                      </m:f>
                      <m:f>
                        <m:fPr>
                          <m:ctrlPr>
                            <a:rPr lang="en-US" i="1" smtClean="0">
                              <a:latin typeface="Cambria Math"/>
                            </a:rPr>
                          </m:ctrlPr>
                        </m:fPr>
                        <m:num>
                          <m:f>
                            <m:fPr>
                              <m:type m:val="lin"/>
                              <m:ctrlPr>
                                <a:rPr lang="en-US" i="1">
                                  <a:latin typeface="Cambria Math"/>
                                </a:rPr>
                              </m:ctrlPr>
                            </m:fPr>
                            <m:num>
                              <m:r>
                                <m:rPr>
                                  <m:sty m:val="p"/>
                                </m:rPr>
                                <a:rPr lang="el-GR" i="1">
                                  <a:latin typeface="Cambria Math"/>
                                  <a:ea typeface="Cambria Math"/>
                                </a:rPr>
                                <m:t>Δ</m:t>
                              </m:r>
                              <m:r>
                                <a:rPr lang="en-US" i="1">
                                  <a:latin typeface="Cambria Math"/>
                                  <a:ea typeface="Cambria Math"/>
                                </a:rPr>
                                <m:t>𝐸</m:t>
                              </m:r>
                            </m:num>
                            <m:den>
                              <m:r>
                                <a:rPr lang="en-US" i="1">
                                  <a:latin typeface="Cambria Math"/>
                                </a:rPr>
                                <m:t>𝐸</m:t>
                              </m:r>
                            </m:den>
                          </m:f>
                        </m:num>
                        <m:den>
                          <m:sSub>
                            <m:sSubPr>
                              <m:ctrlPr>
                                <a:rPr lang="en-US" i="1" smtClean="0">
                                  <a:latin typeface="Cambria Math"/>
                                </a:rPr>
                              </m:ctrlPr>
                            </m:sSubPr>
                            <m:e>
                              <m:r>
                                <a:rPr lang="en-US" b="0" i="1" smtClean="0">
                                  <a:latin typeface="Cambria Math"/>
                                </a:rPr>
                                <m:t>𝑉</m:t>
                              </m:r>
                            </m:e>
                            <m:sub>
                              <m:r>
                                <a:rPr lang="en-US" b="0" i="1" smtClean="0">
                                  <a:latin typeface="Cambria Math"/>
                                </a:rPr>
                                <m:t>𝑏𝑏</m:t>
                              </m:r>
                            </m:sub>
                          </m:sSub>
                        </m:den>
                      </m:f>
                    </m:oMath>
                  </m:oMathPara>
                </a14:m>
                <a:endParaRPr lang="en-US" dirty="0"/>
              </a:p>
            </p:txBody>
          </p:sp>
        </mc:Choice>
        <mc:Fallback>
          <p:sp>
            <p:nvSpPr>
              <p:cNvPr id="15" name="Rectangle 14"/>
              <p:cNvSpPr>
                <a:spLocks noRot="1" noChangeAspect="1" noMove="1" noResize="1" noEditPoints="1" noAdjustHandles="1" noChangeArrowheads="1" noChangeShapeType="1" noTextEdit="1"/>
              </p:cNvSpPr>
              <p:nvPr/>
            </p:nvSpPr>
            <p:spPr>
              <a:xfrm>
                <a:off x="935665" y="4763860"/>
                <a:ext cx="7485321" cy="720325"/>
              </a:xfrm>
              <a:prstGeom prst="rect">
                <a:avLst/>
              </a:prstGeom>
              <a:blipFill rotWithShape="1">
                <a:blip r:embed="rId3"/>
                <a:stretch>
                  <a:fillRect/>
                </a:stretch>
              </a:blipFill>
            </p:spPr>
            <p:txBody>
              <a:bodyPr/>
              <a:lstStyle/>
              <a:p>
                <a:r>
                  <a:rPr lang="en-US">
                    <a:noFill/>
                  </a:rPr>
                  <a:t> </a:t>
                </a:r>
              </a:p>
            </p:txBody>
          </p:sp>
        </mc:Fallback>
      </mc:AlternateContent>
      <p:sp>
        <p:nvSpPr>
          <p:cNvPr id="16" name="TextBox 15"/>
          <p:cNvSpPr txBox="1"/>
          <p:nvPr/>
        </p:nvSpPr>
        <p:spPr>
          <a:xfrm>
            <a:off x="6116098" y="2073226"/>
            <a:ext cx="1012495" cy="338554"/>
          </a:xfrm>
          <a:prstGeom prst="rect">
            <a:avLst/>
          </a:prstGeom>
          <a:noFill/>
        </p:spPr>
        <p:txBody>
          <a:bodyPr wrap="square" rtlCol="0">
            <a:spAutoFit/>
          </a:bodyPr>
          <a:lstStyle/>
          <a:p>
            <a:r>
              <a:rPr lang="en-US" sz="1600" b="1" dirty="0" smtClean="0">
                <a:solidFill>
                  <a:srgbClr val="00B050"/>
                </a:solidFill>
                <a:latin typeface="Symbol" panose="05050102010706020507" pitchFamily="18" charset="2"/>
              </a:rPr>
              <a:t>(f</a:t>
            </a:r>
            <a:r>
              <a:rPr lang="en-US" sz="1600" b="1" baseline="-25000" dirty="0" smtClean="0">
                <a:solidFill>
                  <a:srgbClr val="00B050"/>
                </a:solidFill>
              </a:rPr>
              <a:t>1</a:t>
            </a:r>
            <a:r>
              <a:rPr lang="en-US" sz="1600" b="1" dirty="0" smtClean="0">
                <a:solidFill>
                  <a:srgbClr val="00B050"/>
                </a:solidFill>
              </a:rPr>
              <a:t>, </a:t>
            </a:r>
            <a:r>
              <a:rPr lang="en-US" sz="1600" b="1" dirty="0" smtClean="0">
                <a:solidFill>
                  <a:srgbClr val="00B050"/>
                </a:solidFill>
                <a:latin typeface="Symbol" panose="05050102010706020507" pitchFamily="18" charset="2"/>
              </a:rPr>
              <a:t>D</a:t>
            </a:r>
            <a:r>
              <a:rPr lang="en-US" sz="1600" b="1" dirty="0" smtClean="0">
                <a:solidFill>
                  <a:srgbClr val="00B050"/>
                </a:solidFill>
              </a:rPr>
              <a:t>E)</a:t>
            </a:r>
            <a:endParaRPr lang="en-US" sz="1600" b="1" dirty="0">
              <a:solidFill>
                <a:srgbClr val="00B050"/>
              </a:solidFill>
            </a:endParaRPr>
          </a:p>
        </p:txBody>
      </p:sp>
      <p:cxnSp>
        <p:nvCxnSpPr>
          <p:cNvPr id="17" name="Straight Arrow Connector 16"/>
          <p:cNvCxnSpPr/>
          <p:nvPr/>
        </p:nvCxnSpPr>
        <p:spPr>
          <a:xfrm flipH="1">
            <a:off x="5408602" y="2315935"/>
            <a:ext cx="801698" cy="21478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48307" y="3606651"/>
            <a:ext cx="1252043" cy="338554"/>
          </a:xfrm>
          <a:prstGeom prst="rect">
            <a:avLst/>
          </a:prstGeom>
          <a:noFill/>
        </p:spPr>
        <p:txBody>
          <a:bodyPr wrap="square" rtlCol="0">
            <a:spAutoFit/>
          </a:bodyPr>
          <a:lstStyle/>
          <a:p>
            <a:r>
              <a:rPr lang="en-US" sz="1600" b="1" dirty="0" smtClean="0">
                <a:solidFill>
                  <a:srgbClr val="00B050"/>
                </a:solidFill>
                <a:latin typeface="Symbol" panose="05050102010706020507" pitchFamily="18" charset="2"/>
              </a:rPr>
              <a:t>(-f</a:t>
            </a:r>
            <a:r>
              <a:rPr lang="en-US" sz="1600" b="1" baseline="-25000" dirty="0" smtClean="0">
                <a:solidFill>
                  <a:srgbClr val="00B050"/>
                </a:solidFill>
              </a:rPr>
              <a:t>1</a:t>
            </a:r>
            <a:r>
              <a:rPr lang="en-US" sz="1600" b="1" dirty="0" smtClean="0">
                <a:solidFill>
                  <a:srgbClr val="00B050"/>
                </a:solidFill>
              </a:rPr>
              <a:t>, -</a:t>
            </a:r>
            <a:r>
              <a:rPr lang="en-US" sz="1600" b="1" dirty="0" smtClean="0">
                <a:solidFill>
                  <a:srgbClr val="00B050"/>
                </a:solidFill>
                <a:latin typeface="Symbol" panose="05050102010706020507" pitchFamily="18" charset="2"/>
              </a:rPr>
              <a:t>D</a:t>
            </a:r>
            <a:r>
              <a:rPr lang="en-US" sz="1600" b="1" dirty="0" smtClean="0">
                <a:solidFill>
                  <a:srgbClr val="00B050"/>
                </a:solidFill>
              </a:rPr>
              <a:t>E)</a:t>
            </a:r>
            <a:endParaRPr lang="en-US" sz="1600" b="1" dirty="0">
              <a:solidFill>
                <a:srgbClr val="00B050"/>
              </a:solidFill>
            </a:endParaRPr>
          </a:p>
        </p:txBody>
      </p:sp>
      <p:cxnSp>
        <p:nvCxnSpPr>
          <p:cNvPr id="19" name="Straight Arrow Connector 18"/>
          <p:cNvCxnSpPr/>
          <p:nvPr/>
        </p:nvCxnSpPr>
        <p:spPr>
          <a:xfrm flipV="1">
            <a:off x="2609850" y="3383268"/>
            <a:ext cx="883918" cy="39266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113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Synchrotron Frequency</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12</a:t>
            </a:fld>
            <a:endParaRPr lang="en-US" dirty="0"/>
          </a:p>
        </p:txBody>
      </p:sp>
      <mc:AlternateContent xmlns:mc="http://schemas.openxmlformats.org/markup-compatibility/2006">
        <mc:Choice xmlns:a14="http://schemas.microsoft.com/office/drawing/2010/main" Requires="a14">
          <p:sp>
            <p:nvSpPr>
              <p:cNvPr id="6" name="TextBox 5"/>
              <p:cNvSpPr txBox="1"/>
              <p:nvPr/>
            </p:nvSpPr>
            <p:spPr>
              <a:xfrm>
                <a:off x="2158103" y="1328126"/>
                <a:ext cx="5189049" cy="10826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𝑠𝑦𝑛</m:t>
                          </m:r>
                        </m:sub>
                      </m:sSub>
                      <m:r>
                        <a:rPr lang="en-US" b="0" i="1" smtClean="0">
                          <a:latin typeface="Cambria Math"/>
                        </a:rPr>
                        <m:t>=</m:t>
                      </m:r>
                      <m:f>
                        <m:fPr>
                          <m:type m:val="skw"/>
                          <m:ctrlPr>
                            <a:rPr lang="en-US" b="0" i="1" smtClean="0">
                              <a:latin typeface="Cambria Math"/>
                            </a:rPr>
                          </m:ctrlPr>
                        </m:fPr>
                        <m:num>
                          <m:r>
                            <a:rPr lang="en-US" b="0" i="1" smtClean="0">
                              <a:latin typeface="Cambria Math"/>
                            </a:rPr>
                            <m:t>1</m:t>
                          </m:r>
                        </m:num>
                        <m:den>
                          <m:r>
                            <a:rPr lang="en-US" b="0" i="1" smtClean="0">
                              <a:latin typeface="Cambria Math"/>
                            </a:rPr>
                            <m:t>𝑇</m:t>
                          </m:r>
                        </m:den>
                      </m:f>
                      <m:r>
                        <a:rPr lang="en-US" b="0" i="1" smtClean="0">
                          <a:latin typeface="Cambria Math"/>
                        </a:rPr>
                        <m:t>=</m:t>
                      </m:r>
                      <m:f>
                        <m:fPr>
                          <m:ctrlPr>
                            <a:rPr lang="en-US" b="0" i="1" smtClean="0">
                              <a:latin typeface="Cambria Math"/>
                            </a:rPr>
                          </m:ctrlPr>
                        </m:fPr>
                        <m:num>
                          <m:r>
                            <a:rPr lang="en-US" b="0" i="1" smtClean="0">
                              <a:latin typeface="Cambria Math"/>
                            </a:rPr>
                            <m:t>1</m:t>
                          </m:r>
                        </m:num>
                        <m:den>
                          <m:f>
                            <m:fPr>
                              <m:ctrlPr>
                                <a:rPr lang="en-US" b="0" i="1" smtClean="0">
                                  <a:latin typeface="Cambria Math"/>
                                </a:rPr>
                              </m:ctrlPr>
                            </m:fPr>
                            <m:num>
                              <m:r>
                                <a:rPr lang="en-US" b="0" i="1" smtClean="0">
                                  <a:latin typeface="Cambria Math"/>
                                </a:rPr>
                                <m:t>0.0</m:t>
                              </m:r>
                              <m:r>
                                <a:rPr lang="en-US" b="0" i="1" smtClean="0">
                                  <a:latin typeface="Cambria Math"/>
                                </a:rPr>
                                <m:t>0216</m:t>
                              </m:r>
                            </m:num>
                            <m:den>
                              <m:f>
                                <m:fPr>
                                  <m:ctrlPr>
                                    <a:rPr lang="en-US" b="0" i="1" smtClean="0">
                                      <a:latin typeface="Cambria Math"/>
                                    </a:rPr>
                                  </m:ctrlPr>
                                </m:fPr>
                                <m:num>
                                  <m:r>
                                    <m:rPr>
                                      <m:sty m:val="p"/>
                                    </m:rPr>
                                    <a:rPr lang="el-GR" b="0" i="1" smtClean="0">
                                      <a:latin typeface="Cambria Math"/>
                                      <a:ea typeface="Cambria Math"/>
                                    </a:rPr>
                                    <m:t>Δ</m:t>
                                  </m:r>
                                  <m:sSub>
                                    <m:sSubPr>
                                      <m:ctrlPr>
                                        <a:rPr lang="el-GR" b="0" i="1" smtClean="0">
                                          <a:latin typeface="Cambria Math"/>
                                          <a:ea typeface="Cambria Math"/>
                                        </a:rPr>
                                      </m:ctrlPr>
                                    </m:sSubPr>
                                    <m:e>
                                      <m:r>
                                        <a:rPr lang="en-US" b="0" i="1" smtClean="0">
                                          <a:latin typeface="Cambria Math"/>
                                          <a:ea typeface="Cambria Math"/>
                                        </a:rPr>
                                        <m:t>𝐸</m:t>
                                      </m:r>
                                    </m:e>
                                    <m:sub>
                                      <m:r>
                                        <a:rPr lang="en-US" b="0" i="1" smtClean="0">
                                          <a:latin typeface="Cambria Math"/>
                                          <a:ea typeface="Cambria Math"/>
                                        </a:rPr>
                                        <m:t>1</m:t>
                                      </m:r>
                                    </m:sub>
                                  </m:sSub>
                                </m:num>
                                <m:den>
                                  <m:r>
                                    <a:rPr lang="en-US" b="0" i="1" smtClean="0">
                                      <a:latin typeface="Cambria Math"/>
                                    </a:rPr>
                                    <m:t>𝐸</m:t>
                                  </m:r>
                                </m:den>
                              </m:f>
                            </m:den>
                          </m:f>
                          <m:r>
                            <a:rPr lang="en-US" b="0" i="1" smtClean="0">
                              <a:latin typeface="Cambria Math"/>
                            </a:rPr>
                            <m:t>+6</m:t>
                          </m:r>
                          <m:r>
                            <a:rPr lang="en-US" b="0" i="1" smtClean="0">
                              <a:latin typeface="Cambria Math"/>
                            </a:rPr>
                            <m:t>6</m:t>
                          </m:r>
                          <m:r>
                            <a:rPr lang="en-US" b="0" i="1" smtClean="0">
                              <a:latin typeface="Cambria Math"/>
                            </a:rPr>
                            <m:t>.</m:t>
                          </m:r>
                          <m:r>
                            <a:rPr lang="en-US" b="0" i="1" smtClean="0">
                              <a:latin typeface="Cambria Math"/>
                            </a:rPr>
                            <m:t>61</m:t>
                          </m:r>
                          <m:f>
                            <m:fPr>
                              <m:ctrlPr>
                                <a:rPr lang="en-US" b="0" i="1" smtClean="0">
                                  <a:latin typeface="Cambria Math"/>
                                </a:rPr>
                              </m:ctrlPr>
                            </m:fPr>
                            <m:num>
                              <m:r>
                                <m:rPr>
                                  <m:sty m:val="p"/>
                                </m:rPr>
                                <a:rPr lang="el-GR" b="0" i="1" smtClean="0">
                                  <a:latin typeface="Cambria Math"/>
                                  <a:ea typeface="Cambria Math"/>
                                </a:rPr>
                                <m:t>Δ</m:t>
                              </m:r>
                              <m:sSub>
                                <m:sSubPr>
                                  <m:ctrlPr>
                                    <a:rPr lang="el-GR" b="0" i="1" smtClean="0">
                                      <a:latin typeface="Cambria Math"/>
                                      <a:ea typeface="Cambria Math"/>
                                    </a:rPr>
                                  </m:ctrlPr>
                                </m:sSubPr>
                                <m:e>
                                  <m:r>
                                    <a:rPr lang="en-US" b="0" i="1" smtClean="0">
                                      <a:latin typeface="Cambria Math"/>
                                      <a:ea typeface="Cambria Math"/>
                                    </a:rPr>
                                    <m:t>𝐸</m:t>
                                  </m:r>
                                </m:e>
                                <m:sub>
                                  <m:r>
                                    <a:rPr lang="en-US" b="0" i="1" smtClean="0">
                                      <a:latin typeface="Cambria Math"/>
                                      <a:ea typeface="Cambria Math"/>
                                    </a:rPr>
                                    <m:t>1</m:t>
                                  </m:r>
                                </m:sub>
                              </m:sSub>
                            </m:num>
                            <m:den>
                              <m:r>
                                <a:rPr lang="en-US" b="0" i="1" smtClean="0">
                                  <a:latin typeface="Cambria Math"/>
                                </a:rPr>
                                <m:t>𝐸</m:t>
                              </m:r>
                            </m:den>
                          </m:f>
                        </m:den>
                      </m:f>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0.0</m:t>
                          </m:r>
                          <m:r>
                            <a:rPr lang="en-US" b="0" i="1" smtClean="0">
                              <a:latin typeface="Cambria Math"/>
                              <a:ea typeface="Cambria Math"/>
                            </a:rPr>
                            <m:t>0216</m:t>
                          </m:r>
                        </m:den>
                      </m:f>
                      <m:f>
                        <m:fPr>
                          <m:ctrlPr>
                            <a:rPr lang="en-US" i="1">
                              <a:latin typeface="Cambria Math"/>
                            </a:rPr>
                          </m:ctrlPr>
                        </m:fPr>
                        <m:num>
                          <m:r>
                            <m:rPr>
                              <m:sty m:val="p"/>
                            </m:rPr>
                            <a:rPr lang="el-GR" i="1">
                              <a:latin typeface="Cambria Math"/>
                              <a:ea typeface="Cambria Math"/>
                            </a:rPr>
                            <m:t>Δ</m:t>
                          </m:r>
                          <m:sSub>
                            <m:sSubPr>
                              <m:ctrlPr>
                                <a:rPr lang="el-GR" i="1">
                                  <a:latin typeface="Cambria Math"/>
                                  <a:ea typeface="Cambria Math"/>
                                </a:rPr>
                              </m:ctrlPr>
                            </m:sSubPr>
                            <m:e>
                              <m:r>
                                <a:rPr lang="en-US" i="1">
                                  <a:latin typeface="Cambria Math"/>
                                  <a:ea typeface="Cambria Math"/>
                                </a:rPr>
                                <m:t>𝐸</m:t>
                              </m:r>
                            </m:e>
                            <m:sub>
                              <m:r>
                                <a:rPr lang="en-US" i="1">
                                  <a:latin typeface="Cambria Math"/>
                                  <a:ea typeface="Cambria Math"/>
                                </a:rPr>
                                <m:t>1</m:t>
                              </m:r>
                            </m:sub>
                          </m:sSub>
                        </m:num>
                        <m:den>
                          <m:r>
                            <a:rPr lang="en-US" i="1">
                              <a:latin typeface="Cambria Math"/>
                            </a:rPr>
                            <m:t>𝐸</m:t>
                          </m:r>
                        </m:den>
                      </m:f>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2158103" y="1328126"/>
                <a:ext cx="5189049" cy="1082604"/>
              </a:xfrm>
              <a:prstGeom prst="rect">
                <a:avLst/>
              </a:prstGeom>
              <a:blipFill rotWithShape="1">
                <a:blip r:embed="rId2"/>
                <a:stretch>
                  <a:fillRect/>
                </a:stretch>
              </a:blipFill>
            </p:spPr>
            <p:txBody>
              <a:bodyPr/>
              <a:lstStyle/>
              <a:p>
                <a:r>
                  <a:rPr lang="en-US">
                    <a:noFill/>
                  </a:rPr>
                  <a:t> </a:t>
                </a:r>
              </a:p>
            </p:txBody>
          </p:sp>
        </mc:Fallback>
      </mc:AlternateContent>
      <p:sp>
        <p:nvSpPr>
          <p:cNvPr id="7" name="TextBox 6"/>
          <p:cNvSpPr txBox="1"/>
          <p:nvPr/>
        </p:nvSpPr>
        <p:spPr>
          <a:xfrm>
            <a:off x="352423" y="2410730"/>
            <a:ext cx="2714625" cy="2585323"/>
          </a:xfrm>
          <a:prstGeom prst="rect">
            <a:avLst/>
          </a:prstGeom>
          <a:noFill/>
        </p:spPr>
        <p:txBody>
          <a:bodyPr wrap="square" rtlCol="0">
            <a:spAutoFit/>
          </a:bodyPr>
          <a:lstStyle/>
          <a:p>
            <a:r>
              <a:rPr lang="en-US" dirty="0" smtClean="0"/>
              <a:t>2.2 km ion ring of MEIC</a:t>
            </a:r>
          </a:p>
          <a:p>
            <a:r>
              <a:rPr lang="en-US" dirty="0" smtClean="0">
                <a:latin typeface="Symbol" panose="05050102010706020507" pitchFamily="18" charset="2"/>
              </a:rPr>
              <a:t>b</a:t>
            </a:r>
            <a:r>
              <a:rPr lang="en-US" dirty="0" smtClean="0"/>
              <a:t> = </a:t>
            </a:r>
            <a:r>
              <a:rPr lang="en-US" dirty="0"/>
              <a:t>1</a:t>
            </a:r>
            <a:endParaRPr lang="en-US" dirty="0" smtClean="0"/>
          </a:p>
          <a:p>
            <a:r>
              <a:rPr lang="en-US" dirty="0"/>
              <a:t>f</a:t>
            </a:r>
            <a:r>
              <a:rPr lang="en-US" baseline="-25000" dirty="0" smtClean="0"/>
              <a:t>0</a:t>
            </a:r>
            <a:r>
              <a:rPr lang="en-US" dirty="0" smtClean="0"/>
              <a:t> = </a:t>
            </a:r>
            <a:r>
              <a:rPr lang="en-US" dirty="0" smtClean="0"/>
              <a:t>139 </a:t>
            </a:r>
            <a:r>
              <a:rPr lang="en-US" dirty="0" smtClean="0"/>
              <a:t>kHz</a:t>
            </a:r>
          </a:p>
          <a:p>
            <a:r>
              <a:rPr lang="en-US" dirty="0" smtClean="0">
                <a:latin typeface="Symbol" panose="05050102010706020507" pitchFamily="18" charset="2"/>
              </a:rPr>
              <a:t>h = </a:t>
            </a:r>
            <a:r>
              <a:rPr lang="en-US" dirty="0" smtClean="0">
                <a:latin typeface="Symbol" panose="05050102010706020507" pitchFamily="18" charset="2"/>
              </a:rPr>
              <a:t>-6.327</a:t>
            </a:r>
            <a:r>
              <a:rPr lang="en-US" dirty="0" smtClean="0"/>
              <a:t>e</a:t>
            </a:r>
            <a:r>
              <a:rPr lang="en-US" dirty="0" smtClean="0">
                <a:latin typeface="Symbol" panose="05050102010706020507" pitchFamily="18" charset="2"/>
              </a:rPr>
              <a:t>-3</a:t>
            </a:r>
            <a:endParaRPr lang="en-US" dirty="0" smtClean="0">
              <a:latin typeface="Symbol" panose="05050102010706020507" pitchFamily="18" charset="2"/>
            </a:endParaRPr>
          </a:p>
          <a:p>
            <a:r>
              <a:rPr lang="en-US" dirty="0" smtClean="0">
                <a:latin typeface="Symbol" panose="05050102010706020507" pitchFamily="18" charset="2"/>
              </a:rPr>
              <a:t>f</a:t>
            </a:r>
            <a:r>
              <a:rPr lang="en-US" baseline="-25000" dirty="0" smtClean="0"/>
              <a:t>1</a:t>
            </a:r>
            <a:r>
              <a:rPr lang="en-US" dirty="0" smtClean="0"/>
              <a:t> = </a:t>
            </a:r>
            <a:r>
              <a:rPr lang="en-US" dirty="0" smtClean="0"/>
              <a:t>0.5*(0.95</a:t>
            </a:r>
            <a:r>
              <a:rPr lang="en-US" dirty="0" smtClean="0"/>
              <a:t>*2</a:t>
            </a:r>
            <a:r>
              <a:rPr lang="en-US" dirty="0" smtClean="0">
                <a:latin typeface="Symbol" panose="05050102010706020507" pitchFamily="18" charset="2"/>
              </a:rPr>
              <a:t>p)</a:t>
            </a:r>
            <a:endParaRPr lang="en-US" dirty="0" smtClean="0"/>
          </a:p>
          <a:p>
            <a:r>
              <a:rPr lang="en-US" dirty="0" smtClean="0">
                <a:latin typeface="Symbol" panose="05050102010706020507" pitchFamily="18" charset="2"/>
              </a:rPr>
              <a:t>D</a:t>
            </a:r>
            <a:r>
              <a:rPr lang="en-US" dirty="0" smtClean="0"/>
              <a:t>E/E = </a:t>
            </a:r>
            <a:r>
              <a:rPr lang="en-US" dirty="0" smtClean="0"/>
              <a:t>2e-4</a:t>
            </a:r>
            <a:endParaRPr lang="en-US" dirty="0" smtClean="0"/>
          </a:p>
          <a:p>
            <a:r>
              <a:rPr lang="en-US" dirty="0" smtClean="0"/>
              <a:t>E = </a:t>
            </a:r>
            <a:r>
              <a:rPr lang="en-US" dirty="0" smtClean="0"/>
              <a:t>100 </a:t>
            </a:r>
            <a:r>
              <a:rPr lang="en-US" dirty="0" smtClean="0"/>
              <a:t>GeV</a:t>
            </a:r>
          </a:p>
          <a:p>
            <a:r>
              <a:rPr lang="en-US" dirty="0" smtClean="0"/>
              <a:t>V</a:t>
            </a:r>
            <a:r>
              <a:rPr lang="en-US" baseline="-25000" dirty="0" smtClean="0"/>
              <a:t>bb</a:t>
            </a:r>
            <a:r>
              <a:rPr lang="en-US" dirty="0" smtClean="0"/>
              <a:t> = </a:t>
            </a:r>
            <a:r>
              <a:rPr lang="en-US" dirty="0" smtClean="0"/>
              <a:t>43.2 </a:t>
            </a:r>
            <a:r>
              <a:rPr lang="en-US" dirty="0" smtClean="0"/>
              <a:t>kV</a:t>
            </a:r>
          </a:p>
          <a:p>
            <a:r>
              <a:rPr lang="en-US" dirty="0" smtClean="0"/>
              <a:t>H=1</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975" y="2411967"/>
            <a:ext cx="6296025"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11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of Induction Cell Synchrotron</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13</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678" y="1159076"/>
            <a:ext cx="6076598" cy="443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9844" y="851299"/>
            <a:ext cx="3405356" cy="307777"/>
          </a:xfrm>
          <a:prstGeom prst="rect">
            <a:avLst/>
          </a:prstGeom>
        </p:spPr>
        <p:txBody>
          <a:bodyPr wrap="none">
            <a:spAutoFit/>
          </a:bodyPr>
          <a:lstStyle/>
          <a:p>
            <a:r>
              <a:rPr lang="en-US" sz="1400" dirty="0"/>
              <a:t>Phys. Rev. ST </a:t>
            </a:r>
            <a:r>
              <a:rPr lang="en-US" sz="1400" dirty="0" err="1"/>
              <a:t>Accel</a:t>
            </a:r>
            <a:r>
              <a:rPr lang="en-US" sz="1400" dirty="0"/>
              <a:t>. Beams 14, 071301 (2011)</a:t>
            </a:r>
            <a:endParaRPr lang="en-US" sz="1400" dirty="0"/>
          </a:p>
        </p:txBody>
      </p:sp>
      <p:sp>
        <p:nvSpPr>
          <p:cNvPr id="5" name="TextBox 4"/>
          <p:cNvSpPr txBox="1"/>
          <p:nvPr/>
        </p:nvSpPr>
        <p:spPr>
          <a:xfrm>
            <a:off x="1240326" y="5594591"/>
            <a:ext cx="7001302" cy="830997"/>
          </a:xfrm>
          <a:prstGeom prst="rect">
            <a:avLst/>
          </a:prstGeom>
          <a:noFill/>
        </p:spPr>
        <p:txBody>
          <a:bodyPr wrap="square" rtlCol="0">
            <a:spAutoFit/>
          </a:bodyPr>
          <a:lstStyle/>
          <a:p>
            <a:r>
              <a:rPr lang="en-US" sz="2400" dirty="0" smtClean="0"/>
              <a:t>Suitable to accelerate all ion species in large </a:t>
            </a:r>
            <a:r>
              <a:rPr lang="en-US" sz="2400" dirty="0" err="1" smtClean="0"/>
              <a:t>enrgy</a:t>
            </a:r>
            <a:r>
              <a:rPr lang="en-US" sz="2400" dirty="0" smtClean="0"/>
              <a:t> range </a:t>
            </a:r>
          </a:p>
          <a:p>
            <a:r>
              <a:rPr lang="en-US" sz="2400" dirty="0" smtClean="0"/>
              <a:t>because of the tunable pulse firing timing</a:t>
            </a:r>
            <a:endParaRPr lang="en-US" sz="2400" dirty="0"/>
          </a:p>
        </p:txBody>
      </p:sp>
    </p:spTree>
    <p:extLst>
      <p:ext uri="{BB962C8B-B14F-4D97-AF65-F5344CB8AC3E}">
        <p14:creationId xmlns:p14="http://schemas.microsoft.com/office/powerpoint/2010/main" val="391863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KEP PS, Induction Cell, BB + Acc</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14</a:t>
            </a:fld>
            <a:endParaRPr lang="en-US" dirty="0"/>
          </a:p>
        </p:txBody>
      </p:sp>
      <p:sp>
        <p:nvSpPr>
          <p:cNvPr id="4" name="Rectangle 3"/>
          <p:cNvSpPr/>
          <p:nvPr/>
        </p:nvSpPr>
        <p:spPr>
          <a:xfrm>
            <a:off x="421572" y="848710"/>
            <a:ext cx="8318665" cy="923330"/>
          </a:xfrm>
          <a:prstGeom prst="rect">
            <a:avLst/>
          </a:prstGeom>
        </p:spPr>
        <p:txBody>
          <a:bodyPr wrap="square">
            <a:spAutoFit/>
          </a:bodyPr>
          <a:lstStyle/>
          <a:p>
            <a:r>
              <a:rPr lang="en-US" dirty="0"/>
              <a:t> </a:t>
            </a:r>
            <a:r>
              <a:rPr lang="en-US" dirty="0" smtClean="0"/>
              <a:t>A </a:t>
            </a:r>
            <a:r>
              <a:rPr lang="en-US" dirty="0"/>
              <a:t>single </a:t>
            </a:r>
            <a:r>
              <a:rPr lang="en-US" dirty="0" smtClean="0"/>
              <a:t>100 ns, 500 MeV, 0.3% momentum spread </a:t>
            </a:r>
            <a:r>
              <a:rPr lang="en-US" b="1" dirty="0">
                <a:solidFill>
                  <a:srgbClr val="FF0000"/>
                </a:solidFill>
              </a:rPr>
              <a:t>proton</a:t>
            </a:r>
            <a:r>
              <a:rPr lang="en-US" dirty="0"/>
              <a:t> bunch </a:t>
            </a:r>
            <a:r>
              <a:rPr lang="en-US" dirty="0" smtClean="0"/>
              <a:t>is injected and captured </a:t>
            </a:r>
            <a:r>
              <a:rPr lang="en-US" dirty="0"/>
              <a:t>by the barrier bucket created by the induction </a:t>
            </a:r>
            <a:r>
              <a:rPr lang="en-US" dirty="0" smtClean="0"/>
              <a:t>step-voltages, and </a:t>
            </a:r>
            <a:r>
              <a:rPr lang="en-US" b="1" dirty="0"/>
              <a:t>accelerated to 6 GeV</a:t>
            </a:r>
            <a:r>
              <a:rPr lang="en-US" dirty="0"/>
              <a:t> in the KEK proton synchrotron.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25" y="2257642"/>
            <a:ext cx="2362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010" y="2543392"/>
            <a:ext cx="233362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737" y="1514126"/>
            <a:ext cx="27622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24425" y="4514501"/>
            <a:ext cx="2362200" cy="1569660"/>
          </a:xfrm>
          <a:prstGeom prst="rect">
            <a:avLst/>
          </a:prstGeom>
        </p:spPr>
        <p:txBody>
          <a:bodyPr wrap="square">
            <a:spAutoFit/>
          </a:bodyPr>
          <a:lstStyle/>
          <a:p>
            <a:r>
              <a:rPr lang="en-US" sz="1200" dirty="0" smtClean="0"/>
              <a:t>Proton </a:t>
            </a:r>
            <a:r>
              <a:rPr lang="en-US" sz="1200" dirty="0"/>
              <a:t>bunch trapped by step barrier </a:t>
            </a:r>
            <a:r>
              <a:rPr lang="en-US" sz="1200" dirty="0" smtClean="0"/>
              <a:t>voltages before </a:t>
            </a:r>
            <a:r>
              <a:rPr lang="en-US" sz="1200" dirty="0"/>
              <a:t>acceleration. </a:t>
            </a:r>
            <a:r>
              <a:rPr lang="en-US" sz="1200" b="1" dirty="0">
                <a:solidFill>
                  <a:srgbClr val="00B0F0"/>
                </a:solidFill>
              </a:rPr>
              <a:t>Sky blue, bunch signal;</a:t>
            </a:r>
            <a:r>
              <a:rPr lang="en-US" sz="1200" b="1" dirty="0"/>
              <a:t> </a:t>
            </a:r>
            <a:endParaRPr lang="en-US" sz="1200" b="1" dirty="0" smtClean="0"/>
          </a:p>
          <a:p>
            <a:r>
              <a:rPr lang="en-US" sz="1200" b="1" dirty="0" smtClean="0">
                <a:solidFill>
                  <a:schemeClr val="accent6"/>
                </a:solidFill>
              </a:rPr>
              <a:t>yellow</a:t>
            </a:r>
            <a:r>
              <a:rPr lang="en-US" sz="1200" b="1" dirty="0">
                <a:solidFill>
                  <a:schemeClr val="accent6"/>
                </a:solidFill>
              </a:rPr>
              <a:t>, </a:t>
            </a:r>
            <a:r>
              <a:rPr lang="en-US" sz="1200" b="1" dirty="0" smtClean="0">
                <a:solidFill>
                  <a:schemeClr val="accent6"/>
                </a:solidFill>
              </a:rPr>
              <a:t>barrier voltage</a:t>
            </a:r>
          </a:p>
          <a:p>
            <a:endParaRPr lang="en-US" sz="1200" b="1" dirty="0">
              <a:solidFill>
                <a:schemeClr val="accent6"/>
              </a:solidFill>
            </a:endParaRPr>
          </a:p>
          <a:p>
            <a:r>
              <a:rPr lang="en-US" sz="1200" dirty="0"/>
              <a:t>The net V</a:t>
            </a:r>
            <a:r>
              <a:rPr lang="en-US" sz="1200" baseline="-25000" dirty="0"/>
              <a:t>bb</a:t>
            </a:r>
            <a:r>
              <a:rPr lang="en-US" sz="1200" dirty="0"/>
              <a:t> magnitude of 1.8 kVx6=</a:t>
            </a:r>
            <a:r>
              <a:rPr lang="en-US" sz="1200" b="1" dirty="0"/>
              <a:t>10.8 kV</a:t>
            </a:r>
            <a:r>
              <a:rPr lang="en-US" sz="1200" dirty="0"/>
              <a:t> was sufﬁciently to accommodate the injected bunch</a:t>
            </a:r>
            <a:r>
              <a:rPr lang="en-US" sz="1200" dirty="0" smtClean="0"/>
              <a:t>.</a:t>
            </a:r>
            <a:endParaRPr lang="en-US" sz="1200" dirty="0"/>
          </a:p>
        </p:txBody>
      </p:sp>
      <p:sp>
        <p:nvSpPr>
          <p:cNvPr id="8" name="Rectangle 7"/>
          <p:cNvSpPr/>
          <p:nvPr/>
        </p:nvSpPr>
        <p:spPr>
          <a:xfrm>
            <a:off x="2933807" y="4514501"/>
            <a:ext cx="2850297" cy="1569660"/>
          </a:xfrm>
          <a:prstGeom prst="rect">
            <a:avLst/>
          </a:prstGeom>
        </p:spPr>
        <p:txBody>
          <a:bodyPr wrap="square">
            <a:spAutoFit/>
          </a:bodyPr>
          <a:lstStyle/>
          <a:p>
            <a:r>
              <a:rPr lang="en-US" sz="1200" dirty="0" smtClean="0"/>
              <a:t>Proton </a:t>
            </a:r>
            <a:r>
              <a:rPr lang="en-US" sz="1200" dirty="0"/>
              <a:t>bunch in the middle of acceleration</a:t>
            </a:r>
            <a:r>
              <a:rPr lang="en-US" sz="1200" dirty="0" smtClean="0"/>
              <a:t>. </a:t>
            </a:r>
          </a:p>
          <a:p>
            <a:r>
              <a:rPr lang="en-US" sz="1200" b="1" dirty="0" smtClean="0">
                <a:solidFill>
                  <a:srgbClr val="00B0F0"/>
                </a:solidFill>
              </a:rPr>
              <a:t>Sky </a:t>
            </a:r>
            <a:r>
              <a:rPr lang="en-US" sz="1200" b="1" dirty="0">
                <a:solidFill>
                  <a:srgbClr val="00B0F0"/>
                </a:solidFill>
              </a:rPr>
              <a:t>blue, bunch signal; </a:t>
            </a:r>
            <a:endParaRPr lang="en-US" sz="1200" b="1" dirty="0" smtClean="0">
              <a:solidFill>
                <a:srgbClr val="00B0F0"/>
              </a:solidFill>
            </a:endParaRPr>
          </a:p>
          <a:p>
            <a:r>
              <a:rPr lang="en-US" sz="1200" b="1" dirty="0" smtClean="0">
                <a:solidFill>
                  <a:schemeClr val="accent6"/>
                </a:solidFill>
              </a:rPr>
              <a:t>yellow</a:t>
            </a:r>
            <a:r>
              <a:rPr lang="en-US" sz="1200" b="1" dirty="0">
                <a:solidFill>
                  <a:schemeClr val="accent6"/>
                </a:solidFill>
              </a:rPr>
              <a:t>, </a:t>
            </a:r>
            <a:r>
              <a:rPr lang="en-US" sz="1200" b="1" dirty="0" smtClean="0">
                <a:solidFill>
                  <a:schemeClr val="accent6"/>
                </a:solidFill>
              </a:rPr>
              <a:t>barrier </a:t>
            </a:r>
            <a:r>
              <a:rPr lang="en-US" sz="1200" b="1" dirty="0">
                <a:solidFill>
                  <a:schemeClr val="accent6"/>
                </a:solidFill>
              </a:rPr>
              <a:t>voltage; </a:t>
            </a:r>
            <a:endParaRPr lang="en-US" sz="1200" b="1" dirty="0" smtClean="0">
              <a:solidFill>
                <a:schemeClr val="accent6"/>
              </a:solidFill>
            </a:endParaRPr>
          </a:p>
          <a:p>
            <a:r>
              <a:rPr lang="en-US" sz="1200" b="1" dirty="0" smtClean="0">
                <a:solidFill>
                  <a:srgbClr val="7030A0"/>
                </a:solidFill>
              </a:rPr>
              <a:t>purple, induction </a:t>
            </a:r>
            <a:r>
              <a:rPr lang="en-US" sz="1200" b="1" dirty="0">
                <a:solidFill>
                  <a:srgbClr val="7030A0"/>
                </a:solidFill>
              </a:rPr>
              <a:t>acceleration </a:t>
            </a:r>
            <a:r>
              <a:rPr lang="en-US" sz="1200" b="1" dirty="0" smtClean="0">
                <a:solidFill>
                  <a:srgbClr val="7030A0"/>
                </a:solidFill>
              </a:rPr>
              <a:t>voltage</a:t>
            </a:r>
          </a:p>
          <a:p>
            <a:endParaRPr lang="en-US" sz="1200" b="1" dirty="0">
              <a:solidFill>
                <a:srgbClr val="7030A0"/>
              </a:solidFill>
            </a:endParaRPr>
          </a:p>
          <a:p>
            <a:r>
              <a:rPr lang="en-US" sz="1200" dirty="0"/>
              <a:t>Four induction </a:t>
            </a:r>
            <a:r>
              <a:rPr lang="en-US" sz="1200" dirty="0" smtClean="0"/>
              <a:t>acceleration cells </a:t>
            </a:r>
            <a:r>
              <a:rPr lang="en-US" sz="1200" dirty="0"/>
              <a:t>of an output voltage of 1.6 kV per cell were </a:t>
            </a:r>
            <a:r>
              <a:rPr lang="en-US" sz="1200" dirty="0" smtClean="0"/>
              <a:t>employed to get a total of </a:t>
            </a:r>
            <a:r>
              <a:rPr lang="en-US" sz="1200" b="1" dirty="0"/>
              <a:t>6.4 </a:t>
            </a:r>
            <a:r>
              <a:rPr lang="en-US" sz="1200" b="1" dirty="0" smtClean="0"/>
              <a:t>kV</a:t>
            </a:r>
            <a:r>
              <a:rPr lang="en-US" sz="1200" dirty="0"/>
              <a:t>.</a:t>
            </a:r>
            <a:endParaRPr lang="en-US" sz="1200" b="1" dirty="0">
              <a:solidFill>
                <a:srgbClr val="7030A0"/>
              </a:solidFill>
            </a:endParaRPr>
          </a:p>
        </p:txBody>
      </p:sp>
      <p:sp>
        <p:nvSpPr>
          <p:cNvPr id="9" name="Rectangle 8"/>
          <p:cNvSpPr/>
          <p:nvPr/>
        </p:nvSpPr>
        <p:spPr>
          <a:xfrm>
            <a:off x="5753305" y="4514501"/>
            <a:ext cx="3316263" cy="830997"/>
          </a:xfrm>
          <a:prstGeom prst="rect">
            <a:avLst/>
          </a:prstGeom>
        </p:spPr>
        <p:txBody>
          <a:bodyPr wrap="square">
            <a:spAutoFit/>
          </a:bodyPr>
          <a:lstStyle/>
          <a:p>
            <a:r>
              <a:rPr lang="en-US" sz="1200" b="1" dirty="0" smtClean="0">
                <a:solidFill>
                  <a:schemeClr val="accent6"/>
                </a:solidFill>
              </a:rPr>
              <a:t>yellow, </a:t>
            </a:r>
            <a:r>
              <a:rPr lang="en-US" sz="1200" b="1" dirty="0">
                <a:solidFill>
                  <a:schemeClr val="accent6"/>
                </a:solidFill>
              </a:rPr>
              <a:t>beam </a:t>
            </a:r>
            <a:r>
              <a:rPr lang="en-US" sz="1200" b="1" dirty="0" smtClean="0">
                <a:solidFill>
                  <a:schemeClr val="accent6"/>
                </a:solidFill>
              </a:rPr>
              <a:t>current (10</a:t>
            </a:r>
            <a:r>
              <a:rPr lang="en-US" sz="1200" b="1" baseline="30000" dirty="0" smtClean="0">
                <a:solidFill>
                  <a:schemeClr val="accent6"/>
                </a:solidFill>
              </a:rPr>
              <a:t>12</a:t>
            </a:r>
            <a:r>
              <a:rPr lang="en-US" sz="1200" b="1" i="1" dirty="0" smtClean="0">
                <a:solidFill>
                  <a:schemeClr val="accent6"/>
                </a:solidFill>
              </a:rPr>
              <a:t>/</a:t>
            </a:r>
            <a:r>
              <a:rPr lang="en-US" sz="1200" b="1" dirty="0" smtClean="0">
                <a:solidFill>
                  <a:schemeClr val="accent6"/>
                </a:solidFill>
              </a:rPr>
              <a:t>div</a:t>
            </a:r>
            <a:r>
              <a:rPr lang="en-US" sz="1200" b="1" dirty="0">
                <a:solidFill>
                  <a:schemeClr val="accent6"/>
                </a:solidFill>
              </a:rPr>
              <a:t>); </a:t>
            </a:r>
            <a:endParaRPr lang="en-US" sz="1200" b="1" dirty="0" smtClean="0">
              <a:solidFill>
                <a:schemeClr val="accent6"/>
              </a:solidFill>
            </a:endParaRPr>
          </a:p>
          <a:p>
            <a:r>
              <a:rPr lang="en-US" sz="1200" b="1" dirty="0" smtClean="0">
                <a:solidFill>
                  <a:srgbClr val="00B0F0"/>
                </a:solidFill>
              </a:rPr>
              <a:t>sky blue, </a:t>
            </a:r>
            <a:r>
              <a:rPr lang="en-US" sz="1200" b="1" dirty="0">
                <a:solidFill>
                  <a:srgbClr val="00B0F0"/>
                </a:solidFill>
              </a:rPr>
              <a:t>bunch monitor signal </a:t>
            </a:r>
            <a:r>
              <a:rPr lang="en-US" sz="1200" b="1" dirty="0" smtClean="0">
                <a:solidFill>
                  <a:srgbClr val="00B0F0"/>
                </a:solidFill>
              </a:rPr>
              <a:t>;</a:t>
            </a:r>
          </a:p>
          <a:p>
            <a:r>
              <a:rPr lang="en-US" sz="1200" b="1" dirty="0" smtClean="0">
                <a:solidFill>
                  <a:srgbClr val="7030A0"/>
                </a:solidFill>
              </a:rPr>
              <a:t>purple, gate </a:t>
            </a:r>
            <a:r>
              <a:rPr lang="en-US" sz="1200" b="1" dirty="0">
                <a:solidFill>
                  <a:srgbClr val="7030A0"/>
                </a:solidFill>
              </a:rPr>
              <a:t>pulse density vs time; </a:t>
            </a:r>
            <a:endParaRPr lang="en-US" sz="1200" b="1" dirty="0">
              <a:solidFill>
                <a:srgbClr val="7030A0"/>
              </a:solidFill>
            </a:endParaRPr>
          </a:p>
          <a:p>
            <a:r>
              <a:rPr lang="en-US" sz="1200" b="1" dirty="0" smtClean="0">
                <a:solidFill>
                  <a:srgbClr val="00B050"/>
                </a:solidFill>
              </a:rPr>
              <a:t>green, </a:t>
            </a:r>
            <a:r>
              <a:rPr lang="en-US" sz="1200" b="1" dirty="0">
                <a:solidFill>
                  <a:srgbClr val="00B050"/>
                </a:solidFill>
              </a:rPr>
              <a:t>central beam </a:t>
            </a:r>
            <a:r>
              <a:rPr lang="en-US" sz="1200" b="1" dirty="0" smtClean="0">
                <a:solidFill>
                  <a:srgbClr val="00B050"/>
                </a:solidFill>
              </a:rPr>
              <a:t>position (</a:t>
            </a:r>
            <a:r>
              <a:rPr lang="en-US" sz="1200" b="1" dirty="0" smtClean="0">
                <a:solidFill>
                  <a:srgbClr val="00B050"/>
                </a:solidFill>
                <a:latin typeface="Symbol" panose="05050102010706020507" pitchFamily="18" charset="2"/>
              </a:rPr>
              <a:t>D</a:t>
            </a:r>
            <a:r>
              <a:rPr lang="en-US" sz="1200" b="1" i="1" dirty="0" smtClean="0">
                <a:solidFill>
                  <a:srgbClr val="00B050"/>
                </a:solidFill>
              </a:rPr>
              <a:t>R</a:t>
            </a:r>
            <a:r>
              <a:rPr lang="en-US" sz="1200" b="1" dirty="0">
                <a:solidFill>
                  <a:srgbClr val="00B050"/>
                </a:solidFill>
              </a:rPr>
              <a:t>) (</a:t>
            </a:r>
            <a:r>
              <a:rPr lang="en-US" sz="1200" b="1" dirty="0" smtClean="0">
                <a:solidFill>
                  <a:srgbClr val="00B050"/>
                </a:solidFill>
              </a:rPr>
              <a:t>10mm/div</a:t>
            </a:r>
            <a:r>
              <a:rPr lang="en-US" sz="1200" b="1" dirty="0">
                <a:solidFill>
                  <a:srgbClr val="00B050"/>
                </a:solidFill>
              </a:rPr>
              <a:t>).</a:t>
            </a:r>
            <a:endParaRPr lang="en-US" sz="1200" b="1" dirty="0">
              <a:solidFill>
                <a:srgbClr val="00B050"/>
              </a:solidFill>
            </a:endParaRPr>
          </a:p>
        </p:txBody>
      </p:sp>
      <p:sp>
        <p:nvSpPr>
          <p:cNvPr id="12" name="Rectangle 11"/>
          <p:cNvSpPr/>
          <p:nvPr/>
        </p:nvSpPr>
        <p:spPr>
          <a:xfrm>
            <a:off x="7023533" y="6084161"/>
            <a:ext cx="1566454" cy="276999"/>
          </a:xfrm>
          <a:prstGeom prst="rect">
            <a:avLst/>
          </a:prstGeom>
        </p:spPr>
        <p:txBody>
          <a:bodyPr wrap="none">
            <a:spAutoFit/>
          </a:bodyPr>
          <a:lstStyle/>
          <a:p>
            <a:r>
              <a:rPr lang="en-US" sz="1200" dirty="0"/>
              <a:t>PRL </a:t>
            </a:r>
            <a:r>
              <a:rPr lang="en-US" sz="1200" b="1" dirty="0"/>
              <a:t>98, </a:t>
            </a:r>
            <a:r>
              <a:rPr lang="en-US" sz="1200" dirty="0"/>
              <a:t>054801 (2007)</a:t>
            </a:r>
            <a:endParaRPr lang="en-US" sz="1200" dirty="0"/>
          </a:p>
        </p:txBody>
      </p:sp>
    </p:spTree>
    <p:extLst>
      <p:ext uri="{BB962C8B-B14F-4D97-AF65-F5344CB8AC3E}">
        <p14:creationId xmlns:p14="http://schemas.microsoft.com/office/powerpoint/2010/main" val="148911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23" y="1267377"/>
            <a:ext cx="5472777" cy="261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KEK Digital Accelerator</a:t>
            </a:r>
          </a:p>
        </p:txBody>
      </p:sp>
      <p:sp>
        <p:nvSpPr>
          <p:cNvPr id="3" name="Slide Number Placeholder 2"/>
          <p:cNvSpPr>
            <a:spLocks noGrp="1"/>
          </p:cNvSpPr>
          <p:nvPr>
            <p:ph type="sldNum" sz="quarter" idx="12"/>
          </p:nvPr>
        </p:nvSpPr>
        <p:spPr/>
        <p:txBody>
          <a:bodyPr/>
          <a:lstStyle/>
          <a:p>
            <a:fld id="{B58F48A6-A3E1-4848-9AC3-B43F560BE4FE}" type="slidenum">
              <a:rPr lang="en-US" smtClean="0"/>
              <a:pPr/>
              <a:t>15</a:t>
            </a:fld>
            <a:endParaRPr lang="en-US" dirty="0"/>
          </a:p>
        </p:txBody>
      </p:sp>
      <p:sp>
        <p:nvSpPr>
          <p:cNvPr id="6" name="Rectangle 5"/>
          <p:cNvSpPr/>
          <p:nvPr/>
        </p:nvSpPr>
        <p:spPr>
          <a:xfrm>
            <a:off x="0" y="797030"/>
            <a:ext cx="9144000" cy="646331"/>
          </a:xfrm>
          <a:prstGeom prst="rect">
            <a:avLst/>
          </a:prstGeom>
        </p:spPr>
        <p:txBody>
          <a:bodyPr wrap="square">
            <a:spAutoFit/>
          </a:bodyPr>
          <a:lstStyle/>
          <a:p>
            <a:r>
              <a:rPr lang="en-US" dirty="0"/>
              <a:t>The KEK digital </a:t>
            </a:r>
            <a:r>
              <a:rPr lang="en-US" dirty="0" smtClean="0"/>
              <a:t>accelerator is </a:t>
            </a:r>
            <a:r>
              <a:rPr lang="en-US" dirty="0"/>
              <a:t>a renovation of </a:t>
            </a:r>
            <a:r>
              <a:rPr lang="en-US" dirty="0" smtClean="0"/>
              <a:t>the former </a:t>
            </a:r>
            <a:r>
              <a:rPr lang="en-US" dirty="0"/>
              <a:t>KEK 500 MeV Booster, the </a:t>
            </a:r>
            <a:r>
              <a:rPr lang="en-US" dirty="0" smtClean="0"/>
              <a:t>injector </a:t>
            </a:r>
            <a:r>
              <a:rPr lang="en-US" dirty="0"/>
              <a:t>to the </a:t>
            </a:r>
            <a:r>
              <a:rPr lang="en-US" dirty="0" smtClean="0"/>
              <a:t>KEK 12GeV </a:t>
            </a:r>
            <a:r>
              <a:rPr lang="en-US" dirty="0"/>
              <a:t>proton synchrotron.</a:t>
            </a:r>
          </a:p>
        </p:txBody>
      </p:sp>
      <p:sp>
        <p:nvSpPr>
          <p:cNvPr id="8" name="Rectangle 7"/>
          <p:cNvSpPr/>
          <p:nvPr/>
        </p:nvSpPr>
        <p:spPr>
          <a:xfrm>
            <a:off x="0" y="1445712"/>
            <a:ext cx="2736388" cy="738664"/>
          </a:xfrm>
          <a:prstGeom prst="rect">
            <a:avLst/>
          </a:prstGeom>
        </p:spPr>
        <p:txBody>
          <a:bodyPr wrap="square">
            <a:spAutoFit/>
          </a:bodyPr>
          <a:lstStyle/>
          <a:p>
            <a:r>
              <a:rPr lang="en-US" sz="1400" dirty="0" smtClean="0">
                <a:solidFill>
                  <a:srgbClr val="FF0000"/>
                </a:solidFill>
              </a:rPr>
              <a:t>RCS, ramping rate of 10 Hz, </a:t>
            </a:r>
          </a:p>
          <a:p>
            <a:r>
              <a:rPr lang="en-US" sz="1400" dirty="0" smtClean="0">
                <a:solidFill>
                  <a:srgbClr val="FF0000"/>
                </a:solidFill>
              </a:rPr>
              <a:t>Rev. frequency of 56 </a:t>
            </a:r>
            <a:r>
              <a:rPr lang="en-US" sz="1400" dirty="0">
                <a:solidFill>
                  <a:srgbClr val="FF0000"/>
                </a:solidFill>
              </a:rPr>
              <a:t>kHz to 1 MHz </a:t>
            </a:r>
            <a:r>
              <a:rPr lang="en-US" sz="1400" dirty="0" err="1" smtClean="0">
                <a:solidFill>
                  <a:srgbClr val="FF0000"/>
                </a:solidFill>
              </a:rPr>
              <a:t>emonstrated</a:t>
            </a:r>
            <a:endParaRPr lang="en-US" sz="1400" dirty="0">
              <a:solidFill>
                <a:srgbClr val="FF0000"/>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50" y="4093086"/>
            <a:ext cx="8834300" cy="200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799" y="1443361"/>
            <a:ext cx="3503789" cy="207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638800" y="3576810"/>
            <a:ext cx="1498615" cy="276999"/>
          </a:xfrm>
          <a:prstGeom prst="rect">
            <a:avLst/>
          </a:prstGeom>
        </p:spPr>
        <p:txBody>
          <a:bodyPr wrap="none">
            <a:spAutoFit/>
          </a:bodyPr>
          <a:lstStyle/>
          <a:p>
            <a:r>
              <a:rPr lang="en-US" sz="1200" dirty="0" err="1" smtClean="0"/>
              <a:t>K.Takayama</a:t>
            </a:r>
            <a:r>
              <a:rPr lang="en-US" sz="1200" dirty="0" smtClean="0"/>
              <a:t>, IPAC’11</a:t>
            </a:r>
            <a:endParaRPr lang="en-US" sz="1200" dirty="0"/>
          </a:p>
        </p:txBody>
      </p:sp>
      <p:sp>
        <p:nvSpPr>
          <p:cNvPr id="11" name="Rectangle 10"/>
          <p:cNvSpPr/>
          <p:nvPr/>
        </p:nvSpPr>
        <p:spPr>
          <a:xfrm>
            <a:off x="6551227" y="6181139"/>
            <a:ext cx="2601994" cy="253916"/>
          </a:xfrm>
          <a:prstGeom prst="rect">
            <a:avLst/>
          </a:prstGeom>
        </p:spPr>
        <p:txBody>
          <a:bodyPr wrap="none">
            <a:spAutoFit/>
          </a:bodyPr>
          <a:lstStyle/>
          <a:p>
            <a:pPr algn="r"/>
            <a:r>
              <a:rPr lang="en-US" sz="1050" dirty="0"/>
              <a:t>Phys. Rev. ST </a:t>
            </a:r>
            <a:r>
              <a:rPr lang="en-US" sz="1050" dirty="0" err="1"/>
              <a:t>Accel</a:t>
            </a:r>
            <a:r>
              <a:rPr lang="en-US" sz="1050" dirty="0"/>
              <a:t>. Beams 14, 071301 (2011)</a:t>
            </a:r>
          </a:p>
        </p:txBody>
      </p:sp>
      <p:sp>
        <p:nvSpPr>
          <p:cNvPr id="12" name="Rectangle 11"/>
          <p:cNvSpPr/>
          <p:nvPr/>
        </p:nvSpPr>
        <p:spPr>
          <a:xfrm>
            <a:off x="166023" y="6103006"/>
            <a:ext cx="6443330" cy="307777"/>
          </a:xfrm>
          <a:prstGeom prst="rect">
            <a:avLst/>
          </a:prstGeom>
        </p:spPr>
        <p:txBody>
          <a:bodyPr wrap="square">
            <a:spAutoFit/>
          </a:bodyPr>
          <a:lstStyle/>
          <a:p>
            <a:r>
              <a:rPr lang="en-US" sz="1400" dirty="0" smtClean="0"/>
              <a:t>The </a:t>
            </a:r>
            <a:r>
              <a:rPr lang="en-US" sz="1400" dirty="0"/>
              <a:t>ion </a:t>
            </a:r>
            <a:r>
              <a:rPr lang="en-US" sz="1400" dirty="0" smtClean="0"/>
              <a:t>beam intensity </a:t>
            </a:r>
            <a:r>
              <a:rPr lang="en-US" sz="1400" dirty="0"/>
              <a:t>acceptable at the injection stage is limited </a:t>
            </a:r>
            <a:r>
              <a:rPr lang="en-US" sz="1400" dirty="0" smtClean="0"/>
              <a:t>by </a:t>
            </a:r>
            <a:r>
              <a:rPr lang="en-US" sz="1400" dirty="0"/>
              <a:t>space-charge </a:t>
            </a:r>
            <a:r>
              <a:rPr lang="en-US" sz="1400" dirty="0" smtClean="0"/>
              <a:t>effect</a:t>
            </a:r>
            <a:endParaRPr lang="en-US" sz="1400" dirty="0"/>
          </a:p>
        </p:txBody>
      </p:sp>
    </p:spTree>
    <p:extLst>
      <p:ext uri="{BB962C8B-B14F-4D97-AF65-F5344CB8AC3E}">
        <p14:creationId xmlns:p14="http://schemas.microsoft.com/office/powerpoint/2010/main" val="148911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Bunch Length Manipulation</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16</a:t>
            </a:fld>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745"/>
          <a:stretch/>
        </p:blipFill>
        <p:spPr bwMode="auto">
          <a:xfrm>
            <a:off x="11802" y="895350"/>
            <a:ext cx="6143977" cy="5382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37667" y="2320128"/>
            <a:ext cx="2537845" cy="2308324"/>
          </a:xfrm>
          <a:prstGeom prst="rect">
            <a:avLst/>
          </a:prstGeom>
          <a:noFill/>
        </p:spPr>
        <p:txBody>
          <a:bodyPr wrap="square" rtlCol="0">
            <a:spAutoFit/>
          </a:bodyPr>
          <a:lstStyle/>
          <a:p>
            <a:r>
              <a:rPr lang="en-US" sz="2400" b="1" dirty="0" smtClean="0">
                <a:solidFill>
                  <a:schemeClr val="accent6"/>
                </a:solidFill>
              </a:rPr>
              <a:t>Yellow: </a:t>
            </a:r>
          </a:p>
          <a:p>
            <a:r>
              <a:rPr lang="en-US" sz="2400" b="1" dirty="0" smtClean="0">
                <a:solidFill>
                  <a:schemeClr val="accent6"/>
                </a:solidFill>
              </a:rPr>
              <a:t>Bunch intensity</a:t>
            </a:r>
          </a:p>
          <a:p>
            <a:endParaRPr lang="en-US" sz="2400" dirty="0"/>
          </a:p>
          <a:p>
            <a:r>
              <a:rPr lang="en-US" sz="2400" b="1" dirty="0" smtClean="0">
                <a:solidFill>
                  <a:srgbClr val="0070C0"/>
                </a:solidFill>
              </a:rPr>
              <a:t>Blue:</a:t>
            </a:r>
          </a:p>
          <a:p>
            <a:r>
              <a:rPr lang="en-US" sz="2400" b="1" dirty="0" smtClean="0">
                <a:solidFill>
                  <a:srgbClr val="0070C0"/>
                </a:solidFill>
              </a:rPr>
              <a:t>Barrier Bucket pulses</a:t>
            </a:r>
            <a:endParaRPr lang="en-US" sz="2400" b="1" dirty="0">
              <a:solidFill>
                <a:srgbClr val="0070C0"/>
              </a:solidFill>
            </a:endParaRPr>
          </a:p>
        </p:txBody>
      </p:sp>
    </p:spTree>
    <p:extLst>
      <p:ext uri="{BB962C8B-B14F-4D97-AF65-F5344CB8AC3E}">
        <p14:creationId xmlns:p14="http://schemas.microsoft.com/office/powerpoint/2010/main" val="148911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418591" y="1807532"/>
            <a:ext cx="3326697" cy="4614354"/>
            <a:chOff x="5572754" y="393404"/>
            <a:chExt cx="3326697" cy="4958920"/>
          </a:xfrm>
        </p:grpSpPr>
        <p:grpSp>
          <p:nvGrpSpPr>
            <p:cNvPr id="12" name="Group 11"/>
            <p:cNvGrpSpPr/>
            <p:nvPr/>
          </p:nvGrpSpPr>
          <p:grpSpPr>
            <a:xfrm>
              <a:off x="5572754" y="523220"/>
              <a:ext cx="3326697" cy="4829104"/>
              <a:chOff x="713675" y="696944"/>
              <a:chExt cx="3326697" cy="4829104"/>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75" y="696944"/>
                <a:ext cx="2922659" cy="404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713675" y="4695051"/>
                <a:ext cx="3326697" cy="830997"/>
              </a:xfrm>
              <a:prstGeom prst="rect">
                <a:avLst/>
              </a:prstGeom>
            </p:spPr>
            <p:txBody>
              <a:bodyPr wrap="square">
                <a:spAutoFit/>
              </a:bodyPr>
              <a:lstStyle/>
              <a:p>
                <a:r>
                  <a:rPr lang="en-US" sz="1200" dirty="0" smtClean="0"/>
                  <a:t>Beam </a:t>
                </a:r>
                <a:r>
                  <a:rPr lang="en-US" sz="1200" dirty="0"/>
                  <a:t>intensity and </a:t>
                </a:r>
                <a:r>
                  <a:rPr lang="en-US" sz="1200" dirty="0" smtClean="0"/>
                  <a:t>the bunch </a:t>
                </a:r>
                <a:r>
                  <a:rPr lang="en-US" sz="1200" dirty="0"/>
                  <a:t>length during </a:t>
                </a:r>
                <a:r>
                  <a:rPr lang="en-US" sz="1200" dirty="0" smtClean="0"/>
                  <a:t>the transition</a:t>
                </a:r>
              </a:p>
              <a:p>
                <a:pPr marL="228600" indent="-228600">
                  <a:buAutoNum type="alphaLcParenBoth"/>
                </a:pPr>
                <a:r>
                  <a:rPr lang="en-US" sz="1200" dirty="0" smtClean="0"/>
                  <a:t>normal </a:t>
                </a:r>
                <a:r>
                  <a:rPr lang="en-US" sz="1200" dirty="0"/>
                  <a:t>transition </a:t>
                </a:r>
                <a:r>
                  <a:rPr lang="en-US" sz="1200" dirty="0" smtClean="0"/>
                  <a:t>crossing</a:t>
                </a:r>
                <a:endParaRPr lang="en-US" sz="1200" dirty="0"/>
              </a:p>
              <a:p>
                <a:pPr marL="228600" indent="-228600">
                  <a:buAutoNum type="alphaLcParenBoth"/>
                </a:pPr>
                <a:r>
                  <a:rPr lang="en-US" sz="1200" dirty="0" smtClean="0"/>
                  <a:t>with </a:t>
                </a:r>
                <a:r>
                  <a:rPr lang="en-US" sz="1200" dirty="0"/>
                  <a:t>flattened rf wave.</a:t>
                </a:r>
                <a:endParaRPr lang="en-US" sz="1200" dirty="0"/>
              </a:p>
            </p:txBody>
          </p:sp>
        </p:grpSp>
        <p:sp>
          <p:nvSpPr>
            <p:cNvPr id="13" name="TextBox 12"/>
            <p:cNvSpPr txBox="1"/>
            <p:nvPr/>
          </p:nvSpPr>
          <p:spPr>
            <a:xfrm>
              <a:off x="8234915" y="393404"/>
              <a:ext cx="520995" cy="523220"/>
            </a:xfrm>
            <a:prstGeom prst="rect">
              <a:avLst/>
            </a:prstGeom>
            <a:noFill/>
          </p:spPr>
          <p:txBody>
            <a:bodyPr wrap="square" rtlCol="0">
              <a:spAutoFit/>
            </a:bodyPr>
            <a:lstStyle/>
            <a:p>
              <a:r>
                <a:rPr lang="en-US" sz="1400" dirty="0" smtClean="0"/>
                <a:t>5% drop</a:t>
              </a:r>
              <a:endParaRPr lang="en-US" sz="1400" dirty="0"/>
            </a:p>
          </p:txBody>
        </p:sp>
        <p:cxnSp>
          <p:nvCxnSpPr>
            <p:cNvPr id="14" name="Straight Arrow Connector 13"/>
            <p:cNvCxnSpPr/>
            <p:nvPr/>
          </p:nvCxnSpPr>
          <p:spPr>
            <a:xfrm flipH="1">
              <a:off x="7155712" y="655014"/>
              <a:ext cx="1079203" cy="493302"/>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15161" y="1974684"/>
            <a:ext cx="4025768" cy="4324809"/>
            <a:chOff x="282967" y="577791"/>
            <a:chExt cx="4572000" cy="4514275"/>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67" y="577791"/>
              <a:ext cx="4473759" cy="3943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82967" y="4553785"/>
              <a:ext cx="4572000" cy="538281"/>
            </a:xfrm>
            <a:prstGeom prst="rect">
              <a:avLst/>
            </a:prstGeom>
          </p:spPr>
          <p:txBody>
            <a:bodyPr>
              <a:spAutoFit/>
            </a:bodyPr>
            <a:lstStyle/>
            <a:p>
              <a:r>
                <a:rPr lang="en-US" sz="1200" dirty="0"/>
                <a:t>[(a) and (b</a:t>
              </a:r>
              <a:r>
                <a:rPr lang="en-US" sz="1200" dirty="0" smtClean="0"/>
                <a:t>)]: normal transition </a:t>
              </a:r>
              <a:r>
                <a:rPr lang="en-US" sz="1200" dirty="0"/>
                <a:t>crossing </a:t>
              </a:r>
              <a:endParaRPr lang="en-US" sz="1200" dirty="0" smtClean="0"/>
            </a:p>
            <a:p>
              <a:r>
                <a:rPr lang="en-US" sz="1200" dirty="0"/>
                <a:t>[(c) and (d</a:t>
              </a:r>
              <a:r>
                <a:rPr lang="en-US" sz="1200" dirty="0" smtClean="0"/>
                <a:t>)]: with </a:t>
              </a:r>
              <a:r>
                <a:rPr lang="en-US" sz="1200" dirty="0"/>
                <a:t>flattened rf </a:t>
              </a:r>
              <a:r>
                <a:rPr lang="en-US" sz="1200" dirty="0" smtClean="0"/>
                <a:t>wave</a:t>
              </a:r>
              <a:endParaRPr lang="en-US" sz="1200" dirty="0"/>
            </a:p>
          </p:txBody>
        </p:sp>
      </p:grpSp>
      <p:sp>
        <p:nvSpPr>
          <p:cNvPr id="2" name="Title 1"/>
          <p:cNvSpPr>
            <a:spLocks noGrp="1"/>
          </p:cNvSpPr>
          <p:nvPr>
            <p:ph type="title"/>
          </p:nvPr>
        </p:nvSpPr>
        <p:spPr/>
        <p:txBody>
          <a:bodyPr/>
          <a:lstStyle/>
          <a:p>
            <a:r>
              <a:rPr lang="en-US" sz="2800" dirty="0" smtClean="0"/>
              <a:t>Focusing-Free Transition Crossing</a:t>
            </a:r>
            <a:endParaRPr lang="en-US" sz="2800"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17</a:t>
            </a:fld>
            <a:endParaRPr lang="en-US" dirty="0"/>
          </a:p>
        </p:txBody>
      </p:sp>
      <p:sp>
        <p:nvSpPr>
          <p:cNvPr id="4" name="TextBox 3"/>
          <p:cNvSpPr txBox="1"/>
          <p:nvPr/>
        </p:nvSpPr>
        <p:spPr>
          <a:xfrm>
            <a:off x="161144" y="723156"/>
            <a:ext cx="8759571" cy="1323439"/>
          </a:xfrm>
          <a:prstGeom prst="rect">
            <a:avLst/>
          </a:prstGeom>
          <a:noFill/>
        </p:spPr>
        <p:txBody>
          <a:bodyPr wrap="square" rtlCol="0">
            <a:spAutoFit/>
          </a:bodyPr>
          <a:lstStyle/>
          <a:p>
            <a:r>
              <a:rPr lang="en-US" sz="1600" dirty="0"/>
              <a:t>In a RF bucket the bunch shape is remarkably deformed by an inherently </a:t>
            </a:r>
            <a:r>
              <a:rPr lang="en-US" sz="1600" dirty="0" err="1"/>
              <a:t>nonadiabatic</a:t>
            </a:r>
            <a:r>
              <a:rPr lang="en-US" sz="1600" dirty="0"/>
              <a:t> nature in the synchrotron oscillation in the vicinity of a transition </a:t>
            </a:r>
            <a:r>
              <a:rPr lang="en-US" sz="1600" dirty="0" smtClean="0"/>
              <a:t>energy.</a:t>
            </a:r>
            <a:endParaRPr lang="en-US" sz="1600" dirty="0"/>
          </a:p>
          <a:p>
            <a:endParaRPr lang="en-US" sz="1600" dirty="0" smtClean="0"/>
          </a:p>
          <a:p>
            <a:r>
              <a:rPr lang="en-US" sz="1600" dirty="0"/>
              <a:t>Grifﬁn </a:t>
            </a:r>
            <a:r>
              <a:rPr lang="en-US" sz="1600" dirty="0" smtClean="0"/>
              <a:t>proposed </a:t>
            </a:r>
            <a:r>
              <a:rPr lang="en-US" sz="1600" dirty="0" smtClean="0">
                <a:solidFill>
                  <a:srgbClr val="C00000"/>
                </a:solidFill>
              </a:rPr>
              <a:t>to </a:t>
            </a:r>
            <a:r>
              <a:rPr lang="en-US" sz="1600" dirty="0">
                <a:solidFill>
                  <a:srgbClr val="C00000"/>
                </a:solidFill>
              </a:rPr>
              <a:t>eliminate</a:t>
            </a:r>
            <a:r>
              <a:rPr lang="en-US" sz="1600" dirty="0" smtClean="0">
                <a:solidFill>
                  <a:srgbClr val="C00000"/>
                </a:solidFill>
              </a:rPr>
              <a:t> </a:t>
            </a:r>
            <a:r>
              <a:rPr lang="en-US" sz="1600" dirty="0">
                <a:solidFill>
                  <a:srgbClr val="C00000"/>
                </a:solidFill>
              </a:rPr>
              <a:t>the ﬁeld </a:t>
            </a:r>
            <a:r>
              <a:rPr lang="en-US" sz="1600" dirty="0" smtClean="0">
                <a:solidFill>
                  <a:srgbClr val="C00000"/>
                </a:solidFill>
              </a:rPr>
              <a:t>gradient </a:t>
            </a:r>
            <a:r>
              <a:rPr lang="en-US" sz="1600" dirty="0">
                <a:solidFill>
                  <a:srgbClr val="C00000"/>
                </a:solidFill>
              </a:rPr>
              <a:t>of the fundamental harmonic </a:t>
            </a:r>
            <a:r>
              <a:rPr lang="en-US" sz="1600" dirty="0" smtClean="0">
                <a:solidFill>
                  <a:srgbClr val="C00000"/>
                </a:solidFill>
              </a:rPr>
              <a:t>by </a:t>
            </a:r>
            <a:r>
              <a:rPr lang="en-US" sz="1600" dirty="0">
                <a:solidFill>
                  <a:srgbClr val="C00000"/>
                </a:solidFill>
              </a:rPr>
              <a:t>imposing the </a:t>
            </a:r>
            <a:r>
              <a:rPr lang="en-US" sz="1600" dirty="0" smtClean="0">
                <a:solidFill>
                  <a:srgbClr val="C00000"/>
                </a:solidFill>
              </a:rPr>
              <a:t>2</a:t>
            </a:r>
            <a:r>
              <a:rPr lang="en-US" sz="1600" baseline="30000" dirty="0" smtClean="0">
                <a:solidFill>
                  <a:srgbClr val="C00000"/>
                </a:solidFill>
              </a:rPr>
              <a:t>nd</a:t>
            </a:r>
            <a:r>
              <a:rPr lang="en-US" sz="1600" dirty="0" smtClean="0">
                <a:solidFill>
                  <a:srgbClr val="C00000"/>
                </a:solidFill>
              </a:rPr>
              <a:t> or 3</a:t>
            </a:r>
            <a:r>
              <a:rPr lang="en-US" sz="1600" baseline="30000" dirty="0" smtClean="0">
                <a:solidFill>
                  <a:srgbClr val="C00000"/>
                </a:solidFill>
              </a:rPr>
              <a:t>rd</a:t>
            </a:r>
            <a:r>
              <a:rPr lang="en-US" sz="1600" dirty="0" smtClean="0">
                <a:solidFill>
                  <a:srgbClr val="C00000"/>
                </a:solidFill>
              </a:rPr>
              <a:t> harmonics</a:t>
            </a:r>
            <a:r>
              <a:rPr lang="en-US" sz="1600" dirty="0" smtClean="0"/>
              <a:t> during </a:t>
            </a:r>
            <a:r>
              <a:rPr lang="en-US" sz="1600" dirty="0"/>
              <a:t>the transition crossing. </a:t>
            </a:r>
            <a:r>
              <a:rPr lang="en-US" sz="1600" dirty="0" smtClean="0"/>
              <a:t>It has </a:t>
            </a:r>
            <a:r>
              <a:rPr lang="en-US" sz="1600" dirty="0"/>
              <a:t>been demonstrated in the Fermilab Main Ring, </a:t>
            </a:r>
          </a:p>
        </p:txBody>
      </p:sp>
      <p:sp>
        <p:nvSpPr>
          <p:cNvPr id="5" name="Rectangle 4"/>
          <p:cNvSpPr/>
          <p:nvPr/>
        </p:nvSpPr>
        <p:spPr>
          <a:xfrm>
            <a:off x="161144" y="6235696"/>
            <a:ext cx="8600081" cy="261610"/>
          </a:xfrm>
          <a:prstGeom prst="rect">
            <a:avLst/>
          </a:prstGeom>
        </p:spPr>
        <p:txBody>
          <a:bodyPr wrap="square">
            <a:spAutoFit/>
          </a:bodyPr>
          <a:lstStyle/>
          <a:p>
            <a:r>
              <a:rPr lang="en-US" sz="1050" dirty="0">
                <a:solidFill>
                  <a:srgbClr val="131413"/>
                </a:solidFill>
              </a:rPr>
              <a:t>Phys. Rev. Lett., 96:134801–134804, </a:t>
            </a:r>
            <a:r>
              <a:rPr lang="en-US" sz="1050" dirty="0" smtClean="0">
                <a:solidFill>
                  <a:srgbClr val="131413"/>
                </a:solidFill>
              </a:rPr>
              <a:t>2006; </a:t>
            </a:r>
            <a:r>
              <a:rPr lang="pt-BR" sz="1050" dirty="0" smtClean="0"/>
              <a:t>Phys</a:t>
            </a:r>
            <a:r>
              <a:rPr lang="pt-BR" sz="1050" dirty="0"/>
              <a:t>. Rev. E </a:t>
            </a:r>
            <a:r>
              <a:rPr lang="pt-BR" sz="1050" b="1" dirty="0"/>
              <a:t>55</a:t>
            </a:r>
            <a:r>
              <a:rPr lang="pt-BR" sz="1050" dirty="0"/>
              <a:t>, 1028 (1997</a:t>
            </a:r>
            <a:r>
              <a:rPr lang="pt-BR" sz="1050" dirty="0" smtClean="0"/>
              <a:t>); </a:t>
            </a:r>
            <a:r>
              <a:rPr lang="en-US" sz="1050" dirty="0" smtClean="0"/>
              <a:t>Fermilab-tm-1734</a:t>
            </a:r>
            <a:endParaRPr lang="en-US" sz="1050" dirty="0"/>
          </a:p>
        </p:txBody>
      </p:sp>
    </p:spTree>
    <p:extLst>
      <p:ext uri="{BB962C8B-B14F-4D97-AF65-F5344CB8AC3E}">
        <p14:creationId xmlns:p14="http://schemas.microsoft.com/office/powerpoint/2010/main" val="148911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Hardwares</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18</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377"/>
          <a:stretch/>
        </p:blipFill>
        <p:spPr bwMode="auto">
          <a:xfrm>
            <a:off x="1875480" y="1547326"/>
            <a:ext cx="5181600" cy="162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12651" y="742476"/>
            <a:ext cx="8803758" cy="923330"/>
          </a:xfrm>
          <a:prstGeom prst="rect">
            <a:avLst/>
          </a:prstGeom>
        </p:spPr>
        <p:txBody>
          <a:bodyPr wrap="square">
            <a:spAutoFit/>
          </a:bodyPr>
          <a:lstStyle/>
          <a:p>
            <a:r>
              <a:rPr lang="en-US" dirty="0"/>
              <a:t>The </a:t>
            </a:r>
            <a:r>
              <a:rPr lang="en-US" dirty="0"/>
              <a:t>Switching power </a:t>
            </a:r>
            <a:r>
              <a:rPr lang="en-US" dirty="0" smtClean="0"/>
              <a:t>supply </a:t>
            </a:r>
            <a:r>
              <a:rPr lang="en-US" dirty="0" smtClean="0"/>
              <a:t>(</a:t>
            </a:r>
            <a:r>
              <a:rPr lang="en-US" b="1" dirty="0" smtClean="0">
                <a:solidFill>
                  <a:srgbClr val="FF0000"/>
                </a:solidFill>
              </a:rPr>
              <a:t>SPS</a:t>
            </a:r>
            <a:r>
              <a:rPr lang="en-US" dirty="0" smtClean="0"/>
              <a:t>), </a:t>
            </a:r>
            <a:r>
              <a:rPr lang="en-US" dirty="0"/>
              <a:t>which modulates a DC </a:t>
            </a:r>
            <a:r>
              <a:rPr lang="en-US" dirty="0" smtClean="0"/>
              <a:t>voltage, </a:t>
            </a:r>
            <a:r>
              <a:rPr lang="en-US" dirty="0"/>
              <a:t>is operated in a full bridge circuit. </a:t>
            </a:r>
            <a:r>
              <a:rPr lang="en-US" dirty="0" smtClean="0"/>
              <a:t>The single </a:t>
            </a:r>
            <a:r>
              <a:rPr lang="en-US" dirty="0"/>
              <a:t>switching arm </a:t>
            </a:r>
            <a:r>
              <a:rPr lang="en-US" dirty="0" smtClean="0"/>
              <a:t>consists of </a:t>
            </a:r>
            <a:r>
              <a:rPr lang="en-US" dirty="0" smtClean="0">
                <a:solidFill>
                  <a:srgbClr val="FF0000"/>
                </a:solidFill>
              </a:rPr>
              <a:t>MOSFETs</a:t>
            </a:r>
            <a:r>
              <a:rPr lang="en-US" dirty="0" smtClean="0"/>
              <a:t> </a:t>
            </a:r>
            <a:r>
              <a:rPr lang="en-US" dirty="0" smtClean="0"/>
              <a:t>connected </a:t>
            </a:r>
            <a:r>
              <a:rPr lang="en-US" dirty="0"/>
              <a:t>in series, which enables </a:t>
            </a:r>
            <a:r>
              <a:rPr lang="en-US" dirty="0" smtClean="0"/>
              <a:t>high-frequency switching </a:t>
            </a:r>
            <a:r>
              <a:rPr lang="en-US" dirty="0"/>
              <a:t>at </a:t>
            </a:r>
            <a:r>
              <a:rPr lang="en-US" dirty="0">
                <a:solidFill>
                  <a:srgbClr val="FF0000"/>
                </a:solidFill>
              </a:rPr>
              <a:t>1 MHz</a:t>
            </a:r>
            <a:r>
              <a:rPr lang="en-US" dirty="0"/>
              <a:t> with an output voltage of </a:t>
            </a:r>
            <a:r>
              <a:rPr lang="en-US" dirty="0">
                <a:solidFill>
                  <a:srgbClr val="FF0000"/>
                </a:solidFill>
              </a:rPr>
              <a:t>2.5 kV </a:t>
            </a:r>
            <a:r>
              <a:rPr lang="en-US" dirty="0" smtClean="0">
                <a:solidFill>
                  <a:srgbClr val="FF0000"/>
                </a:solidFill>
              </a:rPr>
              <a:t>and peak </a:t>
            </a:r>
            <a:r>
              <a:rPr lang="en-US" dirty="0">
                <a:solidFill>
                  <a:srgbClr val="FF0000"/>
                </a:solidFill>
              </a:rPr>
              <a:t>current of 20 A</a:t>
            </a:r>
            <a:r>
              <a:rPr lang="en-US" dirty="0"/>
              <a:t>. </a:t>
            </a:r>
          </a:p>
        </p:txBody>
      </p:sp>
      <p:sp>
        <p:nvSpPr>
          <p:cNvPr id="7" name="Rectangle 6"/>
          <p:cNvSpPr/>
          <p:nvPr/>
        </p:nvSpPr>
        <p:spPr>
          <a:xfrm>
            <a:off x="212651" y="3491667"/>
            <a:ext cx="8569842" cy="646331"/>
          </a:xfrm>
          <a:prstGeom prst="rect">
            <a:avLst/>
          </a:prstGeom>
        </p:spPr>
        <p:txBody>
          <a:bodyPr wrap="square">
            <a:spAutoFit/>
          </a:bodyPr>
          <a:lstStyle/>
          <a:p>
            <a:r>
              <a:rPr lang="en-US" dirty="0" smtClean="0"/>
              <a:t>In induction cell, </a:t>
            </a:r>
            <a:r>
              <a:rPr lang="en-US" b="1" dirty="0">
                <a:solidFill>
                  <a:srgbClr val="FF0000"/>
                </a:solidFill>
              </a:rPr>
              <a:t>FINEMET</a:t>
            </a:r>
            <a:r>
              <a:rPr lang="en-US" dirty="0"/>
              <a:t> </a:t>
            </a:r>
            <a:r>
              <a:rPr lang="en-US" dirty="0" smtClean="0"/>
              <a:t>has been employed </a:t>
            </a:r>
            <a:r>
              <a:rPr lang="en-US" dirty="0"/>
              <a:t>as the magnetic core </a:t>
            </a:r>
            <a:r>
              <a:rPr lang="en-US" dirty="0" smtClean="0"/>
              <a:t>material to maintain a couple of us long pulse. </a:t>
            </a:r>
            <a:endParaRPr lang="en-US" dirty="0" smtClean="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279" y="4335339"/>
            <a:ext cx="29241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492" y="4322938"/>
            <a:ext cx="286702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563271" y="6164818"/>
            <a:ext cx="2601994" cy="253916"/>
          </a:xfrm>
          <a:prstGeom prst="rect">
            <a:avLst/>
          </a:prstGeom>
        </p:spPr>
        <p:txBody>
          <a:bodyPr wrap="none">
            <a:spAutoFit/>
          </a:bodyPr>
          <a:lstStyle/>
          <a:p>
            <a:r>
              <a:rPr lang="en-US" sz="1000" dirty="0"/>
              <a:t>Phys. Rev. ST </a:t>
            </a:r>
            <a:r>
              <a:rPr lang="en-US" sz="1000" dirty="0" err="1"/>
              <a:t>Accel</a:t>
            </a:r>
            <a:r>
              <a:rPr lang="en-US" sz="1000" dirty="0"/>
              <a:t>. Beams 14, 071301 (2011)</a:t>
            </a:r>
            <a:endParaRPr lang="en-US" sz="1000" dirty="0"/>
          </a:p>
        </p:txBody>
      </p:sp>
    </p:spTree>
    <p:extLst>
      <p:ext uri="{BB962C8B-B14F-4D97-AF65-F5344CB8AC3E}">
        <p14:creationId xmlns:p14="http://schemas.microsoft.com/office/powerpoint/2010/main" val="1489113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225" y="4367213"/>
            <a:ext cx="35337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MEIC Ion Collider Ring</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19</a:t>
            </a:fld>
            <a:endParaRPr lang="en-US" dirty="0"/>
          </a:p>
        </p:txBody>
      </p:sp>
      <p:sp>
        <p:nvSpPr>
          <p:cNvPr id="4" name="TextBox 3"/>
          <p:cNvSpPr txBox="1"/>
          <p:nvPr/>
        </p:nvSpPr>
        <p:spPr>
          <a:xfrm>
            <a:off x="467832" y="988828"/>
            <a:ext cx="8144539" cy="5355312"/>
          </a:xfrm>
          <a:prstGeom prst="rect">
            <a:avLst/>
          </a:prstGeom>
          <a:noFill/>
        </p:spPr>
        <p:txBody>
          <a:bodyPr wrap="square" rtlCol="0">
            <a:spAutoFit/>
          </a:bodyPr>
          <a:lstStyle/>
          <a:p>
            <a:r>
              <a:rPr lang="en-US" b="1" dirty="0" smtClean="0">
                <a:solidFill>
                  <a:srgbClr val="C00000"/>
                </a:solidFill>
              </a:rPr>
              <a:t>Current Scheme:</a:t>
            </a:r>
          </a:p>
          <a:p>
            <a:pPr marL="342900" indent="-342900">
              <a:buAutoNum type="arabicPeriod"/>
            </a:pPr>
            <a:r>
              <a:rPr lang="en-US" dirty="0" smtClean="0"/>
              <a:t>Use 7 ferrite loaded low frequency (~1.2 MHz) cavities to accelerate protons from 8 GeV to 100 GeV in 12 seconds, harmonic number is 9;</a:t>
            </a:r>
          </a:p>
          <a:p>
            <a:pPr marL="342900" indent="-342900">
              <a:buAutoNum type="arabicPeriod"/>
            </a:pPr>
            <a:r>
              <a:rPr lang="en-US" dirty="0" smtClean="0"/>
              <a:t>Energy ramping;</a:t>
            </a:r>
          </a:p>
          <a:p>
            <a:pPr marL="342900" indent="-342900">
              <a:buAutoNum type="arabicPeriod"/>
            </a:pPr>
            <a:r>
              <a:rPr lang="en-US" dirty="0" smtClean="0"/>
              <a:t>Nine long bunches are debunched into coasting beam;</a:t>
            </a:r>
          </a:p>
          <a:p>
            <a:pPr marL="342900" indent="-342900">
              <a:buAutoNum type="arabicPeriod"/>
            </a:pPr>
            <a:r>
              <a:rPr lang="en-US" dirty="0" err="1" smtClean="0"/>
              <a:t>Rebuching</a:t>
            </a:r>
            <a:r>
              <a:rPr lang="en-US" dirty="0" smtClean="0"/>
              <a:t> into ~6800 bunches with 952 MHz SRF cavities for colliding</a:t>
            </a:r>
          </a:p>
          <a:p>
            <a:pPr marL="342900" indent="-342900">
              <a:buAutoNum type="arabicPeriod"/>
            </a:pPr>
            <a:endParaRPr lang="en-US" dirty="0"/>
          </a:p>
          <a:p>
            <a:r>
              <a:rPr lang="en-US" dirty="0"/>
              <a:t>	</a:t>
            </a:r>
            <a:r>
              <a:rPr lang="en-US" dirty="0" smtClean="0">
                <a:solidFill>
                  <a:srgbClr val="C00000"/>
                </a:solidFill>
              </a:rPr>
              <a:t>Abort gap production?</a:t>
            </a:r>
          </a:p>
          <a:p>
            <a:r>
              <a:rPr lang="en-US" dirty="0" smtClean="0">
                <a:solidFill>
                  <a:srgbClr val="C00000"/>
                </a:solidFill>
              </a:rPr>
              <a:t>	Uniformity of bunch charge of the ~6800 bunches?</a:t>
            </a:r>
            <a:endParaRPr lang="en-US" dirty="0">
              <a:solidFill>
                <a:srgbClr val="C00000"/>
              </a:solidFill>
            </a:endParaRPr>
          </a:p>
          <a:p>
            <a:r>
              <a:rPr lang="en-US" dirty="0" smtClean="0">
                <a:solidFill>
                  <a:srgbClr val="C00000"/>
                </a:solidFill>
              </a:rPr>
              <a:t>	Large </a:t>
            </a:r>
            <a:r>
              <a:rPr lang="en-US" dirty="0" err="1" smtClean="0">
                <a:solidFill>
                  <a:srgbClr val="C00000"/>
                </a:solidFill>
              </a:rPr>
              <a:t>emittace</a:t>
            </a:r>
            <a:r>
              <a:rPr lang="en-US" dirty="0" smtClean="0">
                <a:solidFill>
                  <a:srgbClr val="C00000"/>
                </a:solidFill>
              </a:rPr>
              <a:t> reproduced during rebunching process against cooling result?</a:t>
            </a:r>
          </a:p>
          <a:p>
            <a:r>
              <a:rPr lang="en-US" dirty="0" smtClean="0"/>
              <a:t>====================================================</a:t>
            </a:r>
            <a:endParaRPr lang="en-US" dirty="0"/>
          </a:p>
          <a:p>
            <a:r>
              <a:rPr lang="en-US" b="1" dirty="0" smtClean="0">
                <a:solidFill>
                  <a:srgbClr val="C00000"/>
                </a:solidFill>
              </a:rPr>
              <a:t>Suggested Scheme with Induction Cell:</a:t>
            </a:r>
          </a:p>
          <a:p>
            <a:pPr marL="342900" indent="-342900">
              <a:buAutoNum type="arabicPeriod"/>
            </a:pPr>
            <a:r>
              <a:rPr lang="en-US" dirty="0" smtClean="0"/>
              <a:t>One or two super bunch are formed at injection from booster;</a:t>
            </a:r>
          </a:p>
          <a:p>
            <a:pPr marL="342900" indent="-342900">
              <a:buAutoNum type="arabicPeriod"/>
            </a:pPr>
            <a:r>
              <a:rPr lang="en-US" dirty="0" smtClean="0"/>
              <a:t>Energy ramping;</a:t>
            </a:r>
          </a:p>
          <a:p>
            <a:pPr marL="342900" indent="-342900">
              <a:buAutoNum type="arabicPeriod"/>
            </a:pPr>
            <a:r>
              <a:rPr lang="en-US" dirty="0" smtClean="0"/>
              <a:t>Length-variable gap production;</a:t>
            </a:r>
          </a:p>
          <a:p>
            <a:pPr marL="342900" indent="-342900">
              <a:buAutoNum type="arabicPeriod"/>
            </a:pPr>
            <a:r>
              <a:rPr lang="en-US" dirty="0" smtClean="0"/>
              <a:t>Rebunching </a:t>
            </a:r>
            <a:r>
              <a:rPr lang="en-US" dirty="0"/>
              <a:t>into ~6800 bunches with 952 MHz SRF cavities for colliding</a:t>
            </a:r>
            <a:endParaRPr lang="en-US" dirty="0" smtClean="0"/>
          </a:p>
          <a:p>
            <a:endParaRPr lang="en-US" dirty="0" smtClean="0"/>
          </a:p>
          <a:p>
            <a:r>
              <a:rPr lang="en-US" dirty="0"/>
              <a:t>	</a:t>
            </a:r>
            <a:r>
              <a:rPr lang="en-US" dirty="0" smtClean="0">
                <a:solidFill>
                  <a:srgbClr val="00B050"/>
                </a:solidFill>
              </a:rPr>
              <a:t>Gap length is variable</a:t>
            </a:r>
          </a:p>
          <a:p>
            <a:r>
              <a:rPr lang="en-US" dirty="0" smtClean="0">
                <a:solidFill>
                  <a:srgbClr val="00B050"/>
                </a:solidFill>
              </a:rPr>
              <a:t>	Uniform </a:t>
            </a:r>
            <a:r>
              <a:rPr lang="en-US" dirty="0">
                <a:solidFill>
                  <a:srgbClr val="00B050"/>
                </a:solidFill>
              </a:rPr>
              <a:t>bunch charge of the ~6800 bunches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630" y="1638299"/>
            <a:ext cx="35718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11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a:t>
            </a:fld>
            <a:endParaRPr lang="en-US" dirty="0"/>
          </a:p>
        </p:txBody>
      </p:sp>
      <p:sp>
        <p:nvSpPr>
          <p:cNvPr id="4" name="Rectangle 3"/>
          <p:cNvSpPr/>
          <p:nvPr/>
        </p:nvSpPr>
        <p:spPr>
          <a:xfrm>
            <a:off x="941697" y="1103346"/>
            <a:ext cx="7792870" cy="4647426"/>
          </a:xfrm>
          <a:prstGeom prst="rect">
            <a:avLst/>
          </a:prstGeom>
        </p:spPr>
        <p:txBody>
          <a:bodyPr wrap="square">
            <a:spAutoFit/>
          </a:bodyPr>
          <a:lstStyle/>
          <a:p>
            <a:pPr marL="457200" indent="-457200">
              <a:spcAft>
                <a:spcPts val="600"/>
              </a:spcAft>
              <a:buFont typeface="Wingdings" panose="05000000000000000000" pitchFamily="2" charset="2"/>
              <a:buChar char="q"/>
            </a:pPr>
            <a:r>
              <a:rPr lang="en-US" sz="3200" b="1" dirty="0" smtClean="0"/>
              <a:t>Why</a:t>
            </a:r>
          </a:p>
          <a:p>
            <a:pPr marL="457200" indent="-457200">
              <a:spcAft>
                <a:spcPts val="600"/>
              </a:spcAft>
              <a:buFont typeface="Wingdings" panose="05000000000000000000" pitchFamily="2" charset="2"/>
              <a:buChar char="q"/>
            </a:pPr>
            <a:r>
              <a:rPr lang="en-US" sz="3200" b="1" dirty="0" smtClean="0"/>
              <a:t>Induction Cell in </a:t>
            </a:r>
            <a:r>
              <a:rPr lang="en-US" sz="3200" b="1" dirty="0" smtClean="0"/>
              <a:t>Accelerators</a:t>
            </a:r>
            <a:endParaRPr lang="en-US" sz="3200" b="1" dirty="0" smtClean="0"/>
          </a:p>
          <a:p>
            <a:pPr marL="914400" lvl="1" indent="-457200">
              <a:spcAft>
                <a:spcPts val="600"/>
              </a:spcAft>
              <a:buFont typeface="Wingdings" panose="05000000000000000000" pitchFamily="2" charset="2"/>
              <a:buChar char="§"/>
            </a:pPr>
            <a:r>
              <a:rPr lang="en-US" sz="2800" dirty="0" smtClean="0"/>
              <a:t>Induction Cell and Induction </a:t>
            </a:r>
            <a:r>
              <a:rPr lang="en-US" sz="2800" dirty="0" smtClean="0"/>
              <a:t>Linac</a:t>
            </a:r>
          </a:p>
          <a:p>
            <a:pPr marL="914400" lvl="1" indent="-457200">
              <a:spcAft>
                <a:spcPts val="600"/>
              </a:spcAft>
              <a:buFont typeface="Wingdings" panose="05000000000000000000" pitchFamily="2" charset="2"/>
              <a:buChar char="§"/>
            </a:pPr>
            <a:r>
              <a:rPr lang="en-US" sz="2800" dirty="0" smtClean="0"/>
              <a:t>Induction synchrotron</a:t>
            </a:r>
          </a:p>
          <a:p>
            <a:pPr marL="1371600" lvl="2" indent="-457200">
              <a:spcAft>
                <a:spcPts val="600"/>
              </a:spcAft>
              <a:buFont typeface="Courier New" panose="02070309020205020404" pitchFamily="49" charset="0"/>
              <a:buChar char="o"/>
            </a:pPr>
            <a:r>
              <a:rPr lang="en-US" sz="2400" dirty="0">
                <a:solidFill>
                  <a:schemeClr val="bg1">
                    <a:lumMod val="50000"/>
                  </a:schemeClr>
                </a:solidFill>
              </a:rPr>
              <a:t>Barrier bucket </a:t>
            </a:r>
          </a:p>
          <a:p>
            <a:pPr marL="1371600" lvl="2" indent="-457200">
              <a:spcAft>
                <a:spcPts val="600"/>
              </a:spcAft>
              <a:buFont typeface="Courier New" panose="02070309020205020404" pitchFamily="49" charset="0"/>
              <a:buChar char="o"/>
            </a:pPr>
            <a:r>
              <a:rPr lang="en-US" sz="2400" dirty="0" smtClean="0">
                <a:solidFill>
                  <a:schemeClr val="bg1">
                    <a:lumMod val="50000"/>
                  </a:schemeClr>
                </a:solidFill>
              </a:rPr>
              <a:t>Energy Ramping</a:t>
            </a:r>
            <a:endParaRPr lang="en-US" sz="2400" dirty="0">
              <a:solidFill>
                <a:schemeClr val="bg1">
                  <a:lumMod val="50000"/>
                </a:schemeClr>
              </a:solidFill>
            </a:endParaRPr>
          </a:p>
          <a:p>
            <a:pPr marL="914400" lvl="1" indent="-457200">
              <a:spcAft>
                <a:spcPts val="600"/>
              </a:spcAft>
              <a:buFont typeface="Wingdings" panose="05000000000000000000" pitchFamily="2" charset="2"/>
              <a:buChar char="§"/>
            </a:pPr>
            <a:r>
              <a:rPr lang="en-US" sz="2800" dirty="0" smtClean="0"/>
              <a:t>KEK experiments</a:t>
            </a:r>
          </a:p>
          <a:p>
            <a:pPr lvl="1">
              <a:spcAft>
                <a:spcPts val="600"/>
              </a:spcAft>
            </a:pPr>
            <a:endParaRPr lang="en-US" sz="2800" dirty="0" smtClean="0"/>
          </a:p>
          <a:p>
            <a:pPr marL="457200" indent="-457200">
              <a:spcAft>
                <a:spcPts val="600"/>
              </a:spcAft>
              <a:buFont typeface="Wingdings" panose="05000000000000000000" pitchFamily="2" charset="2"/>
              <a:buChar char="q"/>
            </a:pPr>
            <a:r>
              <a:rPr lang="en-US" sz="3200" b="1" dirty="0" smtClean="0"/>
              <a:t>MEIC </a:t>
            </a:r>
            <a:r>
              <a:rPr lang="en-US" sz="3200" b="1" dirty="0"/>
              <a:t>I</a:t>
            </a:r>
            <a:r>
              <a:rPr lang="en-US" sz="3200" b="1" dirty="0" smtClean="0"/>
              <a:t>on Complex </a:t>
            </a:r>
            <a:r>
              <a:rPr lang="en-US" sz="3200" b="1" dirty="0" smtClean="0"/>
              <a:t>with </a:t>
            </a:r>
            <a:r>
              <a:rPr lang="en-US" sz="3200" b="1" dirty="0" smtClean="0"/>
              <a:t>Induction </a:t>
            </a:r>
            <a:r>
              <a:rPr lang="en-US" sz="3200" b="1" dirty="0"/>
              <a:t>C</a:t>
            </a:r>
            <a:r>
              <a:rPr lang="en-US" sz="3200" b="1" dirty="0" smtClean="0"/>
              <a:t>ell</a:t>
            </a:r>
            <a:endParaRPr lang="en-US" sz="3200" b="1" dirty="0"/>
          </a:p>
        </p:txBody>
      </p:sp>
    </p:spTree>
    <p:extLst>
      <p:ext uri="{BB962C8B-B14F-4D97-AF65-F5344CB8AC3E}">
        <p14:creationId xmlns:p14="http://schemas.microsoft.com/office/powerpoint/2010/main" val="391103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Instability Issue</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20</a:t>
            </a:fld>
            <a:endParaRPr lang="en-US" dirty="0"/>
          </a:p>
        </p:txBody>
      </p:sp>
      <p:sp>
        <p:nvSpPr>
          <p:cNvPr id="4" name="TextBox 3"/>
          <p:cNvSpPr txBox="1"/>
          <p:nvPr/>
        </p:nvSpPr>
        <p:spPr>
          <a:xfrm>
            <a:off x="855345" y="1617146"/>
            <a:ext cx="7432159" cy="3139321"/>
          </a:xfrm>
          <a:prstGeom prst="rect">
            <a:avLst/>
          </a:prstGeom>
          <a:noFill/>
        </p:spPr>
        <p:txBody>
          <a:bodyPr wrap="square" rtlCol="0">
            <a:spAutoFit/>
          </a:bodyPr>
          <a:lstStyle/>
          <a:p>
            <a:r>
              <a:rPr lang="en-US" b="1" dirty="0" smtClean="0">
                <a:solidFill>
                  <a:srgbClr val="C00000"/>
                </a:solidFill>
              </a:rPr>
              <a:t>Head-Tail</a:t>
            </a:r>
          </a:p>
          <a:p>
            <a:endParaRPr lang="en-US" dirty="0"/>
          </a:p>
          <a:p>
            <a:endParaRPr lang="en-US" dirty="0" smtClean="0"/>
          </a:p>
          <a:p>
            <a:endParaRPr lang="en-US" dirty="0"/>
          </a:p>
          <a:p>
            <a:endParaRPr lang="en-US" dirty="0" smtClean="0"/>
          </a:p>
          <a:p>
            <a:r>
              <a:rPr lang="en-US" dirty="0"/>
              <a:t>	</a:t>
            </a:r>
            <a:endParaRPr lang="en-US" dirty="0" smtClean="0"/>
          </a:p>
          <a:p>
            <a:endParaRPr lang="en-US" dirty="0"/>
          </a:p>
          <a:p>
            <a:r>
              <a:rPr lang="en-US" dirty="0" smtClean="0"/>
              <a:t>It </a:t>
            </a:r>
            <a:r>
              <a:rPr lang="en-US" dirty="0"/>
              <a:t>is noted that </a:t>
            </a:r>
            <a:r>
              <a:rPr lang="en-US" dirty="0" smtClean="0">
                <a:latin typeface="Symbol" panose="05050102010706020507" pitchFamily="18" charset="2"/>
              </a:rPr>
              <a:t>D</a:t>
            </a:r>
            <a:r>
              <a:rPr lang="en-US" i="1" dirty="0" smtClean="0"/>
              <a:t>p/p </a:t>
            </a:r>
            <a:r>
              <a:rPr lang="en-US" dirty="0"/>
              <a:t>and </a:t>
            </a:r>
            <a:r>
              <a:rPr lang="en-US" i="1" dirty="0" err="1"/>
              <a:t>ω</a:t>
            </a:r>
            <a:r>
              <a:rPr lang="en-US" i="1" baseline="-25000" dirty="0" err="1"/>
              <a:t>s</a:t>
            </a:r>
            <a:r>
              <a:rPr lang="en-US" i="1" dirty="0"/>
              <a:t> </a:t>
            </a:r>
            <a:r>
              <a:rPr lang="en-US" dirty="0"/>
              <a:t>in the barrier </a:t>
            </a:r>
            <a:r>
              <a:rPr lang="en-US" dirty="0" smtClean="0"/>
              <a:t>bucket are not independent. </a:t>
            </a:r>
            <a:r>
              <a:rPr lang="en-US" dirty="0"/>
              <a:t>In general, </a:t>
            </a:r>
            <a:r>
              <a:rPr lang="en-US" i="1" dirty="0" err="1"/>
              <a:t>ω</a:t>
            </a:r>
            <a:r>
              <a:rPr lang="en-US" i="1" baseline="-25000" dirty="0" err="1"/>
              <a:t>s</a:t>
            </a:r>
            <a:r>
              <a:rPr lang="en-US" i="1" dirty="0"/>
              <a:t> </a:t>
            </a:r>
            <a:r>
              <a:rPr lang="en-US" dirty="0"/>
              <a:t>in the barrier bucket is extremely small compared </a:t>
            </a:r>
            <a:r>
              <a:rPr lang="en-US" dirty="0" smtClean="0"/>
              <a:t>to that </a:t>
            </a:r>
            <a:r>
              <a:rPr lang="en-US" dirty="0"/>
              <a:t>in the RF </a:t>
            </a:r>
            <a:r>
              <a:rPr lang="en-US" dirty="0" smtClean="0"/>
              <a:t>bucket, therefore, the </a:t>
            </a:r>
            <a:r>
              <a:rPr lang="en-US" dirty="0"/>
              <a:t>growth rate in the barrier bucket is much smaller than that in the RF bucket.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135" y="2142054"/>
            <a:ext cx="5069329"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2270" y="6201996"/>
            <a:ext cx="3806456" cy="261610"/>
          </a:xfrm>
          <a:prstGeom prst="rect">
            <a:avLst/>
          </a:prstGeom>
          <a:noFill/>
        </p:spPr>
        <p:txBody>
          <a:bodyPr wrap="square" rtlCol="0">
            <a:spAutoFit/>
          </a:bodyPr>
          <a:lstStyle/>
          <a:p>
            <a:r>
              <a:rPr lang="en-US" sz="1100" dirty="0" smtClean="0"/>
              <a:t>Takayama K. “Induction Accelerators”</a:t>
            </a:r>
            <a:endParaRPr lang="en-US" sz="1100" dirty="0"/>
          </a:p>
        </p:txBody>
      </p:sp>
    </p:spTree>
    <p:extLst>
      <p:ext uri="{BB962C8B-B14F-4D97-AF65-F5344CB8AC3E}">
        <p14:creationId xmlns:p14="http://schemas.microsoft.com/office/powerpoint/2010/main" val="1489113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MEIC Booster Ring</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21</a:t>
            </a:fld>
            <a:endParaRPr lang="en-US" dirty="0"/>
          </a:p>
        </p:txBody>
      </p:sp>
      <p:sp>
        <p:nvSpPr>
          <p:cNvPr id="4" name="TextBox 3"/>
          <p:cNvSpPr txBox="1"/>
          <p:nvPr/>
        </p:nvSpPr>
        <p:spPr>
          <a:xfrm>
            <a:off x="829340" y="1414130"/>
            <a:ext cx="7687339" cy="646331"/>
          </a:xfrm>
          <a:prstGeom prst="rect">
            <a:avLst/>
          </a:prstGeom>
          <a:noFill/>
        </p:spPr>
        <p:txBody>
          <a:bodyPr wrap="square" rtlCol="0">
            <a:spAutoFit/>
          </a:bodyPr>
          <a:lstStyle/>
          <a:p>
            <a:r>
              <a:rPr lang="en-US" dirty="0" smtClean="0"/>
              <a:t>If use induction cell scheme, we can have longer bunch to decrease the most concerned space charge effect in booster.</a:t>
            </a:r>
            <a:endParaRPr lang="en-US" dirty="0"/>
          </a:p>
        </p:txBody>
      </p:sp>
    </p:spTree>
    <p:extLst>
      <p:ext uri="{BB962C8B-B14F-4D97-AF65-F5344CB8AC3E}">
        <p14:creationId xmlns:p14="http://schemas.microsoft.com/office/powerpoint/2010/main" val="1489113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4" name="Slide Number Placeholder 3"/>
          <p:cNvSpPr>
            <a:spLocks noGrp="1"/>
          </p:cNvSpPr>
          <p:nvPr>
            <p:ph type="sldNum" sz="quarter" idx="12"/>
          </p:nvPr>
        </p:nvSpPr>
        <p:spPr/>
        <p:txBody>
          <a:bodyPr/>
          <a:lstStyle/>
          <a:p>
            <a:fld id="{B58F48A6-A3E1-4848-9AC3-B43F560BE4FE}" type="slidenum">
              <a:rPr lang="en-US" smtClean="0"/>
              <a:pPr/>
              <a:t>22</a:t>
            </a:fld>
            <a:endParaRPr lang="en-US" dirty="0"/>
          </a:p>
        </p:txBody>
      </p:sp>
      <p:sp>
        <p:nvSpPr>
          <p:cNvPr id="5" name="TextBox 4"/>
          <p:cNvSpPr txBox="1"/>
          <p:nvPr/>
        </p:nvSpPr>
        <p:spPr>
          <a:xfrm>
            <a:off x="1296257" y="2461847"/>
            <a:ext cx="6481187" cy="120032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 !</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956930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Volt-Second Number of the Cell</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23</a:t>
            </a:fld>
            <a:endParaRPr lang="en-US" dirty="0"/>
          </a:p>
        </p:txBody>
      </p:sp>
      <p:sp>
        <p:nvSpPr>
          <p:cNvPr id="5" name="Rectangle 4"/>
          <p:cNvSpPr/>
          <p:nvPr/>
        </p:nvSpPr>
        <p:spPr>
          <a:xfrm>
            <a:off x="786808" y="1116441"/>
            <a:ext cx="7527851" cy="646331"/>
          </a:xfrm>
          <a:prstGeom prst="rect">
            <a:avLst/>
          </a:prstGeom>
        </p:spPr>
        <p:txBody>
          <a:bodyPr wrap="square">
            <a:spAutoFit/>
          </a:bodyPr>
          <a:lstStyle/>
          <a:p>
            <a:r>
              <a:rPr lang="en-US" dirty="0" smtClean="0"/>
              <a:t>The </a:t>
            </a:r>
            <a:r>
              <a:rPr lang="en-US" dirty="0"/>
              <a:t>change of flux </a:t>
            </a:r>
            <a:r>
              <a:rPr lang="en-US" dirty="0" smtClean="0"/>
              <a:t>in the </a:t>
            </a:r>
            <a:r>
              <a:rPr lang="en-US" dirty="0"/>
              <a:t>magnetic core induces an axial electric field, </a:t>
            </a:r>
            <a:r>
              <a:rPr lang="en-US" dirty="0" smtClean="0"/>
              <a:t>which is </a:t>
            </a:r>
            <a:r>
              <a:rPr lang="en-US" dirty="0"/>
              <a:t>the acceleration field and appears at the gap of </a:t>
            </a:r>
            <a:r>
              <a:rPr lang="en-US" dirty="0" smtClean="0"/>
              <a:t>the secondary </a:t>
            </a:r>
            <a:r>
              <a:rPr lang="en-US" dirty="0"/>
              <a:t>loop</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170" y="2474633"/>
            <a:ext cx="1466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4607440" y="2102477"/>
            <a:ext cx="3116094" cy="334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71869" y="2945234"/>
            <a:ext cx="3530009" cy="1477328"/>
          </a:xfrm>
          <a:prstGeom prst="rect">
            <a:avLst/>
          </a:prstGeom>
          <a:noFill/>
        </p:spPr>
        <p:txBody>
          <a:bodyPr wrap="square" rtlCol="0">
            <a:spAutoFit/>
          </a:bodyPr>
          <a:lstStyle/>
          <a:p>
            <a:r>
              <a:rPr lang="en-US" b="1" i="1" dirty="0" smtClean="0"/>
              <a:t>V</a:t>
            </a:r>
            <a:r>
              <a:rPr lang="en-US" b="1" baseline="-25000" dirty="0" smtClean="0"/>
              <a:t>0</a:t>
            </a:r>
            <a:r>
              <a:rPr lang="en-US" dirty="0" smtClean="0"/>
              <a:t>: 		the voltage pulse amplitude</a:t>
            </a:r>
          </a:p>
          <a:p>
            <a:r>
              <a:rPr lang="en-US" b="1" i="1" dirty="0" smtClean="0">
                <a:latin typeface="Symbol" panose="05050102010706020507" pitchFamily="18" charset="2"/>
              </a:rPr>
              <a:t>t </a:t>
            </a:r>
            <a:r>
              <a:rPr lang="en-US" dirty="0" smtClean="0"/>
              <a:t>: 		the voltage pulse width</a:t>
            </a:r>
          </a:p>
          <a:p>
            <a:r>
              <a:rPr lang="en-US" b="1" dirty="0" err="1" smtClean="0">
                <a:latin typeface="Symbol" panose="05050102010706020507" pitchFamily="18" charset="2"/>
              </a:rPr>
              <a:t>D</a:t>
            </a:r>
            <a:r>
              <a:rPr lang="en-US" b="1" i="1" dirty="0" err="1" smtClean="0"/>
              <a:t>B</a:t>
            </a:r>
            <a:r>
              <a:rPr lang="en-US" b="1" i="1" baseline="-25000" dirty="0" err="1" smtClean="0"/>
              <a:t>m</a:t>
            </a:r>
            <a:r>
              <a:rPr lang="en-US" dirty="0" smtClean="0"/>
              <a:t>:	magnetic core flux density</a:t>
            </a:r>
          </a:p>
          <a:p>
            <a:r>
              <a:rPr lang="en-US" dirty="0"/>
              <a:t>	</a:t>
            </a:r>
            <a:r>
              <a:rPr lang="en-US" dirty="0" smtClean="0"/>
              <a:t>	varying range</a:t>
            </a:r>
          </a:p>
          <a:p>
            <a:r>
              <a:rPr lang="en-US" b="1" i="1" dirty="0" smtClean="0"/>
              <a:t>S</a:t>
            </a:r>
            <a:r>
              <a:rPr lang="en-US" dirty="0" smtClean="0"/>
              <a:t>:		core cross section area</a:t>
            </a:r>
            <a:endParaRPr lang="en-US" dirty="0"/>
          </a:p>
        </p:txBody>
      </p:sp>
    </p:spTree>
    <p:extLst>
      <p:ext uri="{BB962C8B-B14F-4D97-AF65-F5344CB8AC3E}">
        <p14:creationId xmlns:p14="http://schemas.microsoft.com/office/powerpoint/2010/main" val="1605060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KEK </a:t>
            </a:r>
            <a:r>
              <a:rPr lang="en-US" dirty="0" smtClean="0"/>
              <a:t>PS, </a:t>
            </a:r>
            <a:r>
              <a:rPr lang="en-US" dirty="0"/>
              <a:t>Induction Acc + RF </a:t>
            </a:r>
            <a:r>
              <a:rPr lang="en-US" dirty="0" smtClean="0"/>
              <a:t>Bucket</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24</a:t>
            </a:fld>
            <a:endParaRPr lang="en-US" dirty="0"/>
          </a:p>
        </p:txBody>
      </p:sp>
      <p:sp>
        <p:nvSpPr>
          <p:cNvPr id="4" name="Rectangle 3"/>
          <p:cNvSpPr/>
          <p:nvPr/>
        </p:nvSpPr>
        <p:spPr>
          <a:xfrm>
            <a:off x="584791" y="850352"/>
            <a:ext cx="8123274" cy="1477328"/>
          </a:xfrm>
          <a:prstGeom prst="rect">
            <a:avLst/>
          </a:prstGeom>
        </p:spPr>
        <p:txBody>
          <a:bodyPr wrap="square">
            <a:spAutoFit/>
          </a:bodyPr>
          <a:lstStyle/>
          <a:p>
            <a:r>
              <a:rPr lang="en-US" dirty="0"/>
              <a:t>A single 500 MeV proton bunch injected and captured in the RF bucket, was accelerated from 500 MeV to 8 GeV, including the transition crossing, for three cases </a:t>
            </a:r>
          </a:p>
          <a:p>
            <a:r>
              <a:rPr lang="en-US" dirty="0"/>
              <a:t>	</a:t>
            </a:r>
            <a:r>
              <a:rPr lang="en-US" dirty="0">
                <a:solidFill>
                  <a:srgbClr val="FF0000"/>
                </a:solidFill>
              </a:rPr>
              <a:t>with induction acceleration</a:t>
            </a:r>
            <a:endParaRPr lang="en-US" dirty="0"/>
          </a:p>
          <a:p>
            <a:r>
              <a:rPr lang="en-US" dirty="0"/>
              <a:t>	</a:t>
            </a:r>
            <a:r>
              <a:rPr lang="en-US" dirty="0">
                <a:solidFill>
                  <a:srgbClr val="00B0F0"/>
                </a:solidFill>
              </a:rPr>
              <a:t>with induction deceleration</a:t>
            </a:r>
            <a:endParaRPr lang="en-US" dirty="0"/>
          </a:p>
          <a:p>
            <a:r>
              <a:rPr lang="en-US" dirty="0"/>
              <a:t>	</a:t>
            </a:r>
            <a:r>
              <a:rPr lang="en-US" dirty="0">
                <a:solidFill>
                  <a:srgbClr val="00B050"/>
                </a:solidFill>
              </a:rPr>
              <a:t>without induction acceleration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2238375"/>
            <a:ext cx="699135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480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KEK PS, </a:t>
            </a:r>
            <a:r>
              <a:rPr lang="en-US" dirty="0" smtClean="0"/>
              <a:t>Induction Barrier Bucket</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25</a:t>
            </a:fld>
            <a:endParaRPr lang="en-US" dirty="0"/>
          </a:p>
        </p:txBody>
      </p:sp>
      <p:sp>
        <p:nvSpPr>
          <p:cNvPr id="4" name="Rectangle 3"/>
          <p:cNvSpPr/>
          <p:nvPr/>
        </p:nvSpPr>
        <p:spPr>
          <a:xfrm>
            <a:off x="1495" y="775768"/>
            <a:ext cx="9142505" cy="1200329"/>
          </a:xfrm>
          <a:prstGeom prst="rect">
            <a:avLst/>
          </a:prstGeom>
        </p:spPr>
        <p:txBody>
          <a:bodyPr wrap="square">
            <a:spAutoFit/>
          </a:bodyPr>
          <a:lstStyle/>
          <a:p>
            <a:r>
              <a:rPr lang="en-US" dirty="0" smtClean="0"/>
              <a:t>The </a:t>
            </a:r>
            <a:r>
              <a:rPr lang="en-US" dirty="0"/>
              <a:t>proton </a:t>
            </a:r>
            <a:r>
              <a:rPr lang="en-US" dirty="0" smtClean="0"/>
              <a:t>bunch is captured </a:t>
            </a:r>
            <a:r>
              <a:rPr lang="en-US" dirty="0"/>
              <a:t>by the induction barrier voltages at an </a:t>
            </a:r>
            <a:r>
              <a:rPr lang="en-US" dirty="0" smtClean="0"/>
              <a:t>injection energy </a:t>
            </a:r>
            <a:r>
              <a:rPr lang="en-US" dirty="0"/>
              <a:t>of </a:t>
            </a:r>
            <a:r>
              <a:rPr lang="en-US" dirty="0">
                <a:solidFill>
                  <a:srgbClr val="FF0000"/>
                </a:solidFill>
              </a:rPr>
              <a:t>500 MeV</a:t>
            </a:r>
            <a:r>
              <a:rPr lang="en-US" dirty="0"/>
              <a:t>, and survived for more than 450 </a:t>
            </a:r>
            <a:r>
              <a:rPr lang="en-US" dirty="0" err="1" smtClean="0"/>
              <a:t>ms.</a:t>
            </a:r>
            <a:r>
              <a:rPr lang="en-US" dirty="0" smtClean="0"/>
              <a:t> The </a:t>
            </a:r>
            <a:r>
              <a:rPr lang="en-US" dirty="0"/>
              <a:t>induction step-barrier voltages create a shallow </a:t>
            </a:r>
            <a:r>
              <a:rPr lang="en-US" dirty="0" smtClean="0"/>
              <a:t>notch potential. A </a:t>
            </a:r>
            <a:r>
              <a:rPr lang="en-US" dirty="0"/>
              <a:t>long barrier-voltage pulse-length was </a:t>
            </a:r>
            <a:r>
              <a:rPr lang="en-US" dirty="0" smtClean="0"/>
              <a:t>ensured so </a:t>
            </a:r>
            <a:r>
              <a:rPr lang="en-US" dirty="0"/>
              <a:t>as to fully capture the injected bunch with a </a:t>
            </a:r>
            <a:r>
              <a:rPr lang="en-US" dirty="0" smtClean="0">
                <a:solidFill>
                  <a:srgbClr val="FF0000"/>
                </a:solidFill>
              </a:rPr>
              <a:t>momentum spread </a:t>
            </a:r>
            <a:r>
              <a:rPr lang="en-US" dirty="0">
                <a:solidFill>
                  <a:srgbClr val="FF0000"/>
                </a:solidFill>
              </a:rPr>
              <a:t>of 0.4%.</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309" y="1986730"/>
            <a:ext cx="5308653" cy="4309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992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KEK-DA, various ions</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26</a:t>
            </a:fld>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61" y="1233611"/>
            <a:ext cx="871495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66700" y="3613666"/>
            <a:ext cx="2601994" cy="253916"/>
          </a:xfrm>
          <a:prstGeom prst="rect">
            <a:avLst/>
          </a:prstGeom>
        </p:spPr>
        <p:txBody>
          <a:bodyPr wrap="none">
            <a:spAutoFit/>
          </a:bodyPr>
          <a:lstStyle/>
          <a:p>
            <a:r>
              <a:rPr lang="en-US" sz="1000" dirty="0"/>
              <a:t>Phys. Rev. ST </a:t>
            </a:r>
            <a:r>
              <a:rPr lang="en-US" sz="1000" dirty="0" err="1"/>
              <a:t>Accel</a:t>
            </a:r>
            <a:r>
              <a:rPr lang="en-US" sz="1000" dirty="0"/>
              <a:t>. Beams 17, 010101 (2014)</a:t>
            </a:r>
            <a:endParaRPr lang="en-US" sz="1000" dirty="0"/>
          </a:p>
        </p:txBody>
      </p:sp>
    </p:spTree>
    <p:extLst>
      <p:ext uri="{BB962C8B-B14F-4D97-AF65-F5344CB8AC3E}">
        <p14:creationId xmlns:p14="http://schemas.microsoft.com/office/powerpoint/2010/main" val="3136629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Ramping</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27</a:t>
            </a:fld>
            <a:endParaRPr lang="en-US" dirty="0"/>
          </a:p>
        </p:txBody>
      </p:sp>
      <p:sp>
        <p:nvSpPr>
          <p:cNvPr id="4" name="Rectangle 3"/>
          <p:cNvSpPr/>
          <p:nvPr/>
        </p:nvSpPr>
        <p:spPr>
          <a:xfrm>
            <a:off x="218364" y="761797"/>
            <a:ext cx="8679976" cy="1754326"/>
          </a:xfrm>
          <a:prstGeom prst="rect">
            <a:avLst/>
          </a:prstGeom>
        </p:spPr>
        <p:txBody>
          <a:bodyPr wrap="square">
            <a:spAutoFit/>
          </a:bodyPr>
          <a:lstStyle/>
          <a:p>
            <a:r>
              <a:rPr lang="en-US" dirty="0"/>
              <a:t>Production of conﬁnement and accelerating voltage pulses </a:t>
            </a:r>
            <a:r>
              <a:rPr lang="en-US" dirty="0" smtClean="0"/>
              <a:t>is controlled </a:t>
            </a:r>
            <a:r>
              <a:rPr lang="en-US" dirty="0"/>
              <a:t>by FPGA gate signals for SPSs. The SPS </a:t>
            </a:r>
            <a:r>
              <a:rPr lang="en-US" dirty="0" smtClean="0"/>
              <a:t>generates </a:t>
            </a:r>
            <a:r>
              <a:rPr lang="en-US" dirty="0"/>
              <a:t>a set of positive and negative </a:t>
            </a:r>
            <a:r>
              <a:rPr lang="en-US" dirty="0" smtClean="0"/>
              <a:t>pulses to </a:t>
            </a:r>
            <a:r>
              <a:rPr lang="en-US" dirty="0"/>
              <a:t>prevent the saturation of cell </a:t>
            </a:r>
            <a:r>
              <a:rPr lang="en-US" dirty="0" smtClean="0"/>
              <a:t>magnetic cores</a:t>
            </a:r>
            <a:r>
              <a:rPr lang="en-US" dirty="0"/>
              <a:t>. </a:t>
            </a:r>
            <a:endParaRPr lang="en-US" dirty="0" smtClean="0"/>
          </a:p>
          <a:p>
            <a:endParaRPr lang="en-US" dirty="0"/>
          </a:p>
          <a:p>
            <a:r>
              <a:rPr lang="en-US" dirty="0"/>
              <a:t> </a:t>
            </a:r>
            <a:r>
              <a:rPr lang="en-US" dirty="0" smtClean="0"/>
              <a:t>The conﬁnement </a:t>
            </a:r>
            <a:r>
              <a:rPr lang="en-US" dirty="0"/>
              <a:t>voltage is generated every turn, whereas the </a:t>
            </a:r>
            <a:r>
              <a:rPr lang="en-US" dirty="0" smtClean="0"/>
              <a:t>accelerating </a:t>
            </a:r>
            <a:r>
              <a:rPr lang="en-US" dirty="0"/>
              <a:t>voltage is intermittently generated because of the </a:t>
            </a:r>
            <a:r>
              <a:rPr lang="en-US" dirty="0" smtClean="0"/>
              <a:t>limited capabilities </a:t>
            </a:r>
            <a:r>
              <a:rPr lang="en-US" dirty="0"/>
              <a:t>of the induction acceleration </a:t>
            </a:r>
            <a:r>
              <a:rPr lang="en-US" dirty="0" smtClean="0"/>
              <a:t>system.</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1" y="2442223"/>
            <a:ext cx="5730870" cy="395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724769" y="2801490"/>
            <a:ext cx="3318289" cy="2308324"/>
          </a:xfrm>
          <a:prstGeom prst="rect">
            <a:avLst/>
          </a:prstGeom>
        </p:spPr>
        <p:txBody>
          <a:bodyPr wrap="square">
            <a:spAutoFit/>
          </a:bodyPr>
          <a:lstStyle/>
          <a:p>
            <a:r>
              <a:rPr lang="en-US" dirty="0"/>
              <a:t>two induction cells produce</a:t>
            </a:r>
          </a:p>
          <a:p>
            <a:r>
              <a:rPr lang="en-US" dirty="0"/>
              <a:t>two sets of set/reset voltage pulses, where pulse height and </a:t>
            </a:r>
            <a:r>
              <a:rPr lang="en-US" dirty="0" smtClean="0"/>
              <a:t>length are </a:t>
            </a:r>
            <a:r>
              <a:rPr lang="en-US" dirty="0"/>
              <a:t>ﬁxed to be 1 kV and 150 ns, respectively, and the time </a:t>
            </a:r>
            <a:r>
              <a:rPr lang="en-US" dirty="0" smtClean="0"/>
              <a:t>duration between </a:t>
            </a:r>
            <a:r>
              <a:rPr lang="en-US" dirty="0"/>
              <a:t>the two sets is changed in proportion to the </a:t>
            </a:r>
            <a:r>
              <a:rPr lang="en-US" dirty="0" smtClean="0"/>
              <a:t>revolution period.</a:t>
            </a:r>
            <a:endParaRPr lang="en-US" dirty="0"/>
          </a:p>
        </p:txBody>
      </p:sp>
    </p:spTree>
    <p:extLst>
      <p:ext uri="{BB962C8B-B14F-4D97-AF65-F5344CB8AC3E}">
        <p14:creationId xmlns:p14="http://schemas.microsoft.com/office/powerpoint/2010/main" val="221750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3</a:t>
            </a:fld>
            <a:endParaRPr lang="en-US" dirty="0"/>
          </a:p>
        </p:txBody>
      </p:sp>
      <p:sp>
        <p:nvSpPr>
          <p:cNvPr id="4" name="TextBox 3"/>
          <p:cNvSpPr txBox="1"/>
          <p:nvPr/>
        </p:nvSpPr>
        <p:spPr>
          <a:xfrm>
            <a:off x="754912" y="1116419"/>
            <a:ext cx="7570381" cy="2646878"/>
          </a:xfrm>
          <a:prstGeom prst="rect">
            <a:avLst/>
          </a:prstGeom>
          <a:noFill/>
        </p:spPr>
        <p:txBody>
          <a:bodyPr wrap="square" rtlCol="0">
            <a:spAutoFit/>
          </a:bodyPr>
          <a:lstStyle/>
          <a:p>
            <a:r>
              <a:rPr lang="en-US" sz="2800" b="1" dirty="0" smtClean="0"/>
              <a:t>Induction cell synchrotron could provide:</a:t>
            </a:r>
          </a:p>
          <a:p>
            <a:endParaRPr lang="en-US" dirty="0"/>
          </a:p>
          <a:p>
            <a:pPr marL="285750" indent="-285750">
              <a:spcAft>
                <a:spcPts val="1200"/>
              </a:spcAft>
              <a:buFont typeface="Wingdings" panose="05000000000000000000" pitchFamily="2" charset="2"/>
              <a:buChar char="v"/>
            </a:pPr>
            <a:r>
              <a:rPr lang="en-US" dirty="0" smtClean="0"/>
              <a:t>Accelerate all species of ions with one synchrotron at low energy for MEIC;</a:t>
            </a:r>
          </a:p>
          <a:p>
            <a:pPr marL="285750" indent="-285750">
              <a:spcAft>
                <a:spcPts val="1200"/>
              </a:spcAft>
              <a:buFont typeface="Wingdings" panose="05000000000000000000" pitchFamily="2" charset="2"/>
              <a:buChar char="v"/>
            </a:pPr>
            <a:r>
              <a:rPr lang="en-US" dirty="0" smtClean="0"/>
              <a:t>Provide a longer uniformly distributed bunch before rebunching at colliding energy, so colliding bunch chain will have uniform bunch charge</a:t>
            </a:r>
          </a:p>
          <a:p>
            <a:pPr marL="285750" indent="-285750">
              <a:spcAft>
                <a:spcPts val="1200"/>
              </a:spcAft>
              <a:buFont typeface="Wingdings" panose="05000000000000000000" pitchFamily="2" charset="2"/>
              <a:buChar char="v"/>
            </a:pPr>
            <a:r>
              <a:rPr lang="en-US" dirty="0" smtClean="0"/>
              <a:t>Easy transition crossing difficulty </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92225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Cell</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4</a:t>
            </a:fld>
            <a:endParaRPr lang="en-US" dirty="0"/>
          </a:p>
        </p:txBody>
      </p:sp>
      <p:sp>
        <p:nvSpPr>
          <p:cNvPr id="4" name="Rectangle 3"/>
          <p:cNvSpPr/>
          <p:nvPr/>
        </p:nvSpPr>
        <p:spPr>
          <a:xfrm>
            <a:off x="477026" y="828988"/>
            <a:ext cx="7114621" cy="400110"/>
          </a:xfrm>
          <a:prstGeom prst="rect">
            <a:avLst/>
          </a:prstGeom>
          <a:solidFill>
            <a:schemeClr val="bg1">
              <a:lumMod val="75000"/>
            </a:schemeClr>
          </a:solidFill>
        </p:spPr>
        <p:txBody>
          <a:bodyPr wrap="square">
            <a:spAutoFit/>
          </a:bodyPr>
          <a:lstStyle/>
          <a:p>
            <a:r>
              <a:rPr lang="en-US" sz="2000" b="1" dirty="0" smtClean="0"/>
              <a:t>Non-resonant </a:t>
            </a:r>
            <a:r>
              <a:rPr lang="en-US" sz="2000" b="1" dirty="0" smtClean="0"/>
              <a:t>structure, low impedance, </a:t>
            </a:r>
            <a:r>
              <a:rPr lang="en-US" sz="2000" b="1" dirty="0" smtClean="0"/>
              <a:t>works in pulsed mode</a:t>
            </a:r>
            <a:r>
              <a:rPr lang="en-US" sz="2000" b="1" dirty="0" smtClean="0"/>
              <a:t>.</a:t>
            </a:r>
            <a:endParaRPr lang="en-US" sz="2000" b="1" dirty="0" smtClean="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468" y="1926117"/>
            <a:ext cx="2126755" cy="167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58008" y="3873588"/>
            <a:ext cx="3950039" cy="1200329"/>
          </a:xfrm>
          <a:prstGeom prst="rect">
            <a:avLst/>
          </a:prstGeom>
        </p:spPr>
        <p:txBody>
          <a:bodyPr wrap="square">
            <a:spAutoFit/>
          </a:bodyPr>
          <a:lstStyle/>
          <a:p>
            <a:r>
              <a:rPr lang="en-US" dirty="0" smtClean="0"/>
              <a:t>The </a:t>
            </a:r>
            <a:r>
              <a:rPr lang="en-US" dirty="0"/>
              <a:t>change of ﬂux </a:t>
            </a:r>
            <a:r>
              <a:rPr lang="en-US" dirty="0" smtClean="0"/>
              <a:t>in the </a:t>
            </a:r>
            <a:r>
              <a:rPr lang="en-US" dirty="0"/>
              <a:t>magnetic core induces an axial electric ﬁeld, </a:t>
            </a:r>
            <a:r>
              <a:rPr lang="en-US" dirty="0" smtClean="0"/>
              <a:t>which is </a:t>
            </a:r>
            <a:r>
              <a:rPr lang="en-US" dirty="0"/>
              <a:t>the acceleration ﬁeld and appears at the gap of </a:t>
            </a:r>
            <a:r>
              <a:rPr lang="en-US" dirty="0" smtClean="0"/>
              <a:t>the secondary </a:t>
            </a:r>
            <a:r>
              <a:rPr lang="en-US" dirty="0"/>
              <a:t>loop,</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75" y="5186116"/>
            <a:ext cx="30575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019464" y="3745992"/>
            <a:ext cx="3673274" cy="2585323"/>
          </a:xfrm>
          <a:prstGeom prst="rect">
            <a:avLst/>
          </a:prstGeom>
        </p:spPr>
        <p:txBody>
          <a:bodyPr wrap="square">
            <a:spAutoFit/>
          </a:bodyPr>
          <a:lstStyle/>
          <a:p>
            <a:r>
              <a:rPr lang="en-US" dirty="0"/>
              <a:t>The power supply cable and </a:t>
            </a:r>
            <a:r>
              <a:rPr lang="en-US" dirty="0" smtClean="0"/>
              <a:t>the acceleration </a:t>
            </a:r>
            <a:r>
              <a:rPr lang="en-US" dirty="0"/>
              <a:t>module are considered as one </a:t>
            </a:r>
            <a:r>
              <a:rPr lang="en-US" dirty="0" smtClean="0"/>
              <a:t>transmission line </a:t>
            </a:r>
            <a:r>
              <a:rPr lang="en-US" dirty="0"/>
              <a:t>ﬁlled with diﬀerent materials. Charged particles </a:t>
            </a:r>
            <a:r>
              <a:rPr lang="en-US" dirty="0" smtClean="0"/>
              <a:t>are accelerated </a:t>
            </a:r>
            <a:r>
              <a:rPr lang="en-US" dirty="0"/>
              <a:t>by the voltage diﬀerence between the </a:t>
            </a:r>
            <a:r>
              <a:rPr lang="en-US" dirty="0" smtClean="0"/>
              <a:t>inner and </a:t>
            </a:r>
            <a:r>
              <a:rPr lang="en-US" dirty="0"/>
              <a:t>outer conductor of the transmission line and </a:t>
            </a:r>
            <a:r>
              <a:rPr lang="en-US" dirty="0" smtClean="0"/>
              <a:t>travel inside </a:t>
            </a:r>
            <a:r>
              <a:rPr lang="en-US" dirty="0"/>
              <a:t>the inner conductor.</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41" y="1926117"/>
            <a:ext cx="2047387" cy="1754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2466178" y="1776824"/>
            <a:ext cx="1509593" cy="2053488"/>
            <a:chOff x="3237546" y="2054016"/>
            <a:chExt cx="1509593" cy="2053488"/>
          </a:xfrm>
        </p:grpSpPr>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b="17073"/>
            <a:stretch/>
          </p:blipFill>
          <p:spPr bwMode="auto">
            <a:xfrm>
              <a:off x="3246952" y="2054016"/>
              <a:ext cx="1500187" cy="103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b="18355"/>
            <a:stretch/>
          </p:blipFill>
          <p:spPr bwMode="auto">
            <a:xfrm>
              <a:off x="3237546" y="3088761"/>
              <a:ext cx="1500188" cy="101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6854" y="2120457"/>
            <a:ext cx="2008290" cy="1382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920677" y="1407492"/>
            <a:ext cx="2864823" cy="369332"/>
          </a:xfrm>
          <a:prstGeom prst="rect">
            <a:avLst/>
          </a:prstGeom>
        </p:spPr>
        <p:txBody>
          <a:bodyPr wrap="none">
            <a:spAutoFit/>
          </a:bodyPr>
          <a:lstStyle/>
          <a:p>
            <a:r>
              <a:rPr lang="en-US" b="1" dirty="0" smtClean="0"/>
              <a:t>Transformer Type (Earlier)</a:t>
            </a:r>
            <a:endParaRPr lang="en-US" b="1" dirty="0"/>
          </a:p>
        </p:txBody>
      </p:sp>
      <p:sp>
        <p:nvSpPr>
          <p:cNvPr id="16" name="Rectangle 15"/>
          <p:cNvSpPr/>
          <p:nvPr/>
        </p:nvSpPr>
        <p:spPr>
          <a:xfrm>
            <a:off x="5249409" y="1407492"/>
            <a:ext cx="3574889" cy="369332"/>
          </a:xfrm>
          <a:prstGeom prst="rect">
            <a:avLst/>
          </a:prstGeom>
        </p:spPr>
        <p:txBody>
          <a:bodyPr wrap="none">
            <a:spAutoFit/>
          </a:bodyPr>
          <a:lstStyle/>
          <a:p>
            <a:r>
              <a:rPr lang="en-US" b="1" dirty="0" smtClean="0"/>
              <a:t>Transmission Line Type (Modern)</a:t>
            </a:r>
            <a:endParaRPr lang="en-US" b="1" dirty="0"/>
          </a:p>
        </p:txBody>
      </p:sp>
      <p:sp>
        <p:nvSpPr>
          <p:cNvPr id="17" name="Rectangle 16"/>
          <p:cNvSpPr/>
          <p:nvPr/>
        </p:nvSpPr>
        <p:spPr>
          <a:xfrm>
            <a:off x="285642" y="6044921"/>
            <a:ext cx="4022406" cy="400110"/>
          </a:xfrm>
          <a:prstGeom prst="rect">
            <a:avLst/>
          </a:prstGeom>
        </p:spPr>
        <p:txBody>
          <a:bodyPr wrap="square">
            <a:spAutoFit/>
          </a:bodyPr>
          <a:lstStyle/>
          <a:p>
            <a:r>
              <a:rPr lang="en-US" sz="1000" dirty="0" smtClean="0"/>
              <a:t>ASTRON-I, </a:t>
            </a:r>
            <a:r>
              <a:rPr lang="en-US" sz="1000" dirty="0"/>
              <a:t>N. </a:t>
            </a:r>
            <a:r>
              <a:rPr lang="en-US" sz="1000" dirty="0" err="1"/>
              <a:t>Christofilos</a:t>
            </a:r>
            <a:r>
              <a:rPr lang="en-US" sz="1000" dirty="0"/>
              <a:t>, R. Hester, W. Lamb, D. Reagan, W. Sherwood,</a:t>
            </a:r>
          </a:p>
          <a:p>
            <a:r>
              <a:rPr lang="en-US" sz="1000" dirty="0"/>
              <a:t>and R. Wright, Rev. Sci. </a:t>
            </a:r>
            <a:r>
              <a:rPr lang="en-US" sz="1000" dirty="0" err="1"/>
              <a:t>Instrum</a:t>
            </a:r>
            <a:r>
              <a:rPr lang="en-US" sz="1000" dirty="0"/>
              <a:t> </a:t>
            </a:r>
            <a:r>
              <a:rPr lang="en-US" sz="1000" b="1" dirty="0"/>
              <a:t>35</a:t>
            </a:r>
            <a:r>
              <a:rPr lang="en-US" sz="1000" dirty="0"/>
              <a:t>, 886 (1964).</a:t>
            </a:r>
            <a:endParaRPr lang="en-US" sz="1000" dirty="0"/>
          </a:p>
        </p:txBody>
      </p:sp>
      <p:sp>
        <p:nvSpPr>
          <p:cNvPr id="18" name="Rectangle 17"/>
          <p:cNvSpPr/>
          <p:nvPr/>
        </p:nvSpPr>
        <p:spPr>
          <a:xfrm>
            <a:off x="5027677" y="6028024"/>
            <a:ext cx="3977382" cy="430887"/>
          </a:xfrm>
          <a:prstGeom prst="rect">
            <a:avLst/>
          </a:prstGeom>
        </p:spPr>
        <p:txBody>
          <a:bodyPr wrap="square">
            <a:spAutoFit/>
          </a:bodyPr>
          <a:lstStyle/>
          <a:p>
            <a:pPr lvl="0"/>
            <a:r>
              <a:rPr lang="en-US" sz="1100" dirty="0"/>
              <a:t>Shaoheng Wang, J. Deng, “Acceleration modules in linear induction accelerators”, Chinese Physics C, Vol. 38, No. 5 (2014) 057005</a:t>
            </a:r>
          </a:p>
        </p:txBody>
      </p:sp>
    </p:spTree>
    <p:extLst>
      <p:ext uri="{BB962C8B-B14F-4D97-AF65-F5344CB8AC3E}">
        <p14:creationId xmlns:p14="http://schemas.microsoft.com/office/powerpoint/2010/main" val="934061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Resonant Ferrite Loaded Cavity and Pulsed Induction Cell</a:t>
            </a:r>
            <a:endParaRPr lang="en-US" sz="2800"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5</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718"/>
          <a:stretch/>
        </p:blipFill>
        <p:spPr bwMode="auto">
          <a:xfrm>
            <a:off x="914376" y="943530"/>
            <a:ext cx="3009014" cy="334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74009" y="4391246"/>
            <a:ext cx="3657600" cy="923330"/>
          </a:xfrm>
          <a:prstGeom prst="rect">
            <a:avLst/>
          </a:prstGeom>
          <a:noFill/>
        </p:spPr>
        <p:txBody>
          <a:bodyPr wrap="square" rtlCol="0">
            <a:spAutoFit/>
          </a:bodyPr>
          <a:lstStyle/>
          <a:p>
            <a:r>
              <a:rPr lang="en-US" dirty="0" smtClean="0"/>
              <a:t>Induction cells use large hysteresis </a:t>
            </a:r>
            <a:r>
              <a:rPr lang="en-US" dirty="0"/>
              <a:t>loop area </a:t>
            </a:r>
            <a:r>
              <a:rPr lang="en-US" dirty="0" smtClean="0"/>
              <a:t>to get large Volt-Second number</a:t>
            </a:r>
            <a:endParaRPr lang="en-US" dirty="0"/>
          </a:p>
        </p:txBody>
      </p:sp>
      <p:sp>
        <p:nvSpPr>
          <p:cNvPr id="5" name="TextBox 4"/>
          <p:cNvSpPr txBox="1"/>
          <p:nvPr/>
        </p:nvSpPr>
        <p:spPr>
          <a:xfrm>
            <a:off x="696408" y="4391246"/>
            <a:ext cx="3444949" cy="1754326"/>
          </a:xfrm>
          <a:prstGeom prst="rect">
            <a:avLst/>
          </a:prstGeom>
          <a:noFill/>
        </p:spPr>
        <p:txBody>
          <a:bodyPr wrap="square" rtlCol="0">
            <a:spAutoFit/>
          </a:bodyPr>
          <a:lstStyle/>
          <a:p>
            <a:r>
              <a:rPr lang="en-US" dirty="0" smtClean="0"/>
              <a:t>In revolution frequency variable accelerators, like proton booster, the resonant working point is varied by varying DC bias current, the relative permeability of the core is changed, so is the resonance frequency.</a:t>
            </a:r>
            <a:endParaRPr 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4874009" y="943529"/>
            <a:ext cx="3116094" cy="334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3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Linac</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6</a:t>
            </a:fld>
            <a:endParaRPr lang="en-US" dirty="0"/>
          </a:p>
        </p:txBody>
      </p:sp>
      <p:sp>
        <p:nvSpPr>
          <p:cNvPr id="4" name="Rectangle 3"/>
          <p:cNvSpPr/>
          <p:nvPr/>
        </p:nvSpPr>
        <p:spPr>
          <a:xfrm>
            <a:off x="783771" y="689250"/>
            <a:ext cx="7868910" cy="3416320"/>
          </a:xfrm>
          <a:prstGeom prst="rect">
            <a:avLst/>
          </a:prstGeom>
        </p:spPr>
        <p:txBody>
          <a:bodyPr wrap="square">
            <a:spAutoFit/>
          </a:bodyPr>
          <a:lstStyle/>
          <a:p>
            <a:r>
              <a:rPr lang="en-US" sz="2400" dirty="0" smtClean="0"/>
              <a:t>Induction cells are cascaded to form the induction linac.</a:t>
            </a:r>
          </a:p>
          <a:p>
            <a:endParaRPr lang="en-US" sz="2400" dirty="0" smtClean="0"/>
          </a:p>
          <a:p>
            <a:r>
              <a:rPr lang="en-US" sz="2400" dirty="0" smtClean="0"/>
              <a:t>Typical parameters: </a:t>
            </a:r>
          </a:p>
          <a:p>
            <a:r>
              <a:rPr lang="en-US" sz="2400" dirty="0"/>
              <a:t>	</a:t>
            </a:r>
            <a:r>
              <a:rPr lang="en-US" sz="2400" dirty="0" smtClean="0"/>
              <a:t>	</a:t>
            </a:r>
            <a:r>
              <a:rPr lang="en-US" sz="2400" dirty="0" smtClean="0"/>
              <a:t>Gradient: 0.25 </a:t>
            </a:r>
            <a:r>
              <a:rPr lang="en-US" sz="2400" dirty="0" smtClean="0"/>
              <a:t>MV/cell, </a:t>
            </a:r>
          </a:p>
          <a:p>
            <a:r>
              <a:rPr lang="en-US" sz="2400" dirty="0"/>
              <a:t>	</a:t>
            </a:r>
            <a:r>
              <a:rPr lang="en-US" sz="2400" dirty="0" smtClean="0"/>
              <a:t>	</a:t>
            </a:r>
            <a:r>
              <a:rPr lang="en-US" sz="2400" dirty="0" smtClean="0"/>
              <a:t>beam energy: 20 </a:t>
            </a:r>
            <a:r>
              <a:rPr lang="en-US" sz="2400" dirty="0" smtClean="0"/>
              <a:t>MeV, </a:t>
            </a:r>
          </a:p>
          <a:p>
            <a:r>
              <a:rPr lang="en-US" sz="2400" dirty="0"/>
              <a:t>	</a:t>
            </a:r>
            <a:r>
              <a:rPr lang="en-US" sz="2400" dirty="0" smtClean="0"/>
              <a:t>	</a:t>
            </a:r>
            <a:r>
              <a:rPr lang="en-US" sz="2400" dirty="0" smtClean="0"/>
              <a:t>beam current: 2~3 </a:t>
            </a:r>
            <a:r>
              <a:rPr lang="en-US" sz="2400" dirty="0" smtClean="0"/>
              <a:t>kA, </a:t>
            </a:r>
          </a:p>
          <a:p>
            <a:r>
              <a:rPr lang="en-US" sz="2400" dirty="0"/>
              <a:t>	</a:t>
            </a:r>
            <a:r>
              <a:rPr lang="en-US" sz="2400" dirty="0" smtClean="0"/>
              <a:t>	0.1~2 us pulse </a:t>
            </a:r>
            <a:r>
              <a:rPr lang="en-US" sz="2400" dirty="0" smtClean="0"/>
              <a:t>width</a:t>
            </a:r>
          </a:p>
          <a:p>
            <a:r>
              <a:rPr lang="en-US" sz="2400" dirty="0"/>
              <a:t>	</a:t>
            </a:r>
            <a:r>
              <a:rPr lang="en-US" sz="2400" dirty="0" smtClean="0"/>
              <a:t>	rep rate, single pulse or a couple of pulses </a:t>
            </a:r>
          </a:p>
          <a:p>
            <a:r>
              <a:rPr lang="en-US" sz="2400" dirty="0"/>
              <a:t>	</a:t>
            </a:r>
            <a:r>
              <a:rPr lang="en-US" sz="2400" dirty="0" smtClean="0"/>
              <a:t>			  (for example, a burst of 3 pulses)</a:t>
            </a: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889" y="3991036"/>
            <a:ext cx="57626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05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a:t>
            </a:r>
            <a:r>
              <a:rPr lang="en-US" dirty="0" smtClean="0"/>
              <a:t>Synchrotron</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7</a:t>
            </a:fld>
            <a:endParaRPr lang="en-US" dirty="0"/>
          </a:p>
        </p:txBody>
      </p:sp>
      <p:sp>
        <p:nvSpPr>
          <p:cNvPr id="4" name="Rectangle 3"/>
          <p:cNvSpPr/>
          <p:nvPr/>
        </p:nvSpPr>
        <p:spPr>
          <a:xfrm>
            <a:off x="329609" y="1080125"/>
            <a:ext cx="8229600" cy="4770537"/>
          </a:xfrm>
          <a:prstGeom prst="rect">
            <a:avLst/>
          </a:prstGeom>
        </p:spPr>
        <p:txBody>
          <a:bodyPr wrap="square">
            <a:spAutoFit/>
          </a:bodyPr>
          <a:lstStyle/>
          <a:p>
            <a:r>
              <a:rPr lang="en-US" sz="2400" dirty="0"/>
              <a:t>The induction synchrotron concept for </a:t>
            </a:r>
            <a:r>
              <a:rPr lang="en-US" sz="2400" dirty="0" smtClean="0"/>
              <a:t>accelerating charged </a:t>
            </a:r>
            <a:r>
              <a:rPr lang="en-US" sz="2400" dirty="0"/>
              <a:t>particles, was introduced by </a:t>
            </a:r>
            <a:r>
              <a:rPr lang="en-US" sz="2400" dirty="0" err="1"/>
              <a:t>K.Takayama</a:t>
            </a:r>
            <a:r>
              <a:rPr lang="en-US" sz="2400" dirty="0"/>
              <a:t> and </a:t>
            </a:r>
            <a:r>
              <a:rPr lang="en-US" sz="2400" dirty="0" smtClean="0"/>
              <a:t>his colleagues </a:t>
            </a:r>
            <a:r>
              <a:rPr lang="en-US" sz="2400" dirty="0"/>
              <a:t>in </a:t>
            </a:r>
            <a:r>
              <a:rPr lang="en-US" sz="2400" dirty="0" smtClean="0"/>
              <a:t>2000:</a:t>
            </a:r>
          </a:p>
          <a:p>
            <a:r>
              <a:rPr lang="en-US" sz="2000" dirty="0">
                <a:solidFill>
                  <a:srgbClr val="FF0000"/>
                </a:solidFill>
              </a:rPr>
              <a:t>	</a:t>
            </a:r>
            <a:r>
              <a:rPr lang="en-US" sz="2000" dirty="0" smtClean="0">
                <a:solidFill>
                  <a:srgbClr val="C00000"/>
                </a:solidFill>
              </a:rPr>
              <a:t>Induction cells are placed in synchrotron to replace RF cavities to provide </a:t>
            </a:r>
          </a:p>
          <a:p>
            <a:r>
              <a:rPr lang="en-US" sz="2000" dirty="0">
                <a:solidFill>
                  <a:srgbClr val="FF0000"/>
                </a:solidFill>
              </a:rPr>
              <a:t>	</a:t>
            </a:r>
            <a:r>
              <a:rPr lang="en-US" sz="2000" b="1" u="sng" dirty="0" smtClean="0">
                <a:solidFill>
                  <a:srgbClr val="FF0000"/>
                </a:solidFill>
              </a:rPr>
              <a:t>acceleration</a:t>
            </a:r>
            <a:r>
              <a:rPr lang="en-US" sz="2000" dirty="0" smtClean="0">
                <a:solidFill>
                  <a:srgbClr val="FF0000"/>
                </a:solidFill>
              </a:rPr>
              <a:t> </a:t>
            </a:r>
            <a:r>
              <a:rPr lang="en-US" sz="2000" dirty="0" smtClean="0">
                <a:solidFill>
                  <a:srgbClr val="C00000"/>
                </a:solidFill>
              </a:rPr>
              <a:t>and</a:t>
            </a:r>
            <a:r>
              <a:rPr lang="en-US" sz="2000" dirty="0" smtClean="0">
                <a:solidFill>
                  <a:srgbClr val="FF0000"/>
                </a:solidFill>
              </a:rPr>
              <a:t> </a:t>
            </a:r>
            <a:r>
              <a:rPr lang="en-US" sz="2000" b="1" u="sng" dirty="0" smtClean="0">
                <a:solidFill>
                  <a:srgbClr val="FF0000"/>
                </a:solidFill>
              </a:rPr>
              <a:t>barrier bucket</a:t>
            </a:r>
            <a:r>
              <a:rPr lang="en-US" sz="2000" dirty="0" smtClean="0">
                <a:solidFill>
                  <a:srgbClr val="FF0000"/>
                </a:solidFill>
              </a:rPr>
              <a:t>.</a:t>
            </a:r>
            <a:endParaRPr lang="en-US" sz="2000" dirty="0" smtClean="0">
              <a:solidFill>
                <a:srgbClr val="FF0000"/>
              </a:solidFill>
            </a:endParaRPr>
          </a:p>
          <a:p>
            <a:endParaRPr lang="en-US" sz="2400" dirty="0"/>
          </a:p>
          <a:p>
            <a:r>
              <a:rPr lang="en-US" sz="2400" dirty="0" smtClean="0"/>
              <a:t>Demonstrated </a:t>
            </a:r>
            <a:r>
              <a:rPr lang="en-US" sz="2400" dirty="0"/>
              <a:t>using the KEK </a:t>
            </a:r>
            <a:r>
              <a:rPr lang="en-US" sz="2400" dirty="0" smtClean="0"/>
              <a:t>12 GeV synchrotron </a:t>
            </a:r>
            <a:r>
              <a:rPr lang="en-US" sz="2400" dirty="0"/>
              <a:t>at </a:t>
            </a:r>
            <a:r>
              <a:rPr lang="en-US" sz="2400" dirty="0" smtClean="0"/>
              <a:t>KEK. </a:t>
            </a:r>
          </a:p>
          <a:p>
            <a:endParaRPr lang="en-US" sz="2400" dirty="0" smtClean="0"/>
          </a:p>
          <a:p>
            <a:r>
              <a:rPr lang="en-US" sz="2400" dirty="0"/>
              <a:t>Typical parameters: </a:t>
            </a:r>
          </a:p>
          <a:p>
            <a:r>
              <a:rPr lang="en-US" sz="2400" dirty="0"/>
              <a:t>		Gradient: </a:t>
            </a:r>
            <a:r>
              <a:rPr lang="en-US" sz="2400" dirty="0" smtClean="0"/>
              <a:t>several kV/cell</a:t>
            </a:r>
            <a:r>
              <a:rPr lang="en-US" sz="2400" dirty="0"/>
              <a:t>, </a:t>
            </a:r>
          </a:p>
          <a:p>
            <a:r>
              <a:rPr lang="en-US" sz="2400" dirty="0"/>
              <a:t>		</a:t>
            </a:r>
            <a:r>
              <a:rPr lang="en-US" sz="2400" dirty="0" smtClean="0"/>
              <a:t>driving current: 20 A</a:t>
            </a:r>
            <a:r>
              <a:rPr lang="en-US" sz="2400" dirty="0"/>
              <a:t>, </a:t>
            </a:r>
          </a:p>
          <a:p>
            <a:r>
              <a:rPr lang="en-US" sz="2400" dirty="0"/>
              <a:t>		</a:t>
            </a:r>
            <a:r>
              <a:rPr lang="en-US" sz="2400" dirty="0" smtClean="0"/>
              <a:t>us pulse level pulse </a:t>
            </a:r>
            <a:r>
              <a:rPr lang="en-US" sz="2400" dirty="0"/>
              <a:t>width</a:t>
            </a:r>
          </a:p>
          <a:p>
            <a:r>
              <a:rPr lang="en-US" sz="2400" dirty="0"/>
              <a:t>		rep rate, </a:t>
            </a:r>
            <a:r>
              <a:rPr lang="en-US" sz="2400" dirty="0" err="1" smtClean="0"/>
              <a:t>upto</a:t>
            </a:r>
            <a:r>
              <a:rPr lang="en-US" sz="2400" dirty="0" smtClean="0"/>
              <a:t> around 1 MHz</a:t>
            </a:r>
            <a:endParaRPr lang="en-US" sz="2400" dirty="0"/>
          </a:p>
          <a:p>
            <a:endParaRPr lang="en-US" sz="2400" dirty="0"/>
          </a:p>
        </p:txBody>
      </p:sp>
    </p:spTree>
    <p:extLst>
      <p:ext uri="{BB962C8B-B14F-4D97-AF65-F5344CB8AC3E}">
        <p14:creationId xmlns:p14="http://schemas.microsoft.com/office/powerpoint/2010/main" val="148911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1089059" y="2788351"/>
            <a:ext cx="2644526" cy="1481454"/>
            <a:chOff x="1253801" y="2793414"/>
            <a:chExt cx="2644526" cy="1481454"/>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801" y="2793414"/>
              <a:ext cx="2644526" cy="148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Arc 73"/>
            <p:cNvSpPr/>
            <p:nvPr/>
          </p:nvSpPr>
          <p:spPr>
            <a:xfrm>
              <a:off x="2632699" y="3235157"/>
              <a:ext cx="556454" cy="324398"/>
            </a:xfrm>
            <a:prstGeom prst="arc">
              <a:avLst>
                <a:gd name="adj1" fmla="val 6565911"/>
                <a:gd name="adj2" fmla="val 0"/>
              </a:avLst>
            </a:prstGeom>
            <a:ln>
              <a:solidFill>
                <a:srgbClr val="00B050"/>
              </a:solidFill>
              <a:headEnd type="stealth" w="lg" len="med"/>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622" y="1150114"/>
            <a:ext cx="2527401" cy="1476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Rounded Rectangle 53"/>
          <p:cNvSpPr/>
          <p:nvPr/>
        </p:nvSpPr>
        <p:spPr>
          <a:xfrm rot="18278512">
            <a:off x="2705414" y="1494314"/>
            <a:ext cx="411025" cy="90434"/>
          </a:xfrm>
          <a:prstGeom prst="roundRect">
            <a:avLst>
              <a:gd name="adj" fmla="val 4496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dirty="0" smtClean="0"/>
              <a:t>         RF Cavity        vs        Induction Cell</a:t>
            </a:r>
            <a:endParaRPr lang="en-US" sz="3600"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8</a:t>
            </a:fld>
            <a:endParaRPr lang="en-US"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628" y="3999736"/>
            <a:ext cx="2351313" cy="177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541057" y="5426522"/>
            <a:ext cx="1038225" cy="356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2" name="TextBox 11"/>
              <p:cNvSpPr txBox="1"/>
              <p:nvPr/>
            </p:nvSpPr>
            <p:spPr>
              <a:xfrm>
                <a:off x="0" y="1372124"/>
                <a:ext cx="1147622" cy="64633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a:rPr>
                          </m:ctrlPr>
                        </m:sSubPr>
                        <m:e>
                          <m:r>
                            <a:rPr lang="en-US" b="0" i="1" smtClean="0">
                              <a:latin typeface="Cambria Math"/>
                            </a:rPr>
                            <m:t>𝑉</m:t>
                          </m:r>
                        </m:e>
                        <m:sub>
                          <m:r>
                            <a:rPr lang="en-US" b="0" i="1" smtClean="0">
                              <a:latin typeface="Cambria Math"/>
                            </a:rPr>
                            <m:t>𝑅𝐹</m:t>
                          </m:r>
                        </m:sub>
                      </m:sSub>
                      <m:r>
                        <a:rPr lang="en-US" b="0" i="1" smtClean="0">
                          <a:latin typeface="Cambria Math"/>
                        </a:rPr>
                        <m:t>=</m:t>
                      </m:r>
                    </m:oMath>
                  </m:oMathPara>
                </a14:m>
                <a:endParaRPr lang="en-US" b="0" i="1" dirty="0" smtClean="0">
                  <a:latin typeface="Cambria Math"/>
                </a:endParaRPr>
              </a:p>
              <a:p>
                <a:pPr/>
                <a14:m>
                  <m:oMathPara xmlns:m="http://schemas.openxmlformats.org/officeDocument/2006/math">
                    <m:oMathParaPr>
                      <m:jc m:val="left"/>
                    </m:oMathParaPr>
                    <m:oMath xmlns:m="http://schemas.openxmlformats.org/officeDocument/2006/math">
                      <m:r>
                        <a:rPr lang="en-US" b="0" i="1" smtClean="0">
                          <a:latin typeface="Cambria Math"/>
                        </a:rPr>
                        <m:t>𝑉</m:t>
                      </m:r>
                      <m:r>
                        <m:rPr>
                          <m:sty m:val="p"/>
                        </m:rPr>
                        <a:rPr lang="en-US" b="0" i="0" smtClean="0">
                          <a:latin typeface="Cambria Math"/>
                        </a:rPr>
                        <m:t>sin</m:t>
                      </m:r>
                      <m:r>
                        <a:rPr lang="en-US" b="0" i="1" smtClean="0">
                          <a:latin typeface="Cambria Math"/>
                        </a:rPr>
                        <m:t>(</m:t>
                      </m:r>
                      <m:sSub>
                        <m:sSubPr>
                          <m:ctrlPr>
                            <a:rPr lang="en-US" b="0" i="1" smtClean="0">
                              <a:latin typeface="Cambria Math"/>
                            </a:rPr>
                          </m:ctrlPr>
                        </m:sSubPr>
                        <m:e>
                          <m:r>
                            <a:rPr lang="en-US" b="0" i="1" smtClean="0">
                              <a:latin typeface="Cambria Math"/>
                              <a:ea typeface="Cambria Math"/>
                            </a:rPr>
                            <m:t>𝜑</m:t>
                          </m:r>
                        </m:e>
                        <m:sub>
                          <m:r>
                            <a:rPr lang="en-US" b="0" i="1" smtClean="0">
                              <a:latin typeface="Cambria Math"/>
                            </a:rPr>
                            <m:t>𝑠</m:t>
                          </m:r>
                        </m:sub>
                      </m:sSub>
                      <m:r>
                        <a:rPr lang="en-US" b="0" i="1" smtClean="0">
                          <a:latin typeface="Cambria Math"/>
                        </a:rPr>
                        <m:t>)</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0" y="1372124"/>
                <a:ext cx="1147622" cy="646331"/>
              </a:xfrm>
              <a:prstGeom prst="rect">
                <a:avLst/>
              </a:prstGeom>
              <a:blipFill rotWithShape="1">
                <a:blip r:embed="rId5"/>
                <a:stretch>
                  <a:fillRect b="-6604"/>
                </a:stretch>
              </a:blipFill>
            </p:spPr>
            <p:txBody>
              <a:bodyPr/>
              <a:lstStyle/>
              <a:p>
                <a:r>
                  <a:rPr lang="en-US">
                    <a:noFill/>
                  </a:rPr>
                  <a:t> </a:t>
                </a:r>
              </a:p>
            </p:txBody>
          </p:sp>
        </mc:Fallback>
      </mc:AlternateContent>
      <p:sp>
        <p:nvSpPr>
          <p:cNvPr id="13" name="TextBox 12"/>
          <p:cNvSpPr txBox="1"/>
          <p:nvPr/>
        </p:nvSpPr>
        <p:spPr>
          <a:xfrm>
            <a:off x="0" y="3101113"/>
            <a:ext cx="1441780" cy="584775"/>
          </a:xfrm>
          <a:prstGeom prst="rect">
            <a:avLst/>
          </a:prstGeom>
          <a:noFill/>
        </p:spPr>
        <p:txBody>
          <a:bodyPr wrap="square" rtlCol="0">
            <a:spAutoFit/>
          </a:bodyPr>
          <a:lstStyle/>
          <a:p>
            <a:r>
              <a:rPr lang="en-US" sz="1600" b="1" dirty="0" smtClean="0"/>
              <a:t>Bucket in </a:t>
            </a:r>
            <a:endParaRPr lang="en-US" sz="1600" b="1" dirty="0" smtClean="0"/>
          </a:p>
          <a:p>
            <a:r>
              <a:rPr lang="en-US" sz="1600" b="1" dirty="0" smtClean="0"/>
              <a:t>phase </a:t>
            </a:r>
            <a:r>
              <a:rPr lang="en-US" sz="1600" b="1" dirty="0" smtClean="0"/>
              <a:t>space</a:t>
            </a:r>
            <a:endParaRPr lang="en-US" sz="1600" b="1" dirty="0"/>
          </a:p>
        </p:txBody>
      </p:sp>
      <p:sp>
        <p:nvSpPr>
          <p:cNvPr id="14" name="TextBox 13"/>
          <p:cNvSpPr txBox="1"/>
          <p:nvPr/>
        </p:nvSpPr>
        <p:spPr>
          <a:xfrm>
            <a:off x="0" y="4841747"/>
            <a:ext cx="1441780" cy="338554"/>
          </a:xfrm>
          <a:prstGeom prst="rect">
            <a:avLst/>
          </a:prstGeom>
          <a:noFill/>
        </p:spPr>
        <p:txBody>
          <a:bodyPr wrap="square" rtlCol="0">
            <a:spAutoFit/>
          </a:bodyPr>
          <a:lstStyle/>
          <a:p>
            <a:r>
              <a:rPr lang="en-US" sz="1600" b="1" dirty="0" smtClean="0"/>
              <a:t>Potential well</a:t>
            </a:r>
            <a:endParaRPr lang="en-US" sz="1600" b="1" dirty="0"/>
          </a:p>
        </p:txBody>
      </p:sp>
      <p:sp>
        <p:nvSpPr>
          <p:cNvPr id="15" name="TextBox 14"/>
          <p:cNvSpPr txBox="1"/>
          <p:nvPr/>
        </p:nvSpPr>
        <p:spPr>
          <a:xfrm>
            <a:off x="2344061" y="5435278"/>
            <a:ext cx="1441780" cy="338554"/>
          </a:xfrm>
          <a:prstGeom prst="rect">
            <a:avLst/>
          </a:prstGeom>
          <a:noFill/>
        </p:spPr>
        <p:txBody>
          <a:bodyPr wrap="square" rtlCol="0">
            <a:spAutoFit/>
          </a:bodyPr>
          <a:lstStyle/>
          <a:p>
            <a:r>
              <a:rPr lang="en-US" sz="1600" dirty="0" smtClean="0"/>
              <a:t>Confinement</a:t>
            </a:r>
            <a:endParaRPr lang="en-US" sz="1600" dirty="0"/>
          </a:p>
        </p:txBody>
      </p:sp>
      <p:sp>
        <p:nvSpPr>
          <p:cNvPr id="16" name="TextBox 15"/>
          <p:cNvSpPr txBox="1"/>
          <p:nvPr/>
        </p:nvSpPr>
        <p:spPr>
          <a:xfrm>
            <a:off x="2576064" y="1888115"/>
            <a:ext cx="1441780" cy="338554"/>
          </a:xfrm>
          <a:prstGeom prst="rect">
            <a:avLst/>
          </a:prstGeom>
          <a:noFill/>
        </p:spPr>
        <p:txBody>
          <a:bodyPr wrap="square" rtlCol="0">
            <a:spAutoFit/>
          </a:bodyPr>
          <a:lstStyle/>
          <a:p>
            <a:r>
              <a:rPr lang="en-US" sz="1600" dirty="0" smtClean="0"/>
              <a:t>Acceleration</a:t>
            </a:r>
            <a:endParaRPr lang="en-US" sz="1600" dirty="0"/>
          </a:p>
        </p:txBody>
      </p:sp>
      <p:pic>
        <p:nvPicPr>
          <p:cNvPr id="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9334" y="2682863"/>
            <a:ext cx="2274814" cy="1753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Group 75"/>
          <p:cNvGrpSpPr/>
          <p:nvPr/>
        </p:nvGrpSpPr>
        <p:grpSpPr>
          <a:xfrm>
            <a:off x="4761171" y="1994445"/>
            <a:ext cx="2068194" cy="535625"/>
            <a:chOff x="5378046" y="1390915"/>
            <a:chExt cx="3573230" cy="1059319"/>
          </a:xfrm>
        </p:grpSpPr>
        <p:cxnSp>
          <p:nvCxnSpPr>
            <p:cNvPr id="24" name="Straight Connector 23"/>
            <p:cNvCxnSpPr/>
            <p:nvPr/>
          </p:nvCxnSpPr>
          <p:spPr>
            <a:xfrm flipV="1">
              <a:off x="5692112" y="1390915"/>
              <a:ext cx="131775" cy="528135"/>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354419" y="1391447"/>
              <a:ext cx="311655" cy="10587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823887" y="1391447"/>
              <a:ext cx="1530532"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845085" y="1926540"/>
              <a:ext cx="95186" cy="52369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79098" y="2450234"/>
              <a:ext cx="116598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78046" y="1913671"/>
              <a:ext cx="357323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6459544" y="4638511"/>
            <a:ext cx="2591045" cy="1047613"/>
            <a:chOff x="5432629" y="4829716"/>
            <a:chExt cx="2591045" cy="1047613"/>
          </a:xfrm>
        </p:grpSpPr>
        <p:cxnSp>
          <p:nvCxnSpPr>
            <p:cNvPr id="41" name="Straight Connector 40"/>
            <p:cNvCxnSpPr/>
            <p:nvPr/>
          </p:nvCxnSpPr>
          <p:spPr>
            <a:xfrm>
              <a:off x="5432629" y="4841747"/>
              <a:ext cx="259104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4011" y="4841747"/>
              <a:ext cx="164592" cy="1035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918603" y="5877329"/>
              <a:ext cx="15276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446240" y="4829716"/>
              <a:ext cx="137771" cy="10476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11" name="TextBox 10"/>
              <p:cNvSpPr txBox="1"/>
              <p:nvPr/>
            </p:nvSpPr>
            <p:spPr>
              <a:xfrm>
                <a:off x="2803846" y="1341490"/>
                <a:ext cx="58439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B050"/>
                              </a:solidFill>
                              <a:latin typeface="Cambria Math"/>
                            </a:rPr>
                          </m:ctrlPr>
                        </m:sSubPr>
                        <m:e>
                          <m:r>
                            <a:rPr lang="en-US" sz="2400" i="1" smtClean="0">
                              <a:solidFill>
                                <a:srgbClr val="00B050"/>
                              </a:solidFill>
                              <a:latin typeface="Cambria Math"/>
                              <a:ea typeface="Cambria Math"/>
                            </a:rPr>
                            <m:t>𝜑</m:t>
                          </m:r>
                        </m:e>
                        <m:sub>
                          <m:r>
                            <a:rPr lang="en-US" sz="2400" b="0" i="1" smtClean="0">
                              <a:solidFill>
                                <a:srgbClr val="00B050"/>
                              </a:solidFill>
                              <a:latin typeface="Cambria Math"/>
                            </a:rPr>
                            <m:t>𝑠</m:t>
                          </m:r>
                        </m:sub>
                      </m:sSub>
                    </m:oMath>
                  </m:oMathPara>
                </a14:m>
                <a:endParaRPr lang="en-US" dirty="0">
                  <a:solidFill>
                    <a:srgbClr val="00B050"/>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2803846" y="1341490"/>
                <a:ext cx="584391" cy="461665"/>
              </a:xfrm>
              <a:prstGeom prst="rect">
                <a:avLst/>
              </a:prstGeom>
              <a:blipFill rotWithShape="1">
                <a:blip r:embed="rId7"/>
                <a:stretch>
                  <a:fillRect b="-7895"/>
                </a:stretch>
              </a:blipFill>
            </p:spPr>
            <p:txBody>
              <a:bodyPr/>
              <a:lstStyle/>
              <a:p>
                <a:r>
                  <a:rPr lang="en-US">
                    <a:noFill/>
                  </a:rPr>
                  <a:t> </a:t>
                </a:r>
              </a:p>
            </p:txBody>
          </p:sp>
        </mc:Fallback>
      </mc:AlternateContent>
      <p:sp>
        <p:nvSpPr>
          <p:cNvPr id="55" name="Oval 54"/>
          <p:cNvSpPr/>
          <p:nvPr/>
        </p:nvSpPr>
        <p:spPr>
          <a:xfrm>
            <a:off x="2900285" y="1496384"/>
            <a:ext cx="45720" cy="45720"/>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7" name="Group 76"/>
          <p:cNvGrpSpPr/>
          <p:nvPr/>
        </p:nvGrpSpPr>
        <p:grpSpPr>
          <a:xfrm>
            <a:off x="4876700" y="957806"/>
            <a:ext cx="1185668" cy="730515"/>
            <a:chOff x="7836388" y="2928009"/>
            <a:chExt cx="2355495" cy="745146"/>
          </a:xfrm>
        </p:grpSpPr>
        <p:cxnSp>
          <p:nvCxnSpPr>
            <p:cNvPr id="56" name="Straight Connector 55"/>
            <p:cNvCxnSpPr/>
            <p:nvPr/>
          </p:nvCxnSpPr>
          <p:spPr>
            <a:xfrm flipV="1">
              <a:off x="9778872" y="2935325"/>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9778872" y="2935325"/>
              <a:ext cx="152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921519" y="2935325"/>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9921519" y="3304240"/>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9933252" y="3665840"/>
              <a:ext cx="15819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0086111" y="3296925"/>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925429" y="2928009"/>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7925429" y="2928009"/>
              <a:ext cx="152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8068076" y="2928009"/>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8068076" y="3296924"/>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8079809" y="3658524"/>
              <a:ext cx="15819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8232668" y="3289609"/>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836388" y="3296925"/>
              <a:ext cx="23554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3591687" y="3554492"/>
            <a:ext cx="2974342" cy="369332"/>
          </a:xfrm>
          <a:prstGeom prst="rect">
            <a:avLst/>
          </a:prstGeom>
          <a:noFill/>
        </p:spPr>
        <p:txBody>
          <a:bodyPr wrap="square" rtlCol="0">
            <a:spAutoFit/>
          </a:bodyPr>
          <a:lstStyle/>
          <a:p>
            <a:pPr algn="ctr"/>
            <a:r>
              <a:rPr lang="en-US" dirty="0" smtClean="0">
                <a:solidFill>
                  <a:srgbClr val="C00000"/>
                </a:solidFill>
              </a:rPr>
              <a:t>Below transition</a:t>
            </a:r>
            <a:endParaRPr lang="en-US" dirty="0">
              <a:solidFill>
                <a:srgbClr val="C00000"/>
              </a:solidFill>
            </a:endParaRPr>
          </a:p>
        </p:txBody>
      </p:sp>
      <p:sp>
        <p:nvSpPr>
          <p:cNvPr id="72" name="TextBox 71"/>
          <p:cNvSpPr txBox="1"/>
          <p:nvPr/>
        </p:nvSpPr>
        <p:spPr>
          <a:xfrm>
            <a:off x="2409406" y="1550344"/>
            <a:ext cx="512145" cy="261610"/>
          </a:xfrm>
          <a:prstGeom prst="rect">
            <a:avLst/>
          </a:prstGeom>
          <a:noFill/>
        </p:spPr>
        <p:txBody>
          <a:bodyPr wrap="square" rtlCol="0">
            <a:spAutoFit/>
          </a:bodyPr>
          <a:lstStyle/>
          <a:p>
            <a:r>
              <a:rPr lang="en-US" sz="1100" dirty="0" smtClean="0">
                <a:solidFill>
                  <a:srgbClr val="00B050"/>
                </a:solidFill>
              </a:rPr>
              <a:t>head</a:t>
            </a:r>
            <a:endParaRPr lang="en-US" sz="1100" dirty="0">
              <a:solidFill>
                <a:srgbClr val="00B050"/>
              </a:solidFill>
            </a:endParaRPr>
          </a:p>
        </p:txBody>
      </p:sp>
      <p:sp>
        <p:nvSpPr>
          <p:cNvPr id="73" name="TextBox 72"/>
          <p:cNvSpPr txBox="1"/>
          <p:nvPr/>
        </p:nvSpPr>
        <p:spPr>
          <a:xfrm>
            <a:off x="2965860" y="1234892"/>
            <a:ext cx="512145" cy="261610"/>
          </a:xfrm>
          <a:prstGeom prst="rect">
            <a:avLst/>
          </a:prstGeom>
          <a:noFill/>
        </p:spPr>
        <p:txBody>
          <a:bodyPr wrap="square" rtlCol="0">
            <a:spAutoFit/>
          </a:bodyPr>
          <a:lstStyle/>
          <a:p>
            <a:r>
              <a:rPr lang="en-US" sz="1100" dirty="0" smtClean="0">
                <a:solidFill>
                  <a:srgbClr val="00B050"/>
                </a:solidFill>
              </a:rPr>
              <a:t>tail</a:t>
            </a:r>
            <a:endParaRPr lang="en-US" sz="1100" dirty="0">
              <a:solidFill>
                <a:srgbClr val="00B050"/>
              </a:solidFill>
            </a:endParaRPr>
          </a:p>
        </p:txBody>
      </p:sp>
      <p:grpSp>
        <p:nvGrpSpPr>
          <p:cNvPr id="105" name="Group 104"/>
          <p:cNvGrpSpPr/>
          <p:nvPr/>
        </p:nvGrpSpPr>
        <p:grpSpPr>
          <a:xfrm>
            <a:off x="7031674" y="1097640"/>
            <a:ext cx="1790758" cy="1045623"/>
            <a:chOff x="7387957" y="1234892"/>
            <a:chExt cx="1271434" cy="775709"/>
          </a:xfrm>
        </p:grpSpPr>
        <p:sp>
          <p:nvSpPr>
            <p:cNvPr id="37" name="Rounded Rectangle 36"/>
            <p:cNvSpPr/>
            <p:nvPr/>
          </p:nvSpPr>
          <p:spPr>
            <a:xfrm>
              <a:off x="7623512" y="1558874"/>
              <a:ext cx="661961" cy="92251"/>
            </a:xfrm>
            <a:prstGeom prst="roundRect">
              <a:avLst>
                <a:gd name="adj" fmla="val 4496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7387957" y="1234892"/>
              <a:ext cx="1271434" cy="775709"/>
              <a:chOff x="6924603" y="1197739"/>
              <a:chExt cx="1271434" cy="775709"/>
            </a:xfrm>
          </p:grpSpPr>
          <p:cxnSp>
            <p:nvCxnSpPr>
              <p:cNvPr id="79" name="Straight Connector 78"/>
              <p:cNvCxnSpPr/>
              <p:nvPr/>
            </p:nvCxnSpPr>
            <p:spPr>
              <a:xfrm flipV="1">
                <a:off x="7806205" y="1197739"/>
                <a:ext cx="0" cy="36167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7806205" y="1197739"/>
                <a:ext cx="7671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7878008" y="1197739"/>
                <a:ext cx="0" cy="36167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7040362" y="1563370"/>
                <a:ext cx="885876"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924603" y="1973448"/>
                <a:ext cx="12714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7076188" y="1566409"/>
                <a:ext cx="0" cy="36167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082094" y="1920909"/>
                <a:ext cx="79629"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7159038" y="1559238"/>
                <a:ext cx="0" cy="36167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104" name="TextBox 103"/>
          <p:cNvSpPr txBox="1"/>
          <p:nvPr/>
        </p:nvSpPr>
        <p:spPr>
          <a:xfrm>
            <a:off x="5219150" y="1395498"/>
            <a:ext cx="532139" cy="646331"/>
          </a:xfrm>
          <a:prstGeom prst="rect">
            <a:avLst/>
          </a:prstGeom>
          <a:noFill/>
        </p:spPr>
        <p:txBody>
          <a:bodyPr wrap="square" rtlCol="0">
            <a:spAutoFit/>
          </a:bodyPr>
          <a:lstStyle/>
          <a:p>
            <a:r>
              <a:rPr lang="en-US" sz="3600" b="1" dirty="0" smtClean="0">
                <a:solidFill>
                  <a:srgbClr val="C00000"/>
                </a:solidFill>
              </a:rPr>
              <a:t>+</a:t>
            </a:r>
            <a:endParaRPr lang="en-US" b="1" dirty="0">
              <a:solidFill>
                <a:srgbClr val="C00000"/>
              </a:solidFill>
            </a:endParaRPr>
          </a:p>
        </p:txBody>
      </p:sp>
      <p:sp>
        <p:nvSpPr>
          <p:cNvPr id="107" name="Right Arrow 106"/>
          <p:cNvSpPr/>
          <p:nvPr/>
        </p:nvSpPr>
        <p:spPr>
          <a:xfrm>
            <a:off x="6399334" y="1596529"/>
            <a:ext cx="448033" cy="291586"/>
          </a:xfrm>
          <a:prstGeom prst="rightArrow">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extBox 108"/>
          <p:cNvSpPr txBox="1"/>
          <p:nvPr/>
        </p:nvSpPr>
        <p:spPr>
          <a:xfrm>
            <a:off x="4259538" y="1073817"/>
            <a:ext cx="696694" cy="430887"/>
          </a:xfrm>
          <a:prstGeom prst="rect">
            <a:avLst/>
          </a:prstGeom>
          <a:noFill/>
        </p:spPr>
        <p:txBody>
          <a:bodyPr wrap="square" rtlCol="0">
            <a:spAutoFit/>
          </a:bodyPr>
          <a:lstStyle/>
          <a:p>
            <a:r>
              <a:rPr lang="en-US" sz="1100" b="1" dirty="0" smtClean="0">
                <a:solidFill>
                  <a:srgbClr val="00B050"/>
                </a:solidFill>
              </a:rPr>
              <a:t>Cell </a:t>
            </a:r>
          </a:p>
          <a:p>
            <a:r>
              <a:rPr lang="en-US" sz="1100" b="1" dirty="0" smtClean="0">
                <a:solidFill>
                  <a:srgbClr val="00B050"/>
                </a:solidFill>
              </a:rPr>
              <a:t>set 1</a:t>
            </a:r>
            <a:endParaRPr lang="en-US" sz="1100" b="1" dirty="0">
              <a:solidFill>
                <a:srgbClr val="00B050"/>
              </a:solidFill>
            </a:endParaRPr>
          </a:p>
        </p:txBody>
      </p:sp>
      <p:sp>
        <p:nvSpPr>
          <p:cNvPr id="110" name="TextBox 109"/>
          <p:cNvSpPr txBox="1"/>
          <p:nvPr/>
        </p:nvSpPr>
        <p:spPr>
          <a:xfrm>
            <a:off x="4273709" y="2013059"/>
            <a:ext cx="696694" cy="430887"/>
          </a:xfrm>
          <a:prstGeom prst="rect">
            <a:avLst/>
          </a:prstGeom>
          <a:noFill/>
        </p:spPr>
        <p:txBody>
          <a:bodyPr wrap="square" rtlCol="0">
            <a:spAutoFit/>
          </a:bodyPr>
          <a:lstStyle/>
          <a:p>
            <a:r>
              <a:rPr lang="en-US" sz="1100" b="1" dirty="0" smtClean="0">
                <a:solidFill>
                  <a:srgbClr val="00B0F0"/>
                </a:solidFill>
              </a:rPr>
              <a:t>Cell </a:t>
            </a:r>
          </a:p>
          <a:p>
            <a:r>
              <a:rPr lang="en-US" sz="1100" b="1" dirty="0" smtClean="0">
                <a:solidFill>
                  <a:srgbClr val="00B0F0"/>
                </a:solidFill>
              </a:rPr>
              <a:t>set 2</a:t>
            </a:r>
            <a:endParaRPr lang="en-US" sz="1100" b="1" dirty="0">
              <a:solidFill>
                <a:srgbClr val="00B0F0"/>
              </a:solidFill>
            </a:endParaRPr>
          </a:p>
        </p:txBody>
      </p:sp>
      <p:sp>
        <p:nvSpPr>
          <p:cNvPr id="111" name="Arc 110"/>
          <p:cNvSpPr/>
          <p:nvPr/>
        </p:nvSpPr>
        <p:spPr>
          <a:xfrm>
            <a:off x="7158663" y="3394241"/>
            <a:ext cx="1192807" cy="221568"/>
          </a:xfrm>
          <a:prstGeom prst="arc">
            <a:avLst>
              <a:gd name="adj1" fmla="val 6565911"/>
              <a:gd name="adj2" fmla="val 0"/>
            </a:avLst>
          </a:prstGeom>
          <a:ln>
            <a:solidFill>
              <a:srgbClr val="00B050"/>
            </a:solidFill>
            <a:headEnd type="stealth" w="lg" len="med"/>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TextBox 111"/>
          <p:cNvSpPr txBox="1"/>
          <p:nvPr/>
        </p:nvSpPr>
        <p:spPr>
          <a:xfrm>
            <a:off x="7191171" y="1337960"/>
            <a:ext cx="512145" cy="261610"/>
          </a:xfrm>
          <a:prstGeom prst="rect">
            <a:avLst/>
          </a:prstGeom>
          <a:noFill/>
        </p:spPr>
        <p:txBody>
          <a:bodyPr wrap="square" rtlCol="0">
            <a:spAutoFit/>
          </a:bodyPr>
          <a:lstStyle/>
          <a:p>
            <a:r>
              <a:rPr lang="en-US" sz="1100" dirty="0" smtClean="0">
                <a:solidFill>
                  <a:srgbClr val="00B050"/>
                </a:solidFill>
              </a:rPr>
              <a:t>head</a:t>
            </a:r>
            <a:endParaRPr lang="en-US" sz="1100" dirty="0">
              <a:solidFill>
                <a:srgbClr val="00B050"/>
              </a:solidFill>
            </a:endParaRPr>
          </a:p>
        </p:txBody>
      </p:sp>
      <p:sp>
        <p:nvSpPr>
          <p:cNvPr id="113" name="TextBox 112"/>
          <p:cNvSpPr txBox="1"/>
          <p:nvPr/>
        </p:nvSpPr>
        <p:spPr>
          <a:xfrm>
            <a:off x="8120505" y="1586709"/>
            <a:ext cx="512145" cy="261610"/>
          </a:xfrm>
          <a:prstGeom prst="rect">
            <a:avLst/>
          </a:prstGeom>
          <a:noFill/>
        </p:spPr>
        <p:txBody>
          <a:bodyPr wrap="square" rtlCol="0">
            <a:spAutoFit/>
          </a:bodyPr>
          <a:lstStyle/>
          <a:p>
            <a:r>
              <a:rPr lang="en-US" sz="1100" dirty="0" smtClean="0">
                <a:solidFill>
                  <a:srgbClr val="00B050"/>
                </a:solidFill>
              </a:rPr>
              <a:t>tail</a:t>
            </a:r>
            <a:endParaRPr lang="en-US" sz="1100" dirty="0">
              <a:solidFill>
                <a:srgbClr val="00B050"/>
              </a:solidFill>
            </a:endParaRPr>
          </a:p>
        </p:txBody>
      </p:sp>
      <p:sp>
        <p:nvSpPr>
          <p:cNvPr id="114" name="TextBox 113"/>
          <p:cNvSpPr txBox="1"/>
          <p:nvPr/>
        </p:nvSpPr>
        <p:spPr>
          <a:xfrm>
            <a:off x="5638800" y="5752685"/>
            <a:ext cx="3505199" cy="646331"/>
          </a:xfrm>
          <a:prstGeom prst="rect">
            <a:avLst/>
          </a:prstGeom>
          <a:noFill/>
        </p:spPr>
        <p:txBody>
          <a:bodyPr wrap="square" rtlCol="0">
            <a:spAutoFit/>
          </a:bodyPr>
          <a:lstStyle/>
          <a:p>
            <a:r>
              <a:rPr lang="en-US" dirty="0" smtClean="0"/>
              <a:t>The potential well hints the uniform bunch charge density distribution</a:t>
            </a:r>
            <a:endParaRPr lang="en-US" dirty="0"/>
          </a:p>
        </p:txBody>
      </p:sp>
    </p:spTree>
    <p:extLst>
      <p:ext uri="{BB962C8B-B14F-4D97-AF65-F5344CB8AC3E}">
        <p14:creationId xmlns:p14="http://schemas.microsoft.com/office/powerpoint/2010/main" val="148911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Bucket (below transition</a:t>
            </a:r>
            <a:r>
              <a:rPr lang="en-US" dirty="0" smtClean="0"/>
              <a:t>)</a:t>
            </a:r>
            <a:endParaRPr lang="en-US" dirty="0"/>
          </a:p>
        </p:txBody>
      </p:sp>
      <p:sp>
        <p:nvSpPr>
          <p:cNvPr id="3" name="Slide Number Placeholder 2"/>
          <p:cNvSpPr>
            <a:spLocks noGrp="1"/>
          </p:cNvSpPr>
          <p:nvPr>
            <p:ph type="sldNum" sz="quarter" idx="12"/>
          </p:nvPr>
        </p:nvSpPr>
        <p:spPr/>
        <p:txBody>
          <a:bodyPr/>
          <a:lstStyle/>
          <a:p>
            <a:fld id="{B58F48A6-A3E1-4848-9AC3-B43F560BE4FE}" type="slidenum">
              <a:rPr lang="en-US" smtClean="0"/>
              <a:pPr/>
              <a:t>9</a:t>
            </a:fld>
            <a:endParaRPr lang="en-US" dirty="0"/>
          </a:p>
        </p:txBody>
      </p:sp>
      <p:cxnSp>
        <p:nvCxnSpPr>
          <p:cNvPr id="5" name="Straight Connector 4"/>
          <p:cNvCxnSpPr/>
          <p:nvPr/>
        </p:nvCxnSpPr>
        <p:spPr>
          <a:xfrm flipV="1">
            <a:off x="474640" y="1276872"/>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74640" y="1276872"/>
            <a:ext cx="152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17287" y="1276872"/>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04713" y="1653105"/>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16446" y="2014705"/>
            <a:ext cx="15819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9305" y="1645790"/>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04181" y="1276873"/>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304181" y="1276873"/>
            <a:ext cx="152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446828" y="1276873"/>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129377" y="1653103"/>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141110" y="2014703"/>
            <a:ext cx="15819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293969" y="1645788"/>
            <a:ext cx="0" cy="3689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2293" y="1653105"/>
            <a:ext cx="23554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60621" y="1555828"/>
            <a:ext cx="1814957" cy="193852"/>
          </a:xfrm>
          <a:prstGeom prst="roundRect">
            <a:avLst>
              <a:gd name="adj" fmla="val 4496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42587" y="2774304"/>
            <a:ext cx="259104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3969" y="2774304"/>
            <a:ext cx="164592" cy="1035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8561" y="3809886"/>
            <a:ext cx="15276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156198" y="2762273"/>
            <a:ext cx="137771" cy="10476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39589" y="1555234"/>
            <a:ext cx="0" cy="247137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7287" y="1555234"/>
            <a:ext cx="11274" cy="24019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7627" y="2432722"/>
            <a:ext cx="514350" cy="369332"/>
          </a:xfrm>
          <a:prstGeom prst="rect">
            <a:avLst/>
          </a:prstGeom>
          <a:noFill/>
        </p:spPr>
        <p:txBody>
          <a:bodyPr wrap="square" rtlCol="0">
            <a:spAutoFit/>
          </a:bodyPr>
          <a:lstStyle/>
          <a:p>
            <a:r>
              <a:rPr lang="en-US" b="1" dirty="0" smtClean="0">
                <a:solidFill>
                  <a:srgbClr val="00B050"/>
                </a:solidFill>
                <a:latin typeface="Symbol" panose="05050102010706020507" pitchFamily="18" charset="2"/>
              </a:rPr>
              <a:t>t</a:t>
            </a:r>
            <a:r>
              <a:rPr lang="en-US" b="1" baseline="-25000" dirty="0" smtClean="0">
                <a:solidFill>
                  <a:srgbClr val="00B050"/>
                </a:solidFill>
              </a:rPr>
              <a:t>bb</a:t>
            </a:r>
            <a:endParaRPr lang="en-US" b="1" baseline="-25000" dirty="0">
              <a:solidFill>
                <a:srgbClr val="00B050"/>
              </a:solidFill>
            </a:endParaRPr>
          </a:p>
        </p:txBody>
      </p:sp>
      <p:sp>
        <p:nvSpPr>
          <p:cNvPr id="26" name="TextBox 25"/>
          <p:cNvSpPr txBox="1"/>
          <p:nvPr/>
        </p:nvSpPr>
        <p:spPr>
          <a:xfrm>
            <a:off x="2044108" y="2421591"/>
            <a:ext cx="514350" cy="369332"/>
          </a:xfrm>
          <a:prstGeom prst="rect">
            <a:avLst/>
          </a:prstGeom>
          <a:noFill/>
        </p:spPr>
        <p:txBody>
          <a:bodyPr wrap="square" rtlCol="0">
            <a:spAutoFit/>
          </a:bodyPr>
          <a:lstStyle/>
          <a:p>
            <a:r>
              <a:rPr lang="en-US" b="1" dirty="0" smtClean="0">
                <a:solidFill>
                  <a:srgbClr val="00B050"/>
                </a:solidFill>
                <a:latin typeface="Symbol" panose="05050102010706020507" pitchFamily="18" charset="2"/>
              </a:rPr>
              <a:t>t</a:t>
            </a:r>
            <a:r>
              <a:rPr lang="en-US" b="1" baseline="-25000" dirty="0" smtClean="0">
                <a:solidFill>
                  <a:srgbClr val="00B050"/>
                </a:solidFill>
              </a:rPr>
              <a:t>bb</a:t>
            </a:r>
            <a:endParaRPr lang="en-US" b="1" baseline="-25000" dirty="0">
              <a:solidFill>
                <a:srgbClr val="00B050"/>
              </a:solidFill>
            </a:endParaRPr>
          </a:p>
        </p:txBody>
      </p:sp>
      <p:sp>
        <p:nvSpPr>
          <p:cNvPr id="27" name="TextBox 26"/>
          <p:cNvSpPr txBox="1"/>
          <p:nvPr/>
        </p:nvSpPr>
        <p:spPr>
          <a:xfrm>
            <a:off x="1163779" y="2430579"/>
            <a:ext cx="514350" cy="369332"/>
          </a:xfrm>
          <a:prstGeom prst="rect">
            <a:avLst/>
          </a:prstGeom>
          <a:noFill/>
        </p:spPr>
        <p:txBody>
          <a:bodyPr wrap="square" rtlCol="0">
            <a:spAutoFit/>
          </a:bodyPr>
          <a:lstStyle/>
          <a:p>
            <a:r>
              <a:rPr lang="en-US" b="1" dirty="0" smtClean="0">
                <a:solidFill>
                  <a:srgbClr val="00B050"/>
                </a:solidFill>
                <a:latin typeface="Symbol" panose="05050102010706020507" pitchFamily="18" charset="2"/>
              </a:rPr>
              <a:t>t</a:t>
            </a:r>
            <a:r>
              <a:rPr lang="en-US" b="1" baseline="-25000" dirty="0" smtClean="0">
                <a:solidFill>
                  <a:srgbClr val="00B050"/>
                </a:solidFill>
              </a:rPr>
              <a:t>flat</a:t>
            </a:r>
            <a:endParaRPr lang="en-US" b="1" baseline="-25000" dirty="0">
              <a:solidFill>
                <a:srgbClr val="00B050"/>
              </a:solidFill>
            </a:endParaRPr>
          </a:p>
        </p:txBody>
      </p:sp>
      <p:sp>
        <p:nvSpPr>
          <p:cNvPr id="28" name="TextBox 27"/>
          <p:cNvSpPr txBox="1"/>
          <p:nvPr/>
        </p:nvSpPr>
        <p:spPr>
          <a:xfrm>
            <a:off x="2075398" y="914857"/>
            <a:ext cx="608636" cy="369332"/>
          </a:xfrm>
          <a:prstGeom prst="rect">
            <a:avLst/>
          </a:prstGeom>
          <a:noFill/>
        </p:spPr>
        <p:txBody>
          <a:bodyPr wrap="square" rtlCol="0">
            <a:spAutoFit/>
          </a:bodyPr>
          <a:lstStyle/>
          <a:p>
            <a:r>
              <a:rPr lang="en-US" b="1" dirty="0" smtClean="0">
                <a:solidFill>
                  <a:srgbClr val="00B050"/>
                </a:solidFill>
              </a:rPr>
              <a:t>V</a:t>
            </a:r>
            <a:r>
              <a:rPr lang="en-US" b="1" baseline="-25000" dirty="0" smtClean="0">
                <a:solidFill>
                  <a:srgbClr val="00B050"/>
                </a:solidFill>
              </a:rPr>
              <a:t>bb</a:t>
            </a:r>
            <a:endParaRPr lang="en-US" b="1" baseline="-25000" dirty="0">
              <a:solidFill>
                <a:srgbClr val="00B050"/>
              </a:solidFill>
            </a:endParaRPr>
          </a:p>
        </p:txBody>
      </p:sp>
      <p:sp>
        <p:nvSpPr>
          <p:cNvPr id="29" name="TextBox 28"/>
          <p:cNvSpPr txBox="1"/>
          <p:nvPr/>
        </p:nvSpPr>
        <p:spPr>
          <a:xfrm>
            <a:off x="1932478" y="3727646"/>
            <a:ext cx="514350" cy="338554"/>
          </a:xfrm>
          <a:prstGeom prst="rect">
            <a:avLst/>
          </a:prstGeom>
          <a:noFill/>
        </p:spPr>
        <p:txBody>
          <a:bodyPr wrap="square" rtlCol="0">
            <a:spAutoFit/>
          </a:bodyPr>
          <a:lstStyle/>
          <a:p>
            <a:r>
              <a:rPr lang="en-US" sz="1600" b="1" dirty="0" smtClean="0">
                <a:solidFill>
                  <a:srgbClr val="00B050"/>
                </a:solidFill>
                <a:latin typeface="Symbol" panose="05050102010706020507" pitchFamily="18" charset="2"/>
              </a:rPr>
              <a:t>f</a:t>
            </a:r>
            <a:r>
              <a:rPr lang="en-US" sz="1600" b="1" baseline="-25000" dirty="0" smtClean="0">
                <a:solidFill>
                  <a:srgbClr val="00B050"/>
                </a:solidFill>
              </a:rPr>
              <a:t>1</a:t>
            </a:r>
            <a:endParaRPr lang="en-US" sz="1600" b="1" baseline="-25000" dirty="0">
              <a:solidFill>
                <a:srgbClr val="00B050"/>
              </a:solidFill>
            </a:endParaRPr>
          </a:p>
        </p:txBody>
      </p:sp>
      <p:sp>
        <p:nvSpPr>
          <p:cNvPr id="30" name="TextBox 29"/>
          <p:cNvSpPr txBox="1"/>
          <p:nvPr/>
        </p:nvSpPr>
        <p:spPr>
          <a:xfrm>
            <a:off x="416344" y="3720224"/>
            <a:ext cx="514350" cy="338554"/>
          </a:xfrm>
          <a:prstGeom prst="rect">
            <a:avLst/>
          </a:prstGeom>
          <a:noFill/>
        </p:spPr>
        <p:txBody>
          <a:bodyPr wrap="square" rtlCol="0">
            <a:spAutoFit/>
          </a:bodyPr>
          <a:lstStyle/>
          <a:p>
            <a:r>
              <a:rPr lang="en-US" sz="1600" b="1" dirty="0" smtClean="0">
                <a:solidFill>
                  <a:srgbClr val="00B050"/>
                </a:solidFill>
                <a:latin typeface="Symbol" panose="05050102010706020507" pitchFamily="18" charset="2"/>
              </a:rPr>
              <a:t>-f</a:t>
            </a:r>
            <a:r>
              <a:rPr lang="en-US" sz="1600" b="1" baseline="-25000" dirty="0" smtClean="0">
                <a:solidFill>
                  <a:srgbClr val="00B050"/>
                </a:solidFill>
              </a:rPr>
              <a:t>1</a:t>
            </a:r>
            <a:endParaRPr lang="en-US" sz="1600" b="1" baseline="-25000" dirty="0">
              <a:solidFill>
                <a:srgbClr val="00B050"/>
              </a:solidFill>
            </a:endParaRPr>
          </a:p>
        </p:txBody>
      </p:sp>
      <p:sp>
        <p:nvSpPr>
          <p:cNvPr id="31" name="TextBox 30"/>
          <p:cNvSpPr txBox="1"/>
          <p:nvPr/>
        </p:nvSpPr>
        <p:spPr>
          <a:xfrm>
            <a:off x="2207831" y="2710598"/>
            <a:ext cx="769681" cy="338554"/>
          </a:xfrm>
          <a:prstGeom prst="rect">
            <a:avLst/>
          </a:prstGeom>
          <a:noFill/>
        </p:spPr>
        <p:txBody>
          <a:bodyPr wrap="square" rtlCol="0">
            <a:spAutoFit/>
          </a:bodyPr>
          <a:lstStyle/>
          <a:p>
            <a:r>
              <a:rPr lang="en-US" sz="1600" b="1" dirty="0" smtClean="0">
                <a:solidFill>
                  <a:srgbClr val="00B050"/>
                </a:solidFill>
                <a:latin typeface="Symbol" panose="05050102010706020507" pitchFamily="18" charset="2"/>
              </a:rPr>
              <a:t>f</a:t>
            </a:r>
            <a:r>
              <a:rPr lang="en-US" sz="1600" b="1" baseline="-25000" dirty="0" smtClean="0">
                <a:solidFill>
                  <a:srgbClr val="00B050"/>
                </a:solidFill>
              </a:rPr>
              <a:t>1</a:t>
            </a:r>
            <a:r>
              <a:rPr lang="en-US" sz="1600" b="1" dirty="0" smtClean="0">
                <a:solidFill>
                  <a:srgbClr val="00B050"/>
                </a:solidFill>
              </a:rPr>
              <a:t>+</a:t>
            </a:r>
            <a:r>
              <a:rPr lang="en-US" sz="1600" b="1" dirty="0" smtClean="0">
                <a:solidFill>
                  <a:srgbClr val="00B050"/>
                </a:solidFill>
                <a:latin typeface="Symbol" panose="05050102010706020507" pitchFamily="18" charset="2"/>
              </a:rPr>
              <a:t>df</a:t>
            </a:r>
            <a:endParaRPr lang="en-US" sz="1600" b="1" baseline="-25000" dirty="0">
              <a:solidFill>
                <a:srgbClr val="00B050"/>
              </a:solidFill>
              <a:latin typeface="Symbol" panose="05050102010706020507" pitchFamily="18" charset="2"/>
            </a:endParaRPr>
          </a:p>
        </p:txBody>
      </p:sp>
      <p:grpSp>
        <p:nvGrpSpPr>
          <p:cNvPr id="66" name="Group 65"/>
          <p:cNvGrpSpPr/>
          <p:nvPr/>
        </p:nvGrpSpPr>
        <p:grpSpPr>
          <a:xfrm>
            <a:off x="3443891" y="841905"/>
            <a:ext cx="3640311" cy="1709900"/>
            <a:chOff x="3624652" y="863171"/>
            <a:chExt cx="3640311" cy="1709900"/>
          </a:xfrm>
        </p:grpSpPr>
        <mc:AlternateContent xmlns:mc="http://schemas.openxmlformats.org/markup-compatibility/2006">
          <mc:Choice xmlns:a14="http://schemas.microsoft.com/office/drawing/2010/main" Requires="a14">
            <p:sp>
              <p:nvSpPr>
                <p:cNvPr id="39" name="TextBox 38"/>
                <p:cNvSpPr txBox="1"/>
                <p:nvPr/>
              </p:nvSpPr>
              <p:spPr>
                <a:xfrm>
                  <a:off x="3634803" y="863171"/>
                  <a:ext cx="3630160" cy="11478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𝑑</m:t>
                            </m:r>
                          </m:num>
                          <m:den>
                            <m:r>
                              <a:rPr lang="en-US" sz="1400" b="0" i="1" smtClean="0">
                                <a:latin typeface="Cambria Math"/>
                              </a:rPr>
                              <m:t>𝑑𝑡</m:t>
                            </m:r>
                          </m:den>
                        </m:f>
                        <m:d>
                          <m:dPr>
                            <m:ctrlPr>
                              <a:rPr lang="en-US" sz="1400" i="1" smtClean="0">
                                <a:latin typeface="Cambria Math"/>
                              </a:rPr>
                            </m:ctrlPr>
                          </m:dPr>
                          <m:e>
                            <m:f>
                              <m:fPr>
                                <m:ctrlPr>
                                  <a:rPr lang="en-US" sz="1400" i="1" smtClean="0">
                                    <a:latin typeface="Cambria Math"/>
                                  </a:rPr>
                                </m:ctrlPr>
                              </m:fPr>
                              <m:num>
                                <m:r>
                                  <m:rPr>
                                    <m:sty m:val="p"/>
                                  </m:rPr>
                                  <a:rPr lang="el-GR" sz="1400" i="1" smtClean="0">
                                    <a:latin typeface="Cambria Math"/>
                                    <a:ea typeface="Cambria Math"/>
                                  </a:rPr>
                                  <m:t>Δ</m:t>
                                </m:r>
                                <m:r>
                                  <a:rPr lang="en-US" sz="1400" b="0" i="1" smtClean="0">
                                    <a:latin typeface="Cambria Math"/>
                                    <a:ea typeface="Cambria Math"/>
                                  </a:rPr>
                                  <m:t>𝐸</m:t>
                                </m:r>
                              </m:num>
                              <m:den>
                                <m:sSub>
                                  <m:sSubPr>
                                    <m:ctrlPr>
                                      <a:rPr lang="en-US" sz="1400" i="1" smtClean="0">
                                        <a:latin typeface="Cambria Math"/>
                                      </a:rPr>
                                    </m:ctrlPr>
                                  </m:sSubPr>
                                  <m:e>
                                    <m:r>
                                      <a:rPr lang="en-US" sz="1400" i="1" smtClean="0">
                                        <a:latin typeface="Cambria Math"/>
                                        <a:ea typeface="Cambria Math"/>
                                      </a:rPr>
                                      <m:t>𝜔</m:t>
                                    </m:r>
                                  </m:e>
                                  <m:sub>
                                    <m:r>
                                      <a:rPr lang="en-US" sz="1400" b="0" i="1" smtClean="0">
                                        <a:latin typeface="Cambria Math"/>
                                      </a:rPr>
                                      <m:t>0</m:t>
                                    </m:r>
                                  </m:sub>
                                </m:sSub>
                              </m:den>
                            </m:f>
                          </m:e>
                        </m:d>
                        <m:r>
                          <a:rPr lang="en-US" sz="1400" b="0" i="1" smtClean="0">
                            <a:latin typeface="Cambria Math"/>
                          </a:rPr>
                          <m:t>=</m:t>
                        </m:r>
                        <m:d>
                          <m:dPr>
                            <m:begChr m:val="{"/>
                            <m:endChr m:val=""/>
                            <m:ctrlPr>
                              <a:rPr lang="en-US" sz="1400" b="0" i="1" smtClean="0">
                                <a:latin typeface="Cambria Math"/>
                              </a:rPr>
                            </m:ctrlPr>
                          </m:dPr>
                          <m:e>
                            <m:m>
                              <m:mPr>
                                <m:mcs>
                                  <m:mc>
                                    <m:mcPr>
                                      <m:count m:val="2"/>
                                      <m:mcJc m:val="center"/>
                                    </m:mcPr>
                                  </m:mc>
                                </m:mcs>
                                <m:ctrlPr>
                                  <a:rPr lang="en-US" sz="1400" b="0" i="1" smtClean="0">
                                    <a:latin typeface="Cambria Math"/>
                                  </a:rPr>
                                </m:ctrlPr>
                              </m:mPr>
                              <m:mr>
                                <m:e>
                                  <m:r>
                                    <m:rPr>
                                      <m:brk m:alnAt="7"/>
                                    </m:rPr>
                                    <a:rPr lang="en-US" sz="1400" b="0" i="1" smtClean="0">
                                      <a:latin typeface="Cambria Math"/>
                                    </a:rPr>
                                    <m:t>−</m:t>
                                  </m:r>
                                  <m:f>
                                    <m:fPr>
                                      <m:ctrlPr>
                                        <a:rPr lang="en-US" sz="1400" b="0" i="1" smtClean="0">
                                          <a:latin typeface="Cambria Math"/>
                                        </a:rPr>
                                      </m:ctrlPr>
                                    </m:fPr>
                                    <m:num>
                                      <m:r>
                                        <a:rPr lang="en-US" sz="1400" b="0" i="1" smtClean="0">
                                          <a:latin typeface="Cambria Math"/>
                                        </a:rPr>
                                        <m:t>𝑒</m:t>
                                      </m:r>
                                      <m:sSub>
                                        <m:sSubPr>
                                          <m:ctrlPr>
                                            <a:rPr lang="en-US" sz="1400" b="0" i="1" smtClean="0">
                                              <a:latin typeface="Cambria Math"/>
                                            </a:rPr>
                                          </m:ctrlPr>
                                        </m:sSubPr>
                                        <m:e>
                                          <m:r>
                                            <a:rPr lang="en-US" sz="1400" b="0" i="1" smtClean="0">
                                              <a:latin typeface="Cambria Math"/>
                                            </a:rPr>
                                            <m:t>𝑉</m:t>
                                          </m:r>
                                        </m:e>
                                        <m:sub>
                                          <m:r>
                                            <a:rPr lang="en-US" sz="1400" b="0" i="1" smtClean="0">
                                              <a:latin typeface="Cambria Math"/>
                                            </a:rPr>
                                            <m:t>𝑏𝑏</m:t>
                                          </m:r>
                                        </m:sub>
                                      </m:sSub>
                                    </m:num>
                                    <m:den>
                                      <m:r>
                                        <a:rPr lang="en-US" sz="1400" b="0" i="1" smtClean="0">
                                          <a:latin typeface="Cambria Math"/>
                                        </a:rPr>
                                        <m:t>2</m:t>
                                      </m:r>
                                      <m:r>
                                        <a:rPr lang="en-US" sz="1400" b="0" i="1" smtClean="0">
                                          <a:latin typeface="Cambria Math"/>
                                          <a:ea typeface="Cambria Math"/>
                                        </a:rPr>
                                        <m:t>𝜋</m:t>
                                      </m:r>
                                    </m:den>
                                  </m:f>
                                </m:e>
                                <m:e>
                                  <m:sSub>
                                    <m:sSubPr>
                                      <m:ctrlPr>
                                        <a:rPr lang="en-US" sz="1400" b="0" i="1" smtClean="0">
                                          <a:latin typeface="Cambria Math"/>
                                        </a:rPr>
                                      </m:ctrlPr>
                                    </m:sSubPr>
                                    <m:e>
                                      <m:r>
                                        <a:rPr lang="en-US" sz="1400" b="0" i="1" smtClean="0">
                                          <a:latin typeface="Cambria Math"/>
                                          <a:ea typeface="Cambria Math"/>
                                        </a:rPr>
                                        <m:t>𝜙</m:t>
                                      </m:r>
                                    </m:e>
                                    <m:sub>
                                      <m:r>
                                        <a:rPr lang="en-US" sz="1400" b="0" i="1" smtClean="0">
                                          <a:latin typeface="Cambria Math"/>
                                        </a:rPr>
                                        <m:t>1</m:t>
                                      </m:r>
                                    </m:sub>
                                  </m:sSub>
                                  <m:r>
                                    <a:rPr lang="en-US" sz="1400" b="0" i="1" smtClean="0">
                                      <a:latin typeface="Cambria Math"/>
                                    </a:rPr>
                                    <m:t>&lt;</m:t>
                                  </m:r>
                                  <m:r>
                                    <a:rPr lang="en-US" sz="1400" b="0" i="1" smtClean="0">
                                      <a:latin typeface="Cambria Math"/>
                                      <a:ea typeface="Cambria Math"/>
                                    </a:rPr>
                                    <m:t>𝜙</m:t>
                                  </m:r>
                                  <m:r>
                                    <a:rPr lang="en-US" sz="1400" b="0" i="1" smtClean="0">
                                      <a:latin typeface="Cambria Math"/>
                                      <a:ea typeface="Cambria Math"/>
                                    </a:rPr>
                                    <m:t>&lt;</m:t>
                                  </m:r>
                                  <m:sSub>
                                    <m:sSubPr>
                                      <m:ctrlPr>
                                        <a:rPr lang="en-US" sz="1400" b="0" i="1" smtClean="0">
                                          <a:latin typeface="Cambria Math"/>
                                          <a:ea typeface="Cambria Math"/>
                                        </a:rPr>
                                      </m:ctrlPr>
                                    </m:sSubPr>
                                    <m:e>
                                      <m:r>
                                        <a:rPr lang="en-US" sz="1400" b="0" i="1" smtClean="0">
                                          <a:latin typeface="Cambria Math"/>
                                          <a:ea typeface="Cambria Math"/>
                                        </a:rPr>
                                        <m:t>𝜙</m:t>
                                      </m:r>
                                    </m:e>
                                    <m:sub>
                                      <m:r>
                                        <a:rPr lang="en-US" sz="1400" b="0" i="1" smtClean="0">
                                          <a:latin typeface="Cambria Math"/>
                                          <a:ea typeface="Cambria Math"/>
                                        </a:rPr>
                                        <m:t>1</m:t>
                                      </m:r>
                                    </m:sub>
                                  </m:sSub>
                                  <m:r>
                                    <a:rPr lang="en-US" sz="1400" b="0" i="1" smtClean="0">
                                      <a:latin typeface="Cambria Math"/>
                                      <a:ea typeface="Cambria Math"/>
                                    </a:rPr>
                                    <m:t>+</m:t>
                                  </m:r>
                                  <m:r>
                                    <a:rPr lang="en-US" sz="1400" b="0" i="1" smtClean="0">
                                      <a:latin typeface="Cambria Math"/>
                                      <a:ea typeface="Cambria Math"/>
                                    </a:rPr>
                                    <m:t>𝛿𝜙</m:t>
                                  </m:r>
                                </m:e>
                              </m:mr>
                              <m:mr>
                                <m:e>
                                  <m:r>
                                    <a:rPr lang="en-US" sz="1400" b="0" i="1" smtClean="0">
                                      <a:latin typeface="Cambria Math"/>
                                    </a:rPr>
                                    <m:t>0</m:t>
                                  </m:r>
                                </m:e>
                                <m:e>
                                  <m:sSub>
                                    <m:sSubPr>
                                      <m:ctrlPr>
                                        <a:rPr lang="en-US" sz="1400" i="1">
                                          <a:latin typeface="Cambria Math"/>
                                        </a:rPr>
                                      </m:ctrlPr>
                                    </m:sSubPr>
                                    <m:e>
                                      <m:r>
                                        <a:rPr lang="en-US" sz="1400" b="0" i="1" smtClean="0">
                                          <a:latin typeface="Cambria Math"/>
                                        </a:rPr>
                                        <m:t>−</m:t>
                                      </m:r>
                                      <m:r>
                                        <a:rPr lang="en-US" sz="1400" i="1">
                                          <a:latin typeface="Cambria Math"/>
                                          <a:ea typeface="Cambria Math"/>
                                        </a:rPr>
                                        <m:t>𝜙</m:t>
                                      </m:r>
                                    </m:e>
                                    <m:sub>
                                      <m:r>
                                        <a:rPr lang="en-US" sz="1400" i="1">
                                          <a:latin typeface="Cambria Math"/>
                                        </a:rPr>
                                        <m:t>1</m:t>
                                      </m:r>
                                    </m:sub>
                                  </m:sSub>
                                  <m:r>
                                    <a:rPr lang="en-US" sz="1400" i="1">
                                      <a:latin typeface="Cambria Math"/>
                                    </a:rPr>
                                    <m:t>&lt;</m:t>
                                  </m:r>
                                  <m:r>
                                    <a:rPr lang="en-US" sz="1400" i="1">
                                      <a:latin typeface="Cambria Math"/>
                                      <a:ea typeface="Cambria Math"/>
                                    </a:rPr>
                                    <m:t>𝜙</m:t>
                                  </m:r>
                                  <m:r>
                                    <a:rPr lang="en-US" sz="1400" i="1">
                                      <a:latin typeface="Cambria Math"/>
                                      <a:ea typeface="Cambria Math"/>
                                    </a:rPr>
                                    <m:t>&lt;</m:t>
                                  </m:r>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1</m:t>
                                      </m:r>
                                    </m:sub>
                                  </m:sSub>
                                </m:e>
                              </m:mr>
                              <m:mr>
                                <m:e>
                                  <m:f>
                                    <m:fPr>
                                      <m:ctrlPr>
                                        <a:rPr lang="en-US" sz="1400" i="1">
                                          <a:latin typeface="Cambria Math"/>
                                        </a:rPr>
                                      </m:ctrlPr>
                                    </m:fPr>
                                    <m:num>
                                      <m:r>
                                        <a:rPr lang="en-US" sz="1400" i="1">
                                          <a:latin typeface="Cambria Math"/>
                                        </a:rPr>
                                        <m:t>𝑒</m:t>
                                      </m:r>
                                      <m:sSub>
                                        <m:sSubPr>
                                          <m:ctrlPr>
                                            <a:rPr lang="en-US" sz="1400" i="1">
                                              <a:latin typeface="Cambria Math"/>
                                            </a:rPr>
                                          </m:ctrlPr>
                                        </m:sSubPr>
                                        <m:e>
                                          <m:r>
                                            <a:rPr lang="en-US" sz="1400" i="1">
                                              <a:latin typeface="Cambria Math"/>
                                            </a:rPr>
                                            <m:t>𝑉</m:t>
                                          </m:r>
                                        </m:e>
                                        <m:sub>
                                          <m:r>
                                            <a:rPr lang="en-US" sz="1400" i="1">
                                              <a:latin typeface="Cambria Math"/>
                                            </a:rPr>
                                            <m:t>𝑏𝑏</m:t>
                                          </m:r>
                                        </m:sub>
                                      </m:sSub>
                                    </m:num>
                                    <m:den>
                                      <m:r>
                                        <a:rPr lang="en-US" sz="1400" i="1">
                                          <a:latin typeface="Cambria Math"/>
                                        </a:rPr>
                                        <m:t>2</m:t>
                                      </m:r>
                                      <m:r>
                                        <a:rPr lang="en-US" sz="1400" i="1">
                                          <a:latin typeface="Cambria Math"/>
                                          <a:ea typeface="Cambria Math"/>
                                        </a:rPr>
                                        <m:t>𝜋</m:t>
                                      </m:r>
                                    </m:den>
                                  </m:f>
                                </m:e>
                                <m:e>
                                  <m:sSub>
                                    <m:sSubPr>
                                      <m:ctrlPr>
                                        <a:rPr lang="en-US" sz="1400" i="1">
                                          <a:latin typeface="Cambria Math"/>
                                        </a:rPr>
                                      </m:ctrlPr>
                                    </m:sSubPr>
                                    <m:e>
                                      <m:r>
                                        <a:rPr lang="en-US" sz="1400" b="0" i="1" smtClean="0">
                                          <a:latin typeface="Cambria Math"/>
                                        </a:rPr>
                                        <m:t>−</m:t>
                                      </m:r>
                                      <m:r>
                                        <a:rPr lang="en-US" sz="1400" i="1">
                                          <a:latin typeface="Cambria Math"/>
                                          <a:ea typeface="Cambria Math"/>
                                        </a:rPr>
                                        <m:t>𝜙</m:t>
                                      </m:r>
                                    </m:e>
                                    <m:sub>
                                      <m:r>
                                        <a:rPr lang="en-US" sz="1400" i="1">
                                          <a:latin typeface="Cambria Math"/>
                                        </a:rPr>
                                        <m:t>1</m:t>
                                      </m:r>
                                    </m:sub>
                                  </m:sSub>
                                  <m:r>
                                    <a:rPr lang="en-US" sz="1400" b="0" i="1" smtClean="0">
                                      <a:latin typeface="Cambria Math"/>
                                    </a:rPr>
                                    <m:t>−</m:t>
                                  </m:r>
                                  <m:r>
                                    <a:rPr lang="en-US" sz="1400" i="1">
                                      <a:latin typeface="Cambria Math"/>
                                      <a:ea typeface="Cambria Math"/>
                                    </a:rPr>
                                    <m:t>𝛿𝜙</m:t>
                                  </m:r>
                                  <m:r>
                                    <a:rPr lang="en-US" sz="1400" i="1">
                                      <a:latin typeface="Cambria Math"/>
                                    </a:rPr>
                                    <m:t>&lt;</m:t>
                                  </m:r>
                                  <m:r>
                                    <a:rPr lang="en-US" sz="1400" i="1">
                                      <a:latin typeface="Cambria Math"/>
                                      <a:ea typeface="Cambria Math"/>
                                    </a:rPr>
                                    <m:t>𝜙</m:t>
                                  </m:r>
                                  <m:r>
                                    <a:rPr lang="en-US" sz="1400" i="1">
                                      <a:latin typeface="Cambria Math"/>
                                      <a:ea typeface="Cambria Math"/>
                                    </a:rPr>
                                    <m:t>&lt;</m:t>
                                  </m:r>
                                  <m:sSub>
                                    <m:sSubPr>
                                      <m:ctrlPr>
                                        <a:rPr lang="en-US" sz="1400" i="1">
                                          <a:latin typeface="Cambria Math"/>
                                          <a:ea typeface="Cambria Math"/>
                                        </a:rPr>
                                      </m:ctrlPr>
                                    </m:sSubPr>
                                    <m:e>
                                      <m:r>
                                        <a:rPr lang="en-US" sz="1400" b="0" i="1" smtClean="0">
                                          <a:latin typeface="Cambria Math"/>
                                          <a:ea typeface="Cambria Math"/>
                                        </a:rPr>
                                        <m:t>−</m:t>
                                      </m:r>
                                      <m:r>
                                        <a:rPr lang="en-US" sz="1400" i="1">
                                          <a:latin typeface="Cambria Math"/>
                                          <a:ea typeface="Cambria Math"/>
                                        </a:rPr>
                                        <m:t>𝜙</m:t>
                                      </m:r>
                                    </m:e>
                                    <m:sub>
                                      <m:r>
                                        <a:rPr lang="en-US" sz="1400" i="1">
                                          <a:latin typeface="Cambria Math"/>
                                          <a:ea typeface="Cambria Math"/>
                                        </a:rPr>
                                        <m:t>1</m:t>
                                      </m:r>
                                    </m:sub>
                                  </m:sSub>
                                </m:e>
                              </m:mr>
                            </m:m>
                          </m:e>
                        </m:d>
                      </m:oMath>
                    </m:oMathPara>
                  </a14:m>
                  <a:endParaRPr lang="en-US" sz="1400" dirty="0"/>
                </a:p>
              </p:txBody>
            </p:sp>
          </mc:Choice>
          <mc:Fallback>
            <p:sp>
              <p:nvSpPr>
                <p:cNvPr id="39" name="TextBox 38"/>
                <p:cNvSpPr txBox="1">
                  <a:spLocks noRot="1" noChangeAspect="1" noMove="1" noResize="1" noEditPoints="1" noAdjustHandles="1" noChangeArrowheads="1" noChangeShapeType="1" noTextEdit="1"/>
                </p:cNvSpPr>
                <p:nvPr/>
              </p:nvSpPr>
              <p:spPr>
                <a:xfrm>
                  <a:off x="3634803" y="863171"/>
                  <a:ext cx="3630160" cy="114781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3624652" y="2008557"/>
                  <a:ext cx="1439946" cy="5645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b="0" i="1" smtClean="0">
                                <a:latin typeface="Cambria Math"/>
                              </a:rPr>
                              <m:t>𝑑</m:t>
                            </m:r>
                            <m:r>
                              <a:rPr lang="en-US" sz="1400" b="0" i="1" smtClean="0">
                                <a:latin typeface="Cambria Math"/>
                                <a:ea typeface="Cambria Math"/>
                              </a:rPr>
                              <m:t>𝜙</m:t>
                            </m:r>
                          </m:num>
                          <m:den>
                            <m:r>
                              <a:rPr lang="en-US" sz="1400" b="0" i="1" smtClean="0">
                                <a:latin typeface="Cambria Math"/>
                              </a:rPr>
                              <m:t>𝑑𝑡</m:t>
                            </m:r>
                          </m:den>
                        </m:f>
                        <m:r>
                          <a:rPr lang="en-US" sz="1400" b="0" i="1" smtClean="0">
                            <a:latin typeface="Cambria Math"/>
                          </a:rPr>
                          <m:t>=</m:t>
                        </m:r>
                        <m:f>
                          <m:fPr>
                            <m:ctrlPr>
                              <a:rPr lang="en-US" sz="1400" b="0" i="1" smtClean="0">
                                <a:latin typeface="Cambria Math"/>
                              </a:rPr>
                            </m:ctrlPr>
                          </m:fPr>
                          <m:num>
                            <m:sSubSup>
                              <m:sSubSupPr>
                                <m:ctrlPr>
                                  <a:rPr lang="en-US" sz="1400" b="0" i="1" smtClean="0">
                                    <a:latin typeface="Cambria Math"/>
                                    <a:ea typeface="Cambria Math"/>
                                  </a:rPr>
                                </m:ctrlPr>
                              </m:sSubSupPr>
                              <m:e>
                                <m:r>
                                  <a:rPr lang="en-US" sz="1400" b="0" i="1" smtClean="0">
                                    <a:latin typeface="Cambria Math"/>
                                    <a:ea typeface="Cambria Math"/>
                                  </a:rPr>
                                  <m:t>𝐻</m:t>
                                </m:r>
                                <m:r>
                                  <a:rPr lang="en-US" sz="1400" b="0" i="1" smtClean="0">
                                    <a:latin typeface="Cambria Math"/>
                                    <a:ea typeface="Cambria Math"/>
                                  </a:rPr>
                                  <m:t>𝜔</m:t>
                                </m:r>
                              </m:e>
                              <m:sub>
                                <m:r>
                                  <a:rPr lang="en-US" sz="1400" b="0" i="1" smtClean="0">
                                    <a:latin typeface="Cambria Math"/>
                                  </a:rPr>
                                  <m:t>0</m:t>
                                </m:r>
                              </m:sub>
                              <m:sup>
                                <m:r>
                                  <a:rPr lang="en-US" sz="1400" b="0" i="1" smtClean="0">
                                    <a:latin typeface="Cambria Math"/>
                                  </a:rPr>
                                  <m:t>2</m:t>
                                </m:r>
                              </m:sup>
                            </m:sSubSup>
                            <m:r>
                              <a:rPr lang="en-US" sz="1400" b="0" i="1" smtClean="0">
                                <a:latin typeface="Cambria Math"/>
                                <a:ea typeface="Cambria Math"/>
                              </a:rPr>
                              <m:t>𝜂</m:t>
                            </m:r>
                            <m:r>
                              <a:rPr lang="en-US" sz="1400" b="0" i="1" smtClean="0">
                                <a:latin typeface="Cambria Math"/>
                              </a:rPr>
                              <m:t> </m:t>
                            </m:r>
                          </m:num>
                          <m:den>
                            <m:sSup>
                              <m:sSupPr>
                                <m:ctrlPr>
                                  <a:rPr lang="en-US" sz="1400" b="0" i="1" smtClean="0">
                                    <a:latin typeface="Cambria Math"/>
                                  </a:rPr>
                                </m:ctrlPr>
                              </m:sSupPr>
                              <m:e>
                                <m:r>
                                  <a:rPr lang="en-US" sz="1400" b="0" i="1" smtClean="0">
                                    <a:latin typeface="Cambria Math"/>
                                    <a:ea typeface="Cambria Math"/>
                                  </a:rPr>
                                  <m:t>𝛽</m:t>
                                </m:r>
                              </m:e>
                              <m:sup>
                                <m:r>
                                  <a:rPr lang="en-US" sz="1400" b="0" i="1" smtClean="0">
                                    <a:latin typeface="Cambria Math"/>
                                  </a:rPr>
                                  <m:t>2</m:t>
                                </m:r>
                              </m:sup>
                            </m:sSup>
                            <m:r>
                              <a:rPr lang="en-US" sz="1400" b="0" i="1" smtClean="0">
                                <a:latin typeface="Cambria Math"/>
                              </a:rPr>
                              <m:t>𝐸</m:t>
                            </m:r>
                          </m:den>
                        </m:f>
                        <m:f>
                          <m:fPr>
                            <m:ctrlPr>
                              <a:rPr lang="en-US" sz="1400" b="0" i="1" smtClean="0">
                                <a:latin typeface="Cambria Math"/>
                              </a:rPr>
                            </m:ctrlPr>
                          </m:fPr>
                          <m:num>
                            <m:r>
                              <m:rPr>
                                <m:sty m:val="p"/>
                              </m:rPr>
                              <a:rPr lang="el-GR" sz="1400" b="0" i="1" smtClean="0">
                                <a:latin typeface="Cambria Math"/>
                                <a:ea typeface="Cambria Math"/>
                              </a:rPr>
                              <m:t>Δ</m:t>
                            </m:r>
                            <m:r>
                              <a:rPr lang="en-US" sz="1400" b="0" i="1" smtClean="0">
                                <a:latin typeface="Cambria Math"/>
                                <a:ea typeface="Cambria Math"/>
                              </a:rPr>
                              <m:t>𝐸</m:t>
                            </m:r>
                          </m:num>
                          <m:den>
                            <m:sSub>
                              <m:sSubPr>
                                <m:ctrlPr>
                                  <a:rPr lang="en-US" sz="1400" b="0" i="1" smtClean="0">
                                    <a:latin typeface="Cambria Math"/>
                                  </a:rPr>
                                </m:ctrlPr>
                              </m:sSubPr>
                              <m:e>
                                <m:r>
                                  <a:rPr lang="en-US" sz="1400" b="0" i="1" smtClean="0">
                                    <a:latin typeface="Cambria Math"/>
                                    <a:ea typeface="Cambria Math"/>
                                  </a:rPr>
                                  <m:t>𝜔</m:t>
                                </m:r>
                              </m:e>
                              <m:sub>
                                <m:r>
                                  <a:rPr lang="en-US" sz="1400" b="0" i="1" smtClean="0">
                                    <a:latin typeface="Cambria Math"/>
                                  </a:rPr>
                                  <m:t>0</m:t>
                                </m:r>
                              </m:sub>
                            </m:sSub>
                          </m:den>
                        </m:f>
                      </m:oMath>
                    </m:oMathPara>
                  </a14:m>
                  <a:endParaRPr lang="en-US" sz="1400" dirty="0"/>
                </a:p>
              </p:txBody>
            </p:sp>
          </mc:Choice>
          <mc:Fallback>
            <p:sp>
              <p:nvSpPr>
                <p:cNvPr id="40" name="TextBox 39"/>
                <p:cNvSpPr txBox="1">
                  <a:spLocks noRot="1" noChangeAspect="1" noMove="1" noResize="1" noEditPoints="1" noAdjustHandles="1" noChangeArrowheads="1" noChangeShapeType="1" noTextEdit="1"/>
                </p:cNvSpPr>
                <p:nvPr/>
              </p:nvSpPr>
              <p:spPr>
                <a:xfrm>
                  <a:off x="3624652" y="2008557"/>
                  <a:ext cx="1439946" cy="564514"/>
                </a:xfrm>
                <a:prstGeom prst="rect">
                  <a:avLst/>
                </a:prstGeom>
                <a:blipFill rotWithShape="1">
                  <a:blip r:embed="rId3"/>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2" name="TextBox 41"/>
              <p:cNvSpPr txBox="1"/>
              <p:nvPr/>
            </p:nvSpPr>
            <p:spPr>
              <a:xfrm>
                <a:off x="4496536" y="2641637"/>
                <a:ext cx="3633752" cy="1285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b="0" i="1" smtClean="0">
                              <a:latin typeface="Cambria Math"/>
                            </a:rPr>
                          </m:ctrlPr>
                        </m:accPr>
                        <m:e>
                          <m:r>
                            <a:rPr lang="en-US" sz="1400" b="0" i="1" smtClean="0">
                              <a:latin typeface="Cambria Math"/>
                              <a:ea typeface="Cambria Math"/>
                            </a:rPr>
                            <m:t>𝜙</m:t>
                          </m:r>
                        </m:e>
                      </m:acc>
                      <m:r>
                        <a:rPr lang="en-US" sz="1400" b="0" i="1" smtClean="0">
                          <a:latin typeface="Cambria Math"/>
                        </a:rPr>
                        <m:t>=</m:t>
                      </m:r>
                      <m:d>
                        <m:dPr>
                          <m:begChr m:val="{"/>
                          <m:endChr m:val=""/>
                          <m:ctrlPr>
                            <a:rPr lang="en-US" sz="1400" b="0" i="1" smtClean="0">
                              <a:latin typeface="Cambria Math"/>
                            </a:rPr>
                          </m:ctrlPr>
                        </m:dPr>
                        <m:e>
                          <m:m>
                            <m:mPr>
                              <m:mcs>
                                <m:mc>
                                  <m:mcPr>
                                    <m:count m:val="2"/>
                                    <m:mcJc m:val="center"/>
                                  </m:mcPr>
                                </m:mc>
                              </m:mcs>
                              <m:ctrlPr>
                                <a:rPr lang="en-US" sz="1400" b="0" i="1" smtClean="0">
                                  <a:latin typeface="Cambria Math"/>
                                </a:rPr>
                              </m:ctrlPr>
                            </m:mPr>
                            <m:mr>
                              <m:e>
                                <m:r>
                                  <m:rPr>
                                    <m:brk m:alnAt="7"/>
                                  </m:rPr>
                                  <a:rPr lang="en-US" sz="1400" b="0" i="1" smtClean="0">
                                    <a:latin typeface="Cambria Math"/>
                                  </a:rPr>
                                  <m:t>−</m:t>
                                </m:r>
                                <m:f>
                                  <m:fPr>
                                    <m:ctrlPr>
                                      <a:rPr lang="en-US" sz="1400" i="1">
                                        <a:latin typeface="Cambria Math"/>
                                      </a:rPr>
                                    </m:ctrlPr>
                                  </m:fPr>
                                  <m:num>
                                    <m:sSubSup>
                                      <m:sSubSupPr>
                                        <m:ctrlPr>
                                          <a:rPr lang="en-US" sz="1400" i="1">
                                            <a:latin typeface="Cambria Math"/>
                                            <a:ea typeface="Cambria Math"/>
                                          </a:rPr>
                                        </m:ctrlPr>
                                      </m:sSubSupPr>
                                      <m:e>
                                        <m:r>
                                          <a:rPr lang="en-US" sz="1400" b="0" i="1" smtClean="0">
                                            <a:latin typeface="Cambria Math"/>
                                            <a:ea typeface="Cambria Math"/>
                                          </a:rPr>
                                          <m:t>𝐻</m:t>
                                        </m:r>
                                        <m:r>
                                          <a:rPr lang="en-US" sz="1400" i="1">
                                            <a:latin typeface="Cambria Math"/>
                                            <a:ea typeface="Cambria Math"/>
                                          </a:rPr>
                                          <m:t>𝜔</m:t>
                                        </m:r>
                                      </m:e>
                                      <m:sub>
                                        <m:r>
                                          <a:rPr lang="en-US" sz="1400" i="1">
                                            <a:latin typeface="Cambria Math"/>
                                          </a:rPr>
                                          <m:t>0</m:t>
                                        </m:r>
                                      </m:sub>
                                      <m:sup>
                                        <m:r>
                                          <a:rPr lang="en-US" sz="1400" i="1">
                                            <a:latin typeface="Cambria Math"/>
                                          </a:rPr>
                                          <m:t>2</m:t>
                                        </m:r>
                                      </m:sup>
                                    </m:sSubSup>
                                    <m:r>
                                      <a:rPr lang="en-US" sz="1400" i="1">
                                        <a:latin typeface="Cambria Math"/>
                                        <a:ea typeface="Cambria Math"/>
                                      </a:rPr>
                                      <m:t>𝜂</m:t>
                                    </m:r>
                                    <m:r>
                                      <a:rPr lang="en-US" sz="1400" i="1">
                                        <a:latin typeface="Cambria Math"/>
                                      </a:rPr>
                                      <m:t> </m:t>
                                    </m:r>
                                  </m:num>
                                  <m:den>
                                    <m:sSup>
                                      <m:sSupPr>
                                        <m:ctrlPr>
                                          <a:rPr lang="en-US" sz="1400" i="1">
                                            <a:latin typeface="Cambria Math"/>
                                          </a:rPr>
                                        </m:ctrlPr>
                                      </m:sSupPr>
                                      <m:e>
                                        <m:r>
                                          <a:rPr lang="en-US" sz="1400" i="1">
                                            <a:latin typeface="Cambria Math"/>
                                            <a:ea typeface="Cambria Math"/>
                                          </a:rPr>
                                          <m:t>𝛽</m:t>
                                        </m:r>
                                      </m:e>
                                      <m:sup>
                                        <m:r>
                                          <a:rPr lang="en-US" sz="1400" i="1">
                                            <a:latin typeface="Cambria Math"/>
                                          </a:rPr>
                                          <m:t>2</m:t>
                                        </m:r>
                                      </m:sup>
                                    </m:sSup>
                                    <m:r>
                                      <a:rPr lang="en-US" sz="1400" i="1">
                                        <a:latin typeface="Cambria Math"/>
                                      </a:rPr>
                                      <m:t>𝐸</m:t>
                                    </m:r>
                                  </m:den>
                                </m:f>
                                <m:f>
                                  <m:fPr>
                                    <m:ctrlPr>
                                      <a:rPr lang="en-US" sz="1400" b="0" i="1" smtClean="0">
                                        <a:latin typeface="Cambria Math"/>
                                      </a:rPr>
                                    </m:ctrlPr>
                                  </m:fPr>
                                  <m:num>
                                    <m:r>
                                      <a:rPr lang="en-US" sz="1400" b="0" i="1" smtClean="0">
                                        <a:latin typeface="Cambria Math"/>
                                      </a:rPr>
                                      <m:t>𝑒</m:t>
                                    </m:r>
                                    <m:sSub>
                                      <m:sSubPr>
                                        <m:ctrlPr>
                                          <a:rPr lang="en-US" sz="1400" b="0" i="1" smtClean="0">
                                            <a:latin typeface="Cambria Math"/>
                                          </a:rPr>
                                        </m:ctrlPr>
                                      </m:sSubPr>
                                      <m:e>
                                        <m:r>
                                          <a:rPr lang="en-US" sz="1400" b="0" i="1" smtClean="0">
                                            <a:latin typeface="Cambria Math"/>
                                          </a:rPr>
                                          <m:t>𝑉</m:t>
                                        </m:r>
                                      </m:e>
                                      <m:sub>
                                        <m:r>
                                          <a:rPr lang="en-US" sz="1400" b="0" i="1" smtClean="0">
                                            <a:latin typeface="Cambria Math"/>
                                          </a:rPr>
                                          <m:t>𝑏𝑏</m:t>
                                        </m:r>
                                      </m:sub>
                                    </m:sSub>
                                  </m:num>
                                  <m:den>
                                    <m:r>
                                      <a:rPr lang="en-US" sz="1400" b="0" i="1" smtClean="0">
                                        <a:latin typeface="Cambria Math"/>
                                      </a:rPr>
                                      <m:t>2</m:t>
                                    </m:r>
                                    <m:r>
                                      <a:rPr lang="en-US" sz="1400" b="0" i="1" smtClean="0">
                                        <a:latin typeface="Cambria Math"/>
                                        <a:ea typeface="Cambria Math"/>
                                      </a:rPr>
                                      <m:t>𝜋</m:t>
                                    </m:r>
                                  </m:den>
                                </m:f>
                              </m:e>
                              <m:e>
                                <m:sSub>
                                  <m:sSubPr>
                                    <m:ctrlPr>
                                      <a:rPr lang="en-US" sz="1400" b="0" i="1" smtClean="0">
                                        <a:latin typeface="Cambria Math"/>
                                      </a:rPr>
                                    </m:ctrlPr>
                                  </m:sSubPr>
                                  <m:e>
                                    <m:r>
                                      <a:rPr lang="en-US" sz="1400" b="0" i="1" smtClean="0">
                                        <a:latin typeface="Cambria Math"/>
                                        <a:ea typeface="Cambria Math"/>
                                      </a:rPr>
                                      <m:t>𝜙</m:t>
                                    </m:r>
                                  </m:e>
                                  <m:sub>
                                    <m:r>
                                      <a:rPr lang="en-US" sz="1400" b="0" i="1" smtClean="0">
                                        <a:latin typeface="Cambria Math"/>
                                      </a:rPr>
                                      <m:t>1</m:t>
                                    </m:r>
                                  </m:sub>
                                </m:sSub>
                                <m:r>
                                  <a:rPr lang="en-US" sz="1400" b="0" i="1" smtClean="0">
                                    <a:latin typeface="Cambria Math"/>
                                  </a:rPr>
                                  <m:t>&lt;</m:t>
                                </m:r>
                                <m:r>
                                  <a:rPr lang="en-US" sz="1400" b="0" i="1" smtClean="0">
                                    <a:latin typeface="Cambria Math"/>
                                    <a:ea typeface="Cambria Math"/>
                                  </a:rPr>
                                  <m:t>𝜙</m:t>
                                </m:r>
                                <m:r>
                                  <a:rPr lang="en-US" sz="1400" b="0" i="1" smtClean="0">
                                    <a:latin typeface="Cambria Math"/>
                                    <a:ea typeface="Cambria Math"/>
                                  </a:rPr>
                                  <m:t>&lt;</m:t>
                                </m:r>
                                <m:sSub>
                                  <m:sSubPr>
                                    <m:ctrlPr>
                                      <a:rPr lang="en-US" sz="1400" b="0" i="1" smtClean="0">
                                        <a:latin typeface="Cambria Math"/>
                                        <a:ea typeface="Cambria Math"/>
                                      </a:rPr>
                                    </m:ctrlPr>
                                  </m:sSubPr>
                                  <m:e>
                                    <m:r>
                                      <a:rPr lang="en-US" sz="1400" b="0" i="1" smtClean="0">
                                        <a:latin typeface="Cambria Math"/>
                                        <a:ea typeface="Cambria Math"/>
                                      </a:rPr>
                                      <m:t>𝜙</m:t>
                                    </m:r>
                                  </m:e>
                                  <m:sub>
                                    <m:r>
                                      <a:rPr lang="en-US" sz="1400" b="0" i="1" smtClean="0">
                                        <a:latin typeface="Cambria Math"/>
                                        <a:ea typeface="Cambria Math"/>
                                      </a:rPr>
                                      <m:t>1</m:t>
                                    </m:r>
                                  </m:sub>
                                </m:sSub>
                                <m:r>
                                  <a:rPr lang="en-US" sz="1400" b="0" i="1" smtClean="0">
                                    <a:latin typeface="Cambria Math"/>
                                    <a:ea typeface="Cambria Math"/>
                                  </a:rPr>
                                  <m:t>+</m:t>
                                </m:r>
                                <m:r>
                                  <a:rPr lang="en-US" sz="1400" b="0" i="1" smtClean="0">
                                    <a:latin typeface="Cambria Math"/>
                                    <a:ea typeface="Cambria Math"/>
                                  </a:rPr>
                                  <m:t>𝛿𝜙</m:t>
                                </m:r>
                              </m:e>
                            </m:mr>
                            <m:mr>
                              <m:e>
                                <m:r>
                                  <a:rPr lang="en-US" sz="1400" b="0" i="1" smtClean="0">
                                    <a:latin typeface="Cambria Math"/>
                                  </a:rPr>
                                  <m:t>0</m:t>
                                </m:r>
                              </m:e>
                              <m:e>
                                <m:sSub>
                                  <m:sSubPr>
                                    <m:ctrlPr>
                                      <a:rPr lang="en-US" sz="1400" i="1">
                                        <a:latin typeface="Cambria Math"/>
                                      </a:rPr>
                                    </m:ctrlPr>
                                  </m:sSubPr>
                                  <m:e>
                                    <m:r>
                                      <a:rPr lang="en-US" sz="1400" b="0" i="1" smtClean="0">
                                        <a:latin typeface="Cambria Math"/>
                                      </a:rPr>
                                      <m:t>−</m:t>
                                    </m:r>
                                    <m:r>
                                      <a:rPr lang="en-US" sz="1400" i="1">
                                        <a:latin typeface="Cambria Math"/>
                                        <a:ea typeface="Cambria Math"/>
                                      </a:rPr>
                                      <m:t>𝜙</m:t>
                                    </m:r>
                                  </m:e>
                                  <m:sub>
                                    <m:r>
                                      <a:rPr lang="en-US" sz="1400" i="1">
                                        <a:latin typeface="Cambria Math"/>
                                      </a:rPr>
                                      <m:t>1</m:t>
                                    </m:r>
                                  </m:sub>
                                </m:sSub>
                                <m:r>
                                  <a:rPr lang="en-US" sz="1400" i="1">
                                    <a:latin typeface="Cambria Math"/>
                                  </a:rPr>
                                  <m:t>&lt;</m:t>
                                </m:r>
                                <m:r>
                                  <a:rPr lang="en-US" sz="1400" i="1">
                                    <a:latin typeface="Cambria Math"/>
                                    <a:ea typeface="Cambria Math"/>
                                  </a:rPr>
                                  <m:t>𝜙</m:t>
                                </m:r>
                                <m:r>
                                  <a:rPr lang="en-US" sz="1400" i="1">
                                    <a:latin typeface="Cambria Math"/>
                                    <a:ea typeface="Cambria Math"/>
                                  </a:rPr>
                                  <m:t>&lt;</m:t>
                                </m:r>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1</m:t>
                                    </m:r>
                                  </m:sub>
                                </m:sSub>
                              </m:e>
                            </m:mr>
                            <m:mr>
                              <m:e>
                                <m:f>
                                  <m:fPr>
                                    <m:ctrlPr>
                                      <a:rPr lang="en-US" sz="1400" i="1">
                                        <a:latin typeface="Cambria Math"/>
                                      </a:rPr>
                                    </m:ctrlPr>
                                  </m:fPr>
                                  <m:num>
                                    <m:sSubSup>
                                      <m:sSubSupPr>
                                        <m:ctrlPr>
                                          <a:rPr lang="en-US" sz="1400" i="1">
                                            <a:latin typeface="Cambria Math"/>
                                            <a:ea typeface="Cambria Math"/>
                                          </a:rPr>
                                        </m:ctrlPr>
                                      </m:sSubSupPr>
                                      <m:e>
                                        <m:r>
                                          <a:rPr lang="en-US" sz="1400" b="0" i="1" smtClean="0">
                                            <a:latin typeface="Cambria Math"/>
                                            <a:ea typeface="Cambria Math"/>
                                          </a:rPr>
                                          <m:t>𝐻</m:t>
                                        </m:r>
                                        <m:r>
                                          <a:rPr lang="en-US" sz="1400" i="1">
                                            <a:latin typeface="Cambria Math"/>
                                            <a:ea typeface="Cambria Math"/>
                                          </a:rPr>
                                          <m:t>𝜔</m:t>
                                        </m:r>
                                      </m:e>
                                      <m:sub>
                                        <m:r>
                                          <a:rPr lang="en-US" sz="1400" i="1">
                                            <a:latin typeface="Cambria Math"/>
                                          </a:rPr>
                                          <m:t>0</m:t>
                                        </m:r>
                                      </m:sub>
                                      <m:sup>
                                        <m:r>
                                          <a:rPr lang="en-US" sz="1400" i="1">
                                            <a:latin typeface="Cambria Math"/>
                                          </a:rPr>
                                          <m:t>2</m:t>
                                        </m:r>
                                      </m:sup>
                                    </m:sSubSup>
                                    <m:r>
                                      <a:rPr lang="en-US" sz="1400" i="1">
                                        <a:latin typeface="Cambria Math"/>
                                        <a:ea typeface="Cambria Math"/>
                                      </a:rPr>
                                      <m:t>𝜂</m:t>
                                    </m:r>
                                    <m:r>
                                      <a:rPr lang="en-US" sz="1400" i="1">
                                        <a:latin typeface="Cambria Math"/>
                                      </a:rPr>
                                      <m:t> </m:t>
                                    </m:r>
                                  </m:num>
                                  <m:den>
                                    <m:sSup>
                                      <m:sSupPr>
                                        <m:ctrlPr>
                                          <a:rPr lang="en-US" sz="1400" i="1">
                                            <a:latin typeface="Cambria Math"/>
                                          </a:rPr>
                                        </m:ctrlPr>
                                      </m:sSupPr>
                                      <m:e>
                                        <m:r>
                                          <a:rPr lang="en-US" sz="1400" i="1">
                                            <a:latin typeface="Cambria Math"/>
                                            <a:ea typeface="Cambria Math"/>
                                          </a:rPr>
                                          <m:t>𝛽</m:t>
                                        </m:r>
                                      </m:e>
                                      <m:sup>
                                        <m:r>
                                          <a:rPr lang="en-US" sz="1400" i="1">
                                            <a:latin typeface="Cambria Math"/>
                                          </a:rPr>
                                          <m:t>2</m:t>
                                        </m:r>
                                      </m:sup>
                                    </m:sSup>
                                    <m:r>
                                      <a:rPr lang="en-US" sz="1400" i="1">
                                        <a:latin typeface="Cambria Math"/>
                                      </a:rPr>
                                      <m:t>𝐸</m:t>
                                    </m:r>
                                  </m:den>
                                </m:f>
                                <m:f>
                                  <m:fPr>
                                    <m:ctrlPr>
                                      <a:rPr lang="en-US" sz="1400" i="1">
                                        <a:latin typeface="Cambria Math"/>
                                      </a:rPr>
                                    </m:ctrlPr>
                                  </m:fPr>
                                  <m:num>
                                    <m:r>
                                      <a:rPr lang="en-US" sz="1400" i="1">
                                        <a:latin typeface="Cambria Math"/>
                                      </a:rPr>
                                      <m:t>𝑒</m:t>
                                    </m:r>
                                    <m:sSub>
                                      <m:sSubPr>
                                        <m:ctrlPr>
                                          <a:rPr lang="en-US" sz="1400" i="1">
                                            <a:latin typeface="Cambria Math"/>
                                          </a:rPr>
                                        </m:ctrlPr>
                                      </m:sSubPr>
                                      <m:e>
                                        <m:r>
                                          <a:rPr lang="en-US" sz="1400" i="1">
                                            <a:latin typeface="Cambria Math"/>
                                          </a:rPr>
                                          <m:t>𝑉</m:t>
                                        </m:r>
                                      </m:e>
                                      <m:sub>
                                        <m:r>
                                          <a:rPr lang="en-US" sz="1400" i="1">
                                            <a:latin typeface="Cambria Math"/>
                                          </a:rPr>
                                          <m:t>𝑏𝑏</m:t>
                                        </m:r>
                                      </m:sub>
                                    </m:sSub>
                                  </m:num>
                                  <m:den>
                                    <m:r>
                                      <a:rPr lang="en-US" sz="1400" i="1">
                                        <a:latin typeface="Cambria Math"/>
                                      </a:rPr>
                                      <m:t>2</m:t>
                                    </m:r>
                                    <m:r>
                                      <a:rPr lang="en-US" sz="1400" i="1">
                                        <a:latin typeface="Cambria Math"/>
                                        <a:ea typeface="Cambria Math"/>
                                      </a:rPr>
                                      <m:t>𝜋</m:t>
                                    </m:r>
                                  </m:den>
                                </m:f>
                              </m:e>
                              <m:e>
                                <m:sSub>
                                  <m:sSubPr>
                                    <m:ctrlPr>
                                      <a:rPr lang="en-US" sz="1400" i="1">
                                        <a:latin typeface="Cambria Math"/>
                                      </a:rPr>
                                    </m:ctrlPr>
                                  </m:sSubPr>
                                  <m:e>
                                    <m:r>
                                      <a:rPr lang="en-US" sz="1400" b="0" i="1" smtClean="0">
                                        <a:latin typeface="Cambria Math"/>
                                      </a:rPr>
                                      <m:t>−</m:t>
                                    </m:r>
                                    <m:r>
                                      <a:rPr lang="en-US" sz="1400" i="1">
                                        <a:latin typeface="Cambria Math"/>
                                        <a:ea typeface="Cambria Math"/>
                                      </a:rPr>
                                      <m:t>𝜙</m:t>
                                    </m:r>
                                  </m:e>
                                  <m:sub>
                                    <m:r>
                                      <a:rPr lang="en-US" sz="1400" i="1">
                                        <a:latin typeface="Cambria Math"/>
                                      </a:rPr>
                                      <m:t>1</m:t>
                                    </m:r>
                                  </m:sub>
                                </m:sSub>
                                <m:r>
                                  <a:rPr lang="en-US" sz="1400" b="0" i="1" smtClean="0">
                                    <a:latin typeface="Cambria Math"/>
                                  </a:rPr>
                                  <m:t>−</m:t>
                                </m:r>
                                <m:r>
                                  <a:rPr lang="en-US" sz="1400" i="1">
                                    <a:latin typeface="Cambria Math"/>
                                    <a:ea typeface="Cambria Math"/>
                                  </a:rPr>
                                  <m:t>𝛿𝜙</m:t>
                                </m:r>
                                <m:r>
                                  <a:rPr lang="en-US" sz="1400" i="1">
                                    <a:latin typeface="Cambria Math"/>
                                  </a:rPr>
                                  <m:t>&lt;</m:t>
                                </m:r>
                                <m:r>
                                  <a:rPr lang="en-US" sz="1400" i="1">
                                    <a:latin typeface="Cambria Math"/>
                                    <a:ea typeface="Cambria Math"/>
                                  </a:rPr>
                                  <m:t>𝜙</m:t>
                                </m:r>
                                <m:r>
                                  <a:rPr lang="en-US" sz="1400" i="1">
                                    <a:latin typeface="Cambria Math"/>
                                    <a:ea typeface="Cambria Math"/>
                                  </a:rPr>
                                  <m:t>&lt;</m:t>
                                </m:r>
                                <m:sSub>
                                  <m:sSubPr>
                                    <m:ctrlPr>
                                      <a:rPr lang="en-US" sz="1400" i="1">
                                        <a:latin typeface="Cambria Math"/>
                                        <a:ea typeface="Cambria Math"/>
                                      </a:rPr>
                                    </m:ctrlPr>
                                  </m:sSubPr>
                                  <m:e>
                                    <m:r>
                                      <a:rPr lang="en-US" sz="1400" b="0" i="1" smtClean="0">
                                        <a:latin typeface="Cambria Math"/>
                                        <a:ea typeface="Cambria Math"/>
                                      </a:rPr>
                                      <m:t>−</m:t>
                                    </m:r>
                                    <m:r>
                                      <a:rPr lang="en-US" sz="1400" i="1">
                                        <a:latin typeface="Cambria Math"/>
                                        <a:ea typeface="Cambria Math"/>
                                      </a:rPr>
                                      <m:t>𝜙</m:t>
                                    </m:r>
                                  </m:e>
                                  <m:sub>
                                    <m:r>
                                      <a:rPr lang="en-US" sz="1400" i="1">
                                        <a:latin typeface="Cambria Math"/>
                                        <a:ea typeface="Cambria Math"/>
                                      </a:rPr>
                                      <m:t>1</m:t>
                                    </m:r>
                                  </m:sub>
                                </m:sSub>
                              </m:e>
                            </m:mr>
                          </m:m>
                        </m:e>
                      </m:d>
                    </m:oMath>
                  </m:oMathPara>
                </a14:m>
                <a:endParaRPr lang="en-US" dirty="0"/>
              </a:p>
            </p:txBody>
          </p:sp>
        </mc:Choice>
        <mc:Fallback>
          <p:sp>
            <p:nvSpPr>
              <p:cNvPr id="42" name="TextBox 41"/>
              <p:cNvSpPr txBox="1">
                <a:spLocks noRot="1" noChangeAspect="1" noMove="1" noResize="1" noEditPoints="1" noAdjustHandles="1" noChangeArrowheads="1" noChangeShapeType="1" noTextEdit="1"/>
              </p:cNvSpPr>
              <p:nvPr/>
            </p:nvSpPr>
            <p:spPr>
              <a:xfrm>
                <a:off x="4496536" y="2641637"/>
                <a:ext cx="3633752" cy="1285032"/>
              </a:xfrm>
              <a:prstGeom prst="rect">
                <a:avLst/>
              </a:prstGeom>
              <a:blipFill rotWithShape="1">
                <a:blip r:embed="rId4"/>
                <a:stretch>
                  <a:fillRect/>
                </a:stretch>
              </a:blipFill>
            </p:spPr>
            <p:txBody>
              <a:bodyPr/>
              <a:lstStyle/>
              <a:p>
                <a:r>
                  <a:rPr lang="en-US">
                    <a:noFill/>
                  </a:rPr>
                  <a:t> </a:t>
                </a:r>
              </a:p>
            </p:txBody>
          </p:sp>
        </mc:Fallback>
      </mc:AlternateContent>
      <p:grpSp>
        <p:nvGrpSpPr>
          <p:cNvPr id="69" name="Group 68"/>
          <p:cNvGrpSpPr/>
          <p:nvPr/>
        </p:nvGrpSpPr>
        <p:grpSpPr>
          <a:xfrm>
            <a:off x="3757040" y="4445115"/>
            <a:ext cx="5312529" cy="1995681"/>
            <a:chOff x="3757040" y="4328152"/>
            <a:chExt cx="5312529" cy="1995681"/>
          </a:xfrm>
        </p:grpSpPr>
        <mc:AlternateContent xmlns:mc="http://schemas.openxmlformats.org/markup-compatibility/2006">
          <mc:Choice xmlns:a14="http://schemas.microsoft.com/office/drawing/2010/main" Requires="a14">
            <p:sp>
              <p:nvSpPr>
                <p:cNvPr id="54" name="TextBox 53"/>
                <p:cNvSpPr txBox="1"/>
                <p:nvPr/>
              </p:nvSpPr>
              <p:spPr>
                <a:xfrm>
                  <a:off x="3840766" y="5260465"/>
                  <a:ext cx="5228803" cy="1063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ea typeface="Cambria Math"/>
                          </a:rPr>
                          <m:t>𝜙</m:t>
                        </m:r>
                        <m:r>
                          <a:rPr lang="en-US" sz="1400" b="0" i="1" smtClean="0">
                            <a:latin typeface="Cambria Math"/>
                          </a:rPr>
                          <m:t>=</m:t>
                        </m:r>
                        <m:d>
                          <m:dPr>
                            <m:begChr m:val="{"/>
                            <m:endChr m:val=""/>
                            <m:ctrlPr>
                              <a:rPr lang="en-US" sz="1400" b="0" i="1" smtClean="0">
                                <a:latin typeface="Cambria Math"/>
                              </a:rPr>
                            </m:ctrlPr>
                          </m:dPr>
                          <m:e>
                            <m:m>
                              <m:mPr>
                                <m:mcs>
                                  <m:mc>
                                    <m:mcPr>
                                      <m:count m:val="3"/>
                                      <m:mcJc m:val="center"/>
                                    </m:mcPr>
                                  </m:mc>
                                </m:mcs>
                                <m:ctrlPr>
                                  <a:rPr lang="en-US" sz="1400" b="0" i="1" smtClean="0">
                                    <a:latin typeface="Cambria Math"/>
                                  </a:rPr>
                                </m:ctrlPr>
                              </m:mPr>
                              <m:mr>
                                <m:e>
                                  <m:r>
                                    <m:rPr>
                                      <m:brk m:alnAt="7"/>
                                    </m:rPr>
                                    <a:rPr lang="en-US" sz="1400" i="1">
                                      <a:latin typeface="Cambria Math"/>
                                    </a:rPr>
                                    <m:t>−</m:t>
                                  </m:r>
                                  <m:f>
                                    <m:fPr>
                                      <m:ctrlPr>
                                        <a:rPr lang="en-US" sz="1400" i="1">
                                          <a:latin typeface="Cambria Math"/>
                                        </a:rPr>
                                      </m:ctrlPr>
                                    </m:fPr>
                                    <m:num>
                                      <m:r>
                                        <a:rPr lang="en-US" sz="1400" i="1">
                                          <a:latin typeface="Cambria Math"/>
                                          <a:ea typeface="Cambria Math"/>
                                        </a:rPr>
                                        <m:t>𝐾</m:t>
                                      </m:r>
                                      <m:sSub>
                                        <m:sSubPr>
                                          <m:ctrlPr>
                                            <a:rPr lang="en-US" sz="1400" i="1">
                                              <a:latin typeface="Cambria Math"/>
                                            </a:rPr>
                                          </m:ctrlPr>
                                        </m:sSubPr>
                                        <m:e>
                                          <m:r>
                                            <a:rPr lang="en-US" sz="1400" i="1">
                                              <a:latin typeface="Cambria Math"/>
                                            </a:rPr>
                                            <m:t>𝑉</m:t>
                                          </m:r>
                                        </m:e>
                                        <m:sub>
                                          <m:r>
                                            <a:rPr lang="en-US" sz="1400" i="1">
                                              <a:latin typeface="Cambria Math"/>
                                            </a:rPr>
                                            <m:t>𝑏𝑏</m:t>
                                          </m:r>
                                        </m:sub>
                                      </m:sSub>
                                    </m:num>
                                    <m:den>
                                      <m:r>
                                        <a:rPr lang="en-US" sz="1400" i="1">
                                          <a:latin typeface="Cambria Math"/>
                                        </a:rPr>
                                        <m:t>2</m:t>
                                      </m:r>
                                    </m:den>
                                  </m:f>
                                  <m:sSup>
                                    <m:sSupPr>
                                      <m:ctrlPr>
                                        <a:rPr lang="en-US" sz="1400" i="1">
                                          <a:latin typeface="Cambria Math"/>
                                        </a:rPr>
                                      </m:ctrlPr>
                                    </m:sSupPr>
                                    <m:e>
                                      <m:r>
                                        <a:rPr lang="en-US" sz="1400" i="1">
                                          <a:latin typeface="Cambria Math"/>
                                        </a:rPr>
                                        <m:t>𝑡</m:t>
                                      </m:r>
                                    </m:e>
                                    <m:sup>
                                      <m:r>
                                        <a:rPr lang="en-US" sz="1400" i="1">
                                          <a:latin typeface="Cambria Math"/>
                                        </a:rPr>
                                        <m:t>2</m:t>
                                      </m:r>
                                    </m:sup>
                                  </m:sSup>
                                  <m:r>
                                    <a:rPr lang="en-US" sz="1400" i="1">
                                      <a:latin typeface="Cambria Math"/>
                                    </a:rPr>
                                    <m:t>+</m:t>
                                  </m:r>
                                  <m:f>
                                    <m:fPr>
                                      <m:ctrlPr>
                                        <a:rPr lang="en-US" sz="1400" i="1">
                                          <a:latin typeface="Cambria Math"/>
                                        </a:rPr>
                                      </m:ctrlPr>
                                    </m:fPr>
                                    <m:num>
                                      <m:sSubSup>
                                        <m:sSubSupPr>
                                          <m:ctrlPr>
                                            <a:rPr lang="en-US" sz="1400" i="1">
                                              <a:latin typeface="Cambria Math"/>
                                              <a:ea typeface="Cambria Math"/>
                                            </a:rPr>
                                          </m:ctrlPr>
                                        </m:sSubSupPr>
                                        <m:e>
                                          <m:r>
                                            <a:rPr lang="en-US" sz="1400" b="0" i="1" smtClean="0">
                                              <a:latin typeface="Cambria Math"/>
                                              <a:ea typeface="Cambria Math"/>
                                            </a:rPr>
                                            <m:t>𝐻</m:t>
                                          </m:r>
                                          <m:r>
                                            <a:rPr lang="en-US" sz="1400" i="1">
                                              <a:latin typeface="Cambria Math"/>
                                              <a:ea typeface="Cambria Math"/>
                                            </a:rPr>
                                            <m:t>𝜔</m:t>
                                          </m:r>
                                        </m:e>
                                        <m:sub>
                                          <m:r>
                                            <a:rPr lang="en-US" sz="1400" i="1">
                                              <a:latin typeface="Cambria Math"/>
                                            </a:rPr>
                                            <m:t>0</m:t>
                                          </m:r>
                                        </m:sub>
                                        <m:sup/>
                                      </m:sSubSup>
                                      <m:r>
                                        <a:rPr lang="en-US" sz="1400" i="1">
                                          <a:latin typeface="Cambria Math"/>
                                          <a:ea typeface="Cambria Math"/>
                                        </a:rPr>
                                        <m:t>𝜂</m:t>
                                      </m:r>
                                      <m:r>
                                        <a:rPr lang="en-US" sz="1400" i="1">
                                          <a:latin typeface="Cambria Math"/>
                                        </a:rPr>
                                        <m:t> </m:t>
                                      </m:r>
                                    </m:num>
                                    <m:den>
                                      <m:sSup>
                                        <m:sSupPr>
                                          <m:ctrlPr>
                                            <a:rPr lang="en-US" sz="1400" i="1">
                                              <a:latin typeface="Cambria Math"/>
                                            </a:rPr>
                                          </m:ctrlPr>
                                        </m:sSupPr>
                                        <m:e>
                                          <m:r>
                                            <a:rPr lang="en-US" sz="1400" i="1">
                                              <a:latin typeface="Cambria Math"/>
                                              <a:ea typeface="Cambria Math"/>
                                            </a:rPr>
                                            <m:t>𝛽</m:t>
                                          </m:r>
                                        </m:e>
                                        <m:sup>
                                          <m:r>
                                            <a:rPr lang="en-US" sz="1400" i="1">
                                              <a:latin typeface="Cambria Math"/>
                                            </a:rPr>
                                            <m:t>2</m:t>
                                          </m:r>
                                        </m:sup>
                                      </m:sSup>
                                    </m:den>
                                  </m:f>
                                  <m:f>
                                    <m:fPr>
                                      <m:ctrlPr>
                                        <a:rPr lang="en-US" sz="1400" i="1">
                                          <a:latin typeface="Cambria Math"/>
                                        </a:rPr>
                                      </m:ctrlPr>
                                    </m:fPr>
                                    <m:num>
                                      <m:r>
                                        <m:rPr>
                                          <m:sty m:val="p"/>
                                        </m:rPr>
                                        <a:rPr lang="el-GR" sz="1400" i="1">
                                          <a:latin typeface="Cambria Math"/>
                                          <a:ea typeface="Cambria Math"/>
                                        </a:rPr>
                                        <m:t>Δ</m:t>
                                      </m:r>
                                      <m:sSub>
                                        <m:sSubPr>
                                          <m:ctrlPr>
                                            <a:rPr lang="en-US" sz="1400" i="1">
                                              <a:latin typeface="Cambria Math"/>
                                              <a:ea typeface="Cambria Math"/>
                                            </a:rPr>
                                          </m:ctrlPr>
                                        </m:sSubPr>
                                        <m:e>
                                          <m:r>
                                            <a:rPr lang="en-US" sz="1400" i="1">
                                              <a:latin typeface="Cambria Math"/>
                                              <a:ea typeface="Cambria Math"/>
                                            </a:rPr>
                                            <m:t>𝐸</m:t>
                                          </m:r>
                                        </m:e>
                                        <m:sub>
                                          <m:r>
                                            <a:rPr lang="en-US" sz="1400" i="1">
                                              <a:latin typeface="Cambria Math"/>
                                              <a:ea typeface="Cambria Math"/>
                                            </a:rPr>
                                            <m:t>1</m:t>
                                          </m:r>
                                        </m:sub>
                                      </m:sSub>
                                    </m:num>
                                    <m:den>
                                      <m:r>
                                        <a:rPr lang="en-US" sz="1400" i="1">
                                          <a:latin typeface="Cambria Math"/>
                                        </a:rPr>
                                        <m:t>𝐸</m:t>
                                      </m:r>
                                    </m:den>
                                  </m:f>
                                  <m:r>
                                    <a:rPr lang="en-US" sz="1400" i="1">
                                      <a:latin typeface="Cambria Math"/>
                                    </a:rPr>
                                    <m:t>𝑡</m:t>
                                  </m:r>
                                  <m:r>
                                    <a:rPr lang="en-US" sz="1400" i="1">
                                      <a:latin typeface="Cambria Math"/>
                                    </a:rPr>
                                    <m:t>+</m:t>
                                  </m:r>
                                  <m:sSub>
                                    <m:sSubPr>
                                      <m:ctrlPr>
                                        <a:rPr lang="en-US" sz="1400" i="1">
                                          <a:latin typeface="Cambria Math"/>
                                        </a:rPr>
                                      </m:ctrlPr>
                                    </m:sSubPr>
                                    <m:e>
                                      <m:r>
                                        <a:rPr lang="en-US" sz="1400" i="1">
                                          <a:latin typeface="Cambria Math"/>
                                          <a:ea typeface="Cambria Math"/>
                                        </a:rPr>
                                        <m:t>𝜙</m:t>
                                      </m:r>
                                    </m:e>
                                    <m:sub>
                                      <m:r>
                                        <a:rPr lang="en-US" sz="1400" i="1">
                                          <a:latin typeface="Cambria Math"/>
                                        </a:rPr>
                                        <m:t>1</m:t>
                                      </m:r>
                                    </m:sub>
                                  </m:sSub>
                                </m:e>
                                <m:e>
                                  <m:sSub>
                                    <m:sSubPr>
                                      <m:ctrlPr>
                                        <a:rPr lang="en-US" sz="1400" i="1">
                                          <a:latin typeface="Cambria Math"/>
                                        </a:rPr>
                                      </m:ctrlPr>
                                    </m:sSubPr>
                                    <m:e>
                                      <m:r>
                                        <a:rPr lang="en-US" sz="1400" i="1">
                                          <a:latin typeface="Cambria Math"/>
                                          <a:ea typeface="Cambria Math"/>
                                        </a:rPr>
                                        <m:t>𝜙</m:t>
                                      </m:r>
                                    </m:e>
                                    <m:sub>
                                      <m:r>
                                        <a:rPr lang="en-US" sz="1400" i="1">
                                          <a:latin typeface="Cambria Math"/>
                                        </a:rPr>
                                        <m:t>1</m:t>
                                      </m:r>
                                    </m:sub>
                                  </m:sSub>
                                  <m:r>
                                    <a:rPr lang="en-US" sz="1400" i="1">
                                      <a:latin typeface="Cambria Math"/>
                                    </a:rPr>
                                    <m:t>&lt;</m:t>
                                  </m:r>
                                  <m:r>
                                    <a:rPr lang="en-US" sz="1400" i="1">
                                      <a:latin typeface="Cambria Math"/>
                                      <a:ea typeface="Cambria Math"/>
                                    </a:rPr>
                                    <m:t>𝜙</m:t>
                                  </m:r>
                                  <m:r>
                                    <a:rPr lang="en-US" sz="1400" i="1">
                                      <a:latin typeface="Cambria Math"/>
                                      <a:ea typeface="Cambria Math"/>
                                    </a:rPr>
                                    <m:t>&lt;</m:t>
                                  </m:r>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1</m:t>
                                      </m:r>
                                    </m:sub>
                                  </m:sSub>
                                  <m:r>
                                    <a:rPr lang="en-US" sz="1400" i="1">
                                      <a:latin typeface="Cambria Math"/>
                                      <a:ea typeface="Cambria Math"/>
                                    </a:rPr>
                                    <m:t>+</m:t>
                                  </m:r>
                                  <m:r>
                                    <a:rPr lang="en-US" sz="1400" i="1">
                                      <a:latin typeface="Cambria Math"/>
                                      <a:ea typeface="Cambria Math"/>
                                    </a:rPr>
                                    <m:t>𝛿𝜙</m:t>
                                  </m:r>
                                </m:e>
                                <m:e/>
                              </m:mr>
                              <m:mr>
                                <m:e>
                                  <m:f>
                                    <m:fPr>
                                      <m:ctrlPr>
                                        <a:rPr lang="en-US" sz="1400" i="1">
                                          <a:latin typeface="Cambria Math"/>
                                        </a:rPr>
                                      </m:ctrlPr>
                                    </m:fPr>
                                    <m:num>
                                      <m:r>
                                        <a:rPr lang="en-US" sz="1400" i="1">
                                          <a:latin typeface="Cambria Math"/>
                                          <a:ea typeface="Cambria Math"/>
                                        </a:rPr>
                                        <m:t>𝐾</m:t>
                                      </m:r>
                                      <m:sSub>
                                        <m:sSubPr>
                                          <m:ctrlPr>
                                            <a:rPr lang="en-US" sz="1400" i="1">
                                              <a:latin typeface="Cambria Math"/>
                                            </a:rPr>
                                          </m:ctrlPr>
                                        </m:sSubPr>
                                        <m:e>
                                          <m:r>
                                            <a:rPr lang="en-US" sz="1400" i="1">
                                              <a:latin typeface="Cambria Math"/>
                                            </a:rPr>
                                            <m:t>𝑉</m:t>
                                          </m:r>
                                        </m:e>
                                        <m:sub>
                                          <m:r>
                                            <a:rPr lang="en-US" sz="1400" i="1">
                                              <a:latin typeface="Cambria Math"/>
                                            </a:rPr>
                                            <m:t>𝑏𝑏</m:t>
                                          </m:r>
                                        </m:sub>
                                      </m:sSub>
                                    </m:num>
                                    <m:den>
                                      <m:r>
                                        <a:rPr lang="en-US" sz="1400" i="1">
                                          <a:latin typeface="Cambria Math"/>
                                        </a:rPr>
                                        <m:t>2</m:t>
                                      </m:r>
                                    </m:den>
                                  </m:f>
                                  <m:sSup>
                                    <m:sSupPr>
                                      <m:ctrlPr>
                                        <a:rPr lang="en-US" sz="1400" i="1">
                                          <a:latin typeface="Cambria Math"/>
                                        </a:rPr>
                                      </m:ctrlPr>
                                    </m:sSupPr>
                                    <m:e>
                                      <m:r>
                                        <a:rPr lang="en-US" sz="1400" i="1">
                                          <a:latin typeface="Cambria Math"/>
                                        </a:rPr>
                                        <m:t>𝑡</m:t>
                                      </m:r>
                                    </m:e>
                                    <m:sup>
                                      <m:r>
                                        <a:rPr lang="en-US" sz="1400" i="1">
                                          <a:latin typeface="Cambria Math"/>
                                        </a:rPr>
                                        <m:t>2</m:t>
                                      </m:r>
                                    </m:sup>
                                  </m:sSup>
                                  <m:r>
                                    <a:rPr lang="en-US" sz="1400" i="1">
                                      <a:latin typeface="Cambria Math"/>
                                    </a:rPr>
                                    <m:t>−</m:t>
                                  </m:r>
                                  <m:f>
                                    <m:fPr>
                                      <m:ctrlPr>
                                        <a:rPr lang="en-US" sz="1400" i="1">
                                          <a:latin typeface="Cambria Math"/>
                                        </a:rPr>
                                      </m:ctrlPr>
                                    </m:fPr>
                                    <m:num>
                                      <m:sSubSup>
                                        <m:sSubSupPr>
                                          <m:ctrlPr>
                                            <a:rPr lang="en-US" sz="1400" i="1">
                                              <a:latin typeface="Cambria Math"/>
                                              <a:ea typeface="Cambria Math"/>
                                            </a:rPr>
                                          </m:ctrlPr>
                                        </m:sSubSupPr>
                                        <m:e>
                                          <m:r>
                                            <a:rPr lang="en-US" sz="1400" b="0" i="1" smtClean="0">
                                              <a:latin typeface="Cambria Math"/>
                                              <a:ea typeface="Cambria Math"/>
                                            </a:rPr>
                                            <m:t>𝐻</m:t>
                                          </m:r>
                                          <m:r>
                                            <a:rPr lang="en-US" sz="1400" i="1">
                                              <a:latin typeface="Cambria Math"/>
                                              <a:ea typeface="Cambria Math"/>
                                            </a:rPr>
                                            <m:t>𝜔</m:t>
                                          </m:r>
                                        </m:e>
                                        <m:sub>
                                          <m:r>
                                            <a:rPr lang="en-US" sz="1400" i="1">
                                              <a:latin typeface="Cambria Math"/>
                                            </a:rPr>
                                            <m:t>0</m:t>
                                          </m:r>
                                        </m:sub>
                                        <m:sup/>
                                      </m:sSubSup>
                                      <m:r>
                                        <a:rPr lang="en-US" sz="1400" i="1">
                                          <a:latin typeface="Cambria Math"/>
                                          <a:ea typeface="Cambria Math"/>
                                        </a:rPr>
                                        <m:t>𝜂</m:t>
                                      </m:r>
                                      <m:r>
                                        <a:rPr lang="en-US" sz="1400" i="1">
                                          <a:latin typeface="Cambria Math"/>
                                        </a:rPr>
                                        <m:t> </m:t>
                                      </m:r>
                                    </m:num>
                                    <m:den>
                                      <m:sSup>
                                        <m:sSupPr>
                                          <m:ctrlPr>
                                            <a:rPr lang="en-US" sz="1400" i="1">
                                              <a:latin typeface="Cambria Math"/>
                                            </a:rPr>
                                          </m:ctrlPr>
                                        </m:sSupPr>
                                        <m:e>
                                          <m:r>
                                            <a:rPr lang="en-US" sz="1400" i="1">
                                              <a:latin typeface="Cambria Math"/>
                                              <a:ea typeface="Cambria Math"/>
                                            </a:rPr>
                                            <m:t>𝛽</m:t>
                                          </m:r>
                                        </m:e>
                                        <m:sup>
                                          <m:r>
                                            <a:rPr lang="en-US" sz="1400" i="1">
                                              <a:latin typeface="Cambria Math"/>
                                            </a:rPr>
                                            <m:t>2</m:t>
                                          </m:r>
                                        </m:sup>
                                      </m:sSup>
                                    </m:den>
                                  </m:f>
                                  <m:f>
                                    <m:fPr>
                                      <m:ctrlPr>
                                        <a:rPr lang="en-US" sz="1400" i="1">
                                          <a:latin typeface="Cambria Math"/>
                                        </a:rPr>
                                      </m:ctrlPr>
                                    </m:fPr>
                                    <m:num>
                                      <m:r>
                                        <m:rPr>
                                          <m:sty m:val="p"/>
                                        </m:rPr>
                                        <a:rPr lang="el-GR" sz="1400" i="1">
                                          <a:latin typeface="Cambria Math"/>
                                          <a:ea typeface="Cambria Math"/>
                                        </a:rPr>
                                        <m:t>Δ</m:t>
                                      </m:r>
                                      <m:sSub>
                                        <m:sSubPr>
                                          <m:ctrlPr>
                                            <a:rPr lang="en-US" sz="1400" i="1">
                                              <a:latin typeface="Cambria Math"/>
                                              <a:ea typeface="Cambria Math"/>
                                            </a:rPr>
                                          </m:ctrlPr>
                                        </m:sSubPr>
                                        <m:e>
                                          <m:r>
                                            <a:rPr lang="en-US" sz="1400" i="1">
                                              <a:latin typeface="Cambria Math"/>
                                              <a:ea typeface="Cambria Math"/>
                                            </a:rPr>
                                            <m:t>𝐸</m:t>
                                          </m:r>
                                        </m:e>
                                        <m:sub>
                                          <m:r>
                                            <a:rPr lang="en-US" sz="1400" i="1">
                                              <a:latin typeface="Cambria Math"/>
                                              <a:ea typeface="Cambria Math"/>
                                            </a:rPr>
                                            <m:t>1</m:t>
                                          </m:r>
                                        </m:sub>
                                      </m:sSub>
                                    </m:num>
                                    <m:den>
                                      <m:r>
                                        <a:rPr lang="en-US" sz="1400" i="1">
                                          <a:latin typeface="Cambria Math"/>
                                        </a:rPr>
                                        <m:t>𝐸</m:t>
                                      </m:r>
                                    </m:den>
                                  </m:f>
                                  <m:r>
                                    <a:rPr lang="en-US" sz="1400" i="1">
                                      <a:latin typeface="Cambria Math"/>
                                    </a:rPr>
                                    <m:t>𝑡</m:t>
                                  </m:r>
                                  <m:r>
                                    <a:rPr lang="en-US" sz="1400" i="1">
                                      <a:latin typeface="Cambria Math"/>
                                    </a:rPr>
                                    <m:t>−</m:t>
                                  </m:r>
                                  <m:sSub>
                                    <m:sSubPr>
                                      <m:ctrlPr>
                                        <a:rPr lang="en-US" sz="1400" i="1">
                                          <a:latin typeface="Cambria Math"/>
                                        </a:rPr>
                                      </m:ctrlPr>
                                    </m:sSubPr>
                                    <m:e>
                                      <m:r>
                                        <a:rPr lang="en-US" sz="1400" i="1">
                                          <a:latin typeface="Cambria Math"/>
                                          <a:ea typeface="Cambria Math"/>
                                        </a:rPr>
                                        <m:t>𝜙</m:t>
                                      </m:r>
                                    </m:e>
                                    <m:sub>
                                      <m:r>
                                        <a:rPr lang="en-US" sz="1400" i="1">
                                          <a:latin typeface="Cambria Math"/>
                                        </a:rPr>
                                        <m:t>1</m:t>
                                      </m:r>
                                    </m:sub>
                                  </m:sSub>
                                </m:e>
                                <m:e>
                                  <m:sSub>
                                    <m:sSubPr>
                                      <m:ctrlPr>
                                        <a:rPr lang="en-US" sz="1400" i="1">
                                          <a:latin typeface="Cambria Math"/>
                                        </a:rPr>
                                      </m:ctrlPr>
                                    </m:sSubPr>
                                    <m:e>
                                      <m:r>
                                        <a:rPr lang="en-US" sz="1400" i="1">
                                          <a:latin typeface="Cambria Math"/>
                                        </a:rPr>
                                        <m:t>−</m:t>
                                      </m:r>
                                      <m:r>
                                        <a:rPr lang="en-US" sz="1400" i="1">
                                          <a:latin typeface="Cambria Math"/>
                                          <a:ea typeface="Cambria Math"/>
                                        </a:rPr>
                                        <m:t>𝜙</m:t>
                                      </m:r>
                                    </m:e>
                                    <m:sub>
                                      <m:r>
                                        <a:rPr lang="en-US" sz="1400" i="1">
                                          <a:latin typeface="Cambria Math"/>
                                        </a:rPr>
                                        <m:t>1</m:t>
                                      </m:r>
                                    </m:sub>
                                  </m:sSub>
                                  <m:r>
                                    <a:rPr lang="en-US" sz="1400" i="1">
                                      <a:latin typeface="Cambria Math"/>
                                    </a:rPr>
                                    <m:t>−</m:t>
                                  </m:r>
                                  <m:r>
                                    <a:rPr lang="en-US" sz="1400" i="1">
                                      <a:latin typeface="Cambria Math"/>
                                      <a:ea typeface="Cambria Math"/>
                                    </a:rPr>
                                    <m:t>𝛿𝜙</m:t>
                                  </m:r>
                                  <m:r>
                                    <a:rPr lang="en-US" sz="1400" i="1">
                                      <a:latin typeface="Cambria Math"/>
                                    </a:rPr>
                                    <m:t>&lt;</m:t>
                                  </m:r>
                                  <m:r>
                                    <a:rPr lang="en-US" sz="1400" i="1">
                                      <a:latin typeface="Cambria Math"/>
                                      <a:ea typeface="Cambria Math"/>
                                    </a:rPr>
                                    <m:t>𝜙</m:t>
                                  </m:r>
                                  <m:r>
                                    <a:rPr lang="en-US" sz="1400" i="1">
                                      <a:latin typeface="Cambria Math"/>
                                      <a:ea typeface="Cambria Math"/>
                                    </a:rPr>
                                    <m:t>&lt;</m:t>
                                  </m:r>
                                  <m:sSub>
                                    <m:sSubPr>
                                      <m:ctrlPr>
                                        <a:rPr lang="en-US" sz="1400" i="1">
                                          <a:latin typeface="Cambria Math"/>
                                          <a:ea typeface="Cambria Math"/>
                                        </a:rPr>
                                      </m:ctrlPr>
                                    </m:sSubPr>
                                    <m:e>
                                      <m:r>
                                        <a:rPr lang="en-US" sz="1400" i="1">
                                          <a:latin typeface="Cambria Math"/>
                                          <a:ea typeface="Cambria Math"/>
                                        </a:rPr>
                                        <m:t>−</m:t>
                                      </m:r>
                                      <m:r>
                                        <a:rPr lang="en-US" sz="1400" i="1">
                                          <a:latin typeface="Cambria Math"/>
                                          <a:ea typeface="Cambria Math"/>
                                        </a:rPr>
                                        <m:t>𝜙</m:t>
                                      </m:r>
                                    </m:e>
                                    <m:sub>
                                      <m:r>
                                        <a:rPr lang="en-US" sz="1400" i="1">
                                          <a:latin typeface="Cambria Math"/>
                                          <a:ea typeface="Cambria Math"/>
                                        </a:rPr>
                                        <m:t>1</m:t>
                                      </m:r>
                                    </m:sub>
                                  </m:sSub>
                                </m:e>
                                <m:e/>
                              </m:mr>
                            </m:m>
                          </m:e>
                        </m:d>
                      </m:oMath>
                    </m:oMathPara>
                  </a14:m>
                  <a:endParaRPr lang="en-US" sz="1400" dirty="0"/>
                </a:p>
              </p:txBody>
            </p:sp>
          </mc:Choice>
          <mc:Fallback>
            <p:sp>
              <p:nvSpPr>
                <p:cNvPr id="54" name="TextBox 53"/>
                <p:cNvSpPr txBox="1">
                  <a:spLocks noRot="1" noChangeAspect="1" noMove="1" noResize="1" noEditPoints="1" noAdjustHandles="1" noChangeArrowheads="1" noChangeShapeType="1" noTextEdit="1"/>
                </p:cNvSpPr>
                <p:nvPr/>
              </p:nvSpPr>
              <p:spPr>
                <a:xfrm>
                  <a:off x="3840766" y="5260465"/>
                  <a:ext cx="5228803" cy="106336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3757040" y="4328152"/>
                  <a:ext cx="4373248" cy="9299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Δ</m:t>
                        </m:r>
                        <m:r>
                          <a:rPr lang="en-US" sz="1400" i="1">
                            <a:latin typeface="Cambria Math"/>
                            <a:ea typeface="Cambria Math"/>
                          </a:rPr>
                          <m:t>𝐸</m:t>
                        </m:r>
                        <m:r>
                          <a:rPr lang="en-US" sz="1400" b="0" i="1" smtClean="0">
                            <a:latin typeface="Cambria Math"/>
                          </a:rPr>
                          <m:t>=</m:t>
                        </m:r>
                        <m:d>
                          <m:dPr>
                            <m:begChr m:val="{"/>
                            <m:endChr m:val=""/>
                            <m:ctrlPr>
                              <a:rPr lang="en-US" sz="1400" b="0" i="1" smtClean="0">
                                <a:latin typeface="Cambria Math"/>
                              </a:rPr>
                            </m:ctrlPr>
                          </m:dPr>
                          <m:e>
                            <m:m>
                              <m:mPr>
                                <m:mcs>
                                  <m:mc>
                                    <m:mcPr>
                                      <m:count m:val="3"/>
                                      <m:mcJc m:val="center"/>
                                    </m:mcPr>
                                  </m:mc>
                                </m:mcs>
                                <m:ctrlPr>
                                  <a:rPr lang="en-US" sz="1400" i="1">
                                    <a:latin typeface="Cambria Math"/>
                                  </a:rPr>
                                </m:ctrlPr>
                              </m:mPr>
                              <m:mr>
                                <m:e>
                                  <m:r>
                                    <m:rPr>
                                      <m:brk m:alnAt="7"/>
                                    </m:rPr>
                                    <a:rPr lang="en-US" sz="1400" i="1">
                                      <a:latin typeface="Cambria Math"/>
                                    </a:rPr>
                                    <m:t>−</m:t>
                                  </m:r>
                                  <m:f>
                                    <m:fPr>
                                      <m:ctrlPr>
                                        <a:rPr lang="en-US" sz="1400" i="1">
                                          <a:latin typeface="Cambria Math"/>
                                        </a:rPr>
                                      </m:ctrlPr>
                                    </m:fPr>
                                    <m:num>
                                      <m:sSub>
                                        <m:sSubPr>
                                          <m:ctrlPr>
                                            <a:rPr lang="en-US" sz="1400" i="1">
                                              <a:latin typeface="Cambria Math"/>
                                            </a:rPr>
                                          </m:ctrlPr>
                                        </m:sSubPr>
                                        <m:e>
                                          <m:r>
                                            <a:rPr lang="en-US" sz="1400" b="0" i="1" smtClean="0">
                                              <a:latin typeface="Cambria Math"/>
                                            </a:rPr>
                                            <m:t>𝑒</m:t>
                                          </m:r>
                                          <m:sSubSup>
                                            <m:sSubSupPr>
                                              <m:ctrlPr>
                                                <a:rPr lang="en-US" sz="1400" i="1">
                                                  <a:latin typeface="Cambria Math"/>
                                                  <a:ea typeface="Cambria Math"/>
                                                </a:rPr>
                                              </m:ctrlPr>
                                            </m:sSubSupPr>
                                            <m:e>
                                              <m:r>
                                                <a:rPr lang="en-US" sz="1400" i="1">
                                                  <a:latin typeface="Cambria Math"/>
                                                  <a:ea typeface="Cambria Math"/>
                                                </a:rPr>
                                                <m:t>𝜔</m:t>
                                              </m:r>
                                            </m:e>
                                            <m:sub>
                                              <m:r>
                                                <a:rPr lang="en-US" sz="1400" i="1">
                                                  <a:latin typeface="Cambria Math"/>
                                                </a:rPr>
                                                <m:t>0</m:t>
                                              </m:r>
                                            </m:sub>
                                            <m:sup/>
                                          </m:sSubSup>
                                          <m:r>
                                            <a:rPr lang="en-US" sz="1400" i="1">
                                              <a:latin typeface="Cambria Math"/>
                                            </a:rPr>
                                            <m:t>𝑉</m:t>
                                          </m:r>
                                        </m:e>
                                        <m:sub>
                                          <m:r>
                                            <a:rPr lang="en-US" sz="1400" i="1">
                                              <a:latin typeface="Cambria Math"/>
                                            </a:rPr>
                                            <m:t>𝑏𝑏</m:t>
                                          </m:r>
                                        </m:sub>
                                      </m:sSub>
                                    </m:num>
                                    <m:den>
                                      <m:r>
                                        <a:rPr lang="en-US" sz="1400" i="1">
                                          <a:latin typeface="Cambria Math"/>
                                        </a:rPr>
                                        <m:t>2</m:t>
                                      </m:r>
                                      <m:r>
                                        <a:rPr lang="en-US" sz="1400" i="1" smtClean="0">
                                          <a:latin typeface="Cambria Math"/>
                                          <a:ea typeface="Cambria Math"/>
                                        </a:rPr>
                                        <m:t>𝜋</m:t>
                                      </m:r>
                                    </m:den>
                                  </m:f>
                                  <m:r>
                                    <a:rPr lang="en-US" sz="1400" b="0" i="1" smtClean="0">
                                      <a:latin typeface="Cambria Math"/>
                                    </a:rPr>
                                    <m:t>𝑡</m:t>
                                  </m:r>
                                  <m:r>
                                    <a:rPr lang="en-US" sz="1400" i="1">
                                      <a:latin typeface="Cambria Math"/>
                                    </a:rPr>
                                    <m:t>+</m:t>
                                  </m:r>
                                  <m:r>
                                    <m:rPr>
                                      <m:sty m:val="p"/>
                                    </m:rPr>
                                    <a:rPr lang="el-GR" sz="1400" i="1">
                                      <a:latin typeface="Cambria Math"/>
                                      <a:ea typeface="Cambria Math"/>
                                    </a:rPr>
                                    <m:t>Δ</m:t>
                                  </m:r>
                                  <m:sSub>
                                    <m:sSubPr>
                                      <m:ctrlPr>
                                        <a:rPr lang="en-US" sz="1400" i="1">
                                          <a:latin typeface="Cambria Math"/>
                                          <a:ea typeface="Cambria Math"/>
                                        </a:rPr>
                                      </m:ctrlPr>
                                    </m:sSubPr>
                                    <m:e>
                                      <m:r>
                                        <a:rPr lang="en-US" sz="1400" i="1">
                                          <a:latin typeface="Cambria Math"/>
                                          <a:ea typeface="Cambria Math"/>
                                        </a:rPr>
                                        <m:t>𝐸</m:t>
                                      </m:r>
                                    </m:e>
                                    <m:sub>
                                      <m:r>
                                        <a:rPr lang="en-US" sz="1400" i="1">
                                          <a:latin typeface="Cambria Math"/>
                                          <a:ea typeface="Cambria Math"/>
                                        </a:rPr>
                                        <m:t>1</m:t>
                                      </m:r>
                                    </m:sub>
                                  </m:sSub>
                                </m:e>
                                <m:e>
                                  <m:sSub>
                                    <m:sSubPr>
                                      <m:ctrlPr>
                                        <a:rPr lang="en-US" sz="1400" i="1">
                                          <a:latin typeface="Cambria Math"/>
                                        </a:rPr>
                                      </m:ctrlPr>
                                    </m:sSubPr>
                                    <m:e>
                                      <m:r>
                                        <a:rPr lang="en-US" sz="1400" i="1">
                                          <a:latin typeface="Cambria Math"/>
                                          <a:ea typeface="Cambria Math"/>
                                        </a:rPr>
                                        <m:t>𝜙</m:t>
                                      </m:r>
                                    </m:e>
                                    <m:sub>
                                      <m:r>
                                        <a:rPr lang="en-US" sz="1400" i="1">
                                          <a:latin typeface="Cambria Math"/>
                                        </a:rPr>
                                        <m:t>1</m:t>
                                      </m:r>
                                    </m:sub>
                                  </m:sSub>
                                  <m:r>
                                    <a:rPr lang="en-US" sz="1400" i="1">
                                      <a:latin typeface="Cambria Math"/>
                                    </a:rPr>
                                    <m:t>&lt;</m:t>
                                  </m:r>
                                  <m:r>
                                    <a:rPr lang="en-US" sz="1400" i="1">
                                      <a:latin typeface="Cambria Math"/>
                                      <a:ea typeface="Cambria Math"/>
                                    </a:rPr>
                                    <m:t>𝜙</m:t>
                                  </m:r>
                                  <m:r>
                                    <a:rPr lang="en-US" sz="1400" i="1">
                                      <a:latin typeface="Cambria Math"/>
                                      <a:ea typeface="Cambria Math"/>
                                    </a:rPr>
                                    <m:t>&lt;</m:t>
                                  </m:r>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1</m:t>
                                      </m:r>
                                    </m:sub>
                                  </m:sSub>
                                  <m:r>
                                    <a:rPr lang="en-US" sz="1400" i="1">
                                      <a:latin typeface="Cambria Math"/>
                                      <a:ea typeface="Cambria Math"/>
                                    </a:rPr>
                                    <m:t>+</m:t>
                                  </m:r>
                                  <m:r>
                                    <a:rPr lang="en-US" sz="1400" i="1">
                                      <a:latin typeface="Cambria Math"/>
                                      <a:ea typeface="Cambria Math"/>
                                    </a:rPr>
                                    <m:t>𝛿𝜙</m:t>
                                  </m:r>
                                </m:e>
                                <m:e/>
                              </m:mr>
                              <m:mr>
                                <m:e>
                                  <m:f>
                                    <m:fPr>
                                      <m:ctrlPr>
                                        <a:rPr lang="en-US" sz="1400" i="1">
                                          <a:latin typeface="Cambria Math"/>
                                        </a:rPr>
                                      </m:ctrlPr>
                                    </m:fPr>
                                    <m:num>
                                      <m:sSub>
                                        <m:sSubPr>
                                          <m:ctrlPr>
                                            <a:rPr lang="en-US" sz="1400" i="1">
                                              <a:latin typeface="Cambria Math"/>
                                            </a:rPr>
                                          </m:ctrlPr>
                                        </m:sSubPr>
                                        <m:e>
                                          <m:r>
                                            <a:rPr lang="en-US" sz="1400" i="1">
                                              <a:latin typeface="Cambria Math"/>
                                            </a:rPr>
                                            <m:t>𝑒</m:t>
                                          </m:r>
                                          <m:sSubSup>
                                            <m:sSubSupPr>
                                              <m:ctrlPr>
                                                <a:rPr lang="en-US" sz="1400" i="1">
                                                  <a:latin typeface="Cambria Math"/>
                                                  <a:ea typeface="Cambria Math"/>
                                                </a:rPr>
                                              </m:ctrlPr>
                                            </m:sSubSupPr>
                                            <m:e>
                                              <m:r>
                                                <a:rPr lang="en-US" sz="1400" i="1">
                                                  <a:latin typeface="Cambria Math"/>
                                                  <a:ea typeface="Cambria Math"/>
                                                </a:rPr>
                                                <m:t>𝜔</m:t>
                                              </m:r>
                                            </m:e>
                                            <m:sub>
                                              <m:r>
                                                <a:rPr lang="en-US" sz="1400" i="1">
                                                  <a:latin typeface="Cambria Math"/>
                                                </a:rPr>
                                                <m:t>0</m:t>
                                              </m:r>
                                            </m:sub>
                                            <m:sup/>
                                          </m:sSubSup>
                                          <m:r>
                                            <a:rPr lang="en-US" sz="1400" i="1">
                                              <a:latin typeface="Cambria Math"/>
                                            </a:rPr>
                                            <m:t>𝑉</m:t>
                                          </m:r>
                                        </m:e>
                                        <m:sub>
                                          <m:r>
                                            <a:rPr lang="en-US" sz="1400" i="1">
                                              <a:latin typeface="Cambria Math"/>
                                            </a:rPr>
                                            <m:t>𝑏𝑏</m:t>
                                          </m:r>
                                        </m:sub>
                                      </m:sSub>
                                    </m:num>
                                    <m:den>
                                      <m:r>
                                        <a:rPr lang="en-US" sz="1400" i="1">
                                          <a:latin typeface="Cambria Math"/>
                                        </a:rPr>
                                        <m:t>2</m:t>
                                      </m:r>
                                      <m:r>
                                        <a:rPr lang="en-US" sz="1400" i="1">
                                          <a:latin typeface="Cambria Math"/>
                                          <a:ea typeface="Cambria Math"/>
                                        </a:rPr>
                                        <m:t>𝜋</m:t>
                                      </m:r>
                                    </m:den>
                                  </m:f>
                                  <m:r>
                                    <a:rPr lang="en-US" sz="1400" i="1">
                                      <a:latin typeface="Cambria Math"/>
                                    </a:rPr>
                                    <m:t>𝑡</m:t>
                                  </m:r>
                                  <m:r>
                                    <a:rPr lang="en-US" sz="1400" b="0" i="1" smtClean="0">
                                      <a:latin typeface="Cambria Math"/>
                                    </a:rPr>
                                    <m:t>−</m:t>
                                  </m:r>
                                  <m:r>
                                    <m:rPr>
                                      <m:sty m:val="p"/>
                                    </m:rPr>
                                    <a:rPr lang="el-GR" sz="1400" i="1">
                                      <a:latin typeface="Cambria Math"/>
                                      <a:ea typeface="Cambria Math"/>
                                    </a:rPr>
                                    <m:t>Δ</m:t>
                                  </m:r>
                                  <m:sSub>
                                    <m:sSubPr>
                                      <m:ctrlPr>
                                        <a:rPr lang="en-US" sz="1400" i="1">
                                          <a:latin typeface="Cambria Math"/>
                                          <a:ea typeface="Cambria Math"/>
                                        </a:rPr>
                                      </m:ctrlPr>
                                    </m:sSubPr>
                                    <m:e>
                                      <m:r>
                                        <a:rPr lang="en-US" sz="1400" i="1">
                                          <a:latin typeface="Cambria Math"/>
                                          <a:ea typeface="Cambria Math"/>
                                        </a:rPr>
                                        <m:t>𝐸</m:t>
                                      </m:r>
                                    </m:e>
                                    <m:sub>
                                      <m:r>
                                        <a:rPr lang="en-US" sz="1400" i="1">
                                          <a:latin typeface="Cambria Math"/>
                                          <a:ea typeface="Cambria Math"/>
                                        </a:rPr>
                                        <m:t>1</m:t>
                                      </m:r>
                                    </m:sub>
                                  </m:sSub>
                                </m:e>
                                <m:e>
                                  <m:sSub>
                                    <m:sSubPr>
                                      <m:ctrlPr>
                                        <a:rPr lang="en-US" sz="1400" i="1">
                                          <a:latin typeface="Cambria Math"/>
                                        </a:rPr>
                                      </m:ctrlPr>
                                    </m:sSubPr>
                                    <m:e>
                                      <m:r>
                                        <a:rPr lang="en-US" sz="1400" i="1">
                                          <a:latin typeface="Cambria Math"/>
                                        </a:rPr>
                                        <m:t>−</m:t>
                                      </m:r>
                                      <m:r>
                                        <a:rPr lang="en-US" sz="1400" i="1">
                                          <a:latin typeface="Cambria Math"/>
                                          <a:ea typeface="Cambria Math"/>
                                        </a:rPr>
                                        <m:t>𝜙</m:t>
                                      </m:r>
                                    </m:e>
                                    <m:sub>
                                      <m:r>
                                        <a:rPr lang="en-US" sz="1400" i="1">
                                          <a:latin typeface="Cambria Math"/>
                                        </a:rPr>
                                        <m:t>1</m:t>
                                      </m:r>
                                    </m:sub>
                                  </m:sSub>
                                  <m:r>
                                    <a:rPr lang="en-US" sz="1400" i="1">
                                      <a:latin typeface="Cambria Math"/>
                                    </a:rPr>
                                    <m:t>−</m:t>
                                  </m:r>
                                  <m:r>
                                    <a:rPr lang="en-US" sz="1400" i="1">
                                      <a:latin typeface="Cambria Math"/>
                                      <a:ea typeface="Cambria Math"/>
                                    </a:rPr>
                                    <m:t>𝛿𝜙</m:t>
                                  </m:r>
                                  <m:r>
                                    <a:rPr lang="en-US" sz="1400" i="1">
                                      <a:latin typeface="Cambria Math"/>
                                    </a:rPr>
                                    <m:t>&lt;</m:t>
                                  </m:r>
                                  <m:r>
                                    <a:rPr lang="en-US" sz="1400" i="1">
                                      <a:latin typeface="Cambria Math"/>
                                      <a:ea typeface="Cambria Math"/>
                                    </a:rPr>
                                    <m:t>𝜙</m:t>
                                  </m:r>
                                  <m:r>
                                    <a:rPr lang="en-US" sz="1400" i="1">
                                      <a:latin typeface="Cambria Math"/>
                                      <a:ea typeface="Cambria Math"/>
                                    </a:rPr>
                                    <m:t>&lt;</m:t>
                                  </m:r>
                                  <m:sSub>
                                    <m:sSubPr>
                                      <m:ctrlPr>
                                        <a:rPr lang="en-US" sz="1400" i="1">
                                          <a:latin typeface="Cambria Math"/>
                                          <a:ea typeface="Cambria Math"/>
                                        </a:rPr>
                                      </m:ctrlPr>
                                    </m:sSubPr>
                                    <m:e>
                                      <m:r>
                                        <a:rPr lang="en-US" sz="1400" i="1">
                                          <a:latin typeface="Cambria Math"/>
                                          <a:ea typeface="Cambria Math"/>
                                        </a:rPr>
                                        <m:t>−</m:t>
                                      </m:r>
                                      <m:r>
                                        <a:rPr lang="en-US" sz="1400" i="1">
                                          <a:latin typeface="Cambria Math"/>
                                          <a:ea typeface="Cambria Math"/>
                                        </a:rPr>
                                        <m:t>𝜙</m:t>
                                      </m:r>
                                    </m:e>
                                    <m:sub>
                                      <m:r>
                                        <a:rPr lang="en-US" sz="1400" i="1">
                                          <a:latin typeface="Cambria Math"/>
                                          <a:ea typeface="Cambria Math"/>
                                        </a:rPr>
                                        <m:t>1</m:t>
                                      </m:r>
                                    </m:sub>
                                  </m:sSub>
                                </m:e>
                                <m:e/>
                              </m:mr>
                            </m:m>
                          </m:e>
                        </m:d>
                      </m:oMath>
                    </m:oMathPara>
                  </a14:m>
                  <a:endParaRPr lang="en-US" sz="1400" dirty="0"/>
                </a:p>
              </p:txBody>
            </p:sp>
          </mc:Choice>
          <mc:Fallback>
            <p:sp>
              <p:nvSpPr>
                <p:cNvPr id="55" name="TextBox 54"/>
                <p:cNvSpPr txBox="1">
                  <a:spLocks noRot="1" noChangeAspect="1" noMove="1" noResize="1" noEditPoints="1" noAdjustHandles="1" noChangeArrowheads="1" noChangeShapeType="1" noTextEdit="1"/>
                </p:cNvSpPr>
                <p:nvPr/>
              </p:nvSpPr>
              <p:spPr>
                <a:xfrm>
                  <a:off x="3757040" y="4328152"/>
                  <a:ext cx="4373248" cy="929935"/>
                </a:xfrm>
                <a:prstGeom prst="rect">
                  <a:avLst/>
                </a:prstGeom>
                <a:blipFill rotWithShape="1">
                  <a:blip r:embed="rId6"/>
                  <a:stretch>
                    <a:fillRect/>
                  </a:stretch>
                </a:blipFill>
              </p:spPr>
              <p:txBody>
                <a:bodyPr/>
                <a:lstStyle/>
                <a:p>
                  <a:r>
                    <a:rPr lang="en-US">
                      <a:noFill/>
                    </a:rPr>
                    <a:t> </a:t>
                  </a:r>
                </a:p>
              </p:txBody>
            </p:sp>
          </mc:Fallback>
        </mc:AlternateContent>
      </p:grpSp>
      <p:sp>
        <p:nvSpPr>
          <p:cNvPr id="57" name="TextBox 56"/>
          <p:cNvSpPr txBox="1"/>
          <p:nvPr/>
        </p:nvSpPr>
        <p:spPr>
          <a:xfrm>
            <a:off x="3520102" y="4089284"/>
            <a:ext cx="3210304" cy="369332"/>
          </a:xfrm>
          <a:prstGeom prst="rect">
            <a:avLst/>
          </a:prstGeom>
          <a:noFill/>
        </p:spPr>
        <p:txBody>
          <a:bodyPr wrap="square" rtlCol="0">
            <a:spAutoFit/>
          </a:bodyPr>
          <a:lstStyle/>
          <a:p>
            <a:r>
              <a:rPr lang="en-US" b="1" dirty="0" smtClean="0">
                <a:solidFill>
                  <a:srgbClr val="00B050"/>
                </a:solidFill>
              </a:rPr>
              <a:t>In </a:t>
            </a:r>
            <a:r>
              <a:rPr lang="en-US" b="1" dirty="0" smtClean="0">
                <a:solidFill>
                  <a:srgbClr val="00B050"/>
                </a:solidFill>
              </a:rPr>
              <a:t>Barrier Bucket </a:t>
            </a:r>
            <a:r>
              <a:rPr lang="en-US" b="1" dirty="0" smtClean="0">
                <a:solidFill>
                  <a:srgbClr val="00B050"/>
                </a:solidFill>
              </a:rPr>
              <a:t>region:</a:t>
            </a:r>
            <a:endParaRPr lang="en-US" b="1" dirty="0">
              <a:solidFill>
                <a:srgbClr val="00B050"/>
              </a:solidFill>
            </a:endParaRPr>
          </a:p>
        </p:txBody>
      </p:sp>
      <p:grpSp>
        <p:nvGrpSpPr>
          <p:cNvPr id="72" name="Group 71"/>
          <p:cNvGrpSpPr/>
          <p:nvPr/>
        </p:nvGrpSpPr>
        <p:grpSpPr>
          <a:xfrm>
            <a:off x="85337" y="4420033"/>
            <a:ext cx="3077379" cy="1753383"/>
            <a:chOff x="85337" y="3144073"/>
            <a:chExt cx="3077379" cy="1753383"/>
          </a:xfrm>
        </p:grpSpPr>
        <p:pic>
          <p:nvPicPr>
            <p:cNvPr id="3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37" y="3144073"/>
              <a:ext cx="2274814" cy="1753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4" name="Straight Arrow Connector 33"/>
            <p:cNvCxnSpPr/>
            <p:nvPr/>
          </p:nvCxnSpPr>
          <p:spPr>
            <a:xfrm rot="16200000">
              <a:off x="2044272" y="3971917"/>
              <a:ext cx="229001"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591147" y="3965272"/>
              <a:ext cx="229001"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267139" y="3756513"/>
              <a:ext cx="304800"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267139" y="4183457"/>
              <a:ext cx="304800" cy="0"/>
            </a:xfrm>
            <a:prstGeom prst="straightConnector1">
              <a:avLst/>
            </a:prstGeom>
            <a:ln w="190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635203" y="3582790"/>
              <a:ext cx="506247" cy="338554"/>
            </a:xfrm>
            <a:prstGeom prst="rect">
              <a:avLst/>
            </a:prstGeom>
            <a:noFill/>
          </p:spPr>
          <p:txBody>
            <a:bodyPr wrap="square" rtlCol="0">
              <a:spAutoFit/>
            </a:bodyPr>
            <a:lstStyle/>
            <a:p>
              <a:r>
                <a:rPr lang="en-US" sz="1600" b="1" dirty="0" smtClean="0">
                  <a:solidFill>
                    <a:srgbClr val="00B050"/>
                  </a:solidFill>
                  <a:latin typeface="Symbol" panose="05050102010706020507" pitchFamily="18" charset="2"/>
                </a:rPr>
                <a:t>D</a:t>
              </a:r>
              <a:r>
                <a:rPr lang="en-US" sz="1600" b="1" dirty="0" smtClean="0">
                  <a:solidFill>
                    <a:srgbClr val="00B050"/>
                  </a:solidFill>
                </a:rPr>
                <a:t>E</a:t>
              </a:r>
              <a:r>
                <a:rPr lang="en-US" sz="1600" b="1" baseline="-25000" dirty="0" smtClean="0">
                  <a:solidFill>
                    <a:srgbClr val="00B050"/>
                  </a:solidFill>
                </a:rPr>
                <a:t>1</a:t>
              </a:r>
              <a:endParaRPr lang="en-US" sz="1600" b="1" dirty="0">
                <a:solidFill>
                  <a:srgbClr val="00B050"/>
                </a:solidFill>
              </a:endParaRPr>
            </a:p>
          </p:txBody>
        </p:sp>
        <p:sp>
          <p:nvSpPr>
            <p:cNvPr id="59" name="TextBox 58"/>
            <p:cNvSpPr txBox="1"/>
            <p:nvPr/>
          </p:nvSpPr>
          <p:spPr>
            <a:xfrm>
              <a:off x="2535061" y="3989599"/>
              <a:ext cx="627655" cy="338554"/>
            </a:xfrm>
            <a:prstGeom prst="rect">
              <a:avLst/>
            </a:prstGeom>
            <a:noFill/>
          </p:spPr>
          <p:txBody>
            <a:bodyPr wrap="square" rtlCol="0">
              <a:spAutoFit/>
            </a:bodyPr>
            <a:lstStyle/>
            <a:p>
              <a:r>
                <a:rPr lang="en-US" sz="1600" b="1" dirty="0" smtClean="0">
                  <a:solidFill>
                    <a:srgbClr val="00B050"/>
                  </a:solidFill>
                  <a:latin typeface="Symbol" panose="05050102010706020507" pitchFamily="18" charset="2"/>
                </a:rPr>
                <a:t>-D</a:t>
              </a:r>
              <a:r>
                <a:rPr lang="en-US" sz="1600" b="1" dirty="0" smtClean="0">
                  <a:solidFill>
                    <a:srgbClr val="00B050"/>
                  </a:solidFill>
                </a:rPr>
                <a:t>E</a:t>
              </a:r>
              <a:r>
                <a:rPr lang="en-US" sz="1600" b="1" baseline="-25000" dirty="0" smtClean="0">
                  <a:solidFill>
                    <a:srgbClr val="00B050"/>
                  </a:solidFill>
                </a:rPr>
                <a:t>1</a:t>
              </a:r>
              <a:endParaRPr lang="en-US" sz="1600" b="1" dirty="0">
                <a:solidFill>
                  <a:srgbClr val="00B050"/>
                </a:solidFill>
              </a:endParaRPr>
            </a:p>
          </p:txBody>
        </p:sp>
        <p:cxnSp>
          <p:nvCxnSpPr>
            <p:cNvPr id="60" name="Straight Connector 59"/>
            <p:cNvCxnSpPr>
              <a:endCxn id="58" idx="1"/>
            </p:cNvCxnSpPr>
            <p:nvPr/>
          </p:nvCxnSpPr>
          <p:spPr>
            <a:xfrm>
              <a:off x="2176906" y="3752067"/>
              <a:ext cx="458297"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086749" y="4171167"/>
              <a:ext cx="48012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62" name="TextBox 61"/>
              <p:cNvSpPr txBox="1"/>
              <p:nvPr/>
            </p:nvSpPr>
            <p:spPr>
              <a:xfrm>
                <a:off x="7964851" y="2048984"/>
                <a:ext cx="1015021" cy="4836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ea typeface="Cambria Math"/>
                        </a:rPr>
                        <m:t>𝜂</m:t>
                      </m:r>
                      <m:r>
                        <a:rPr lang="en-US" sz="1200" b="0" i="1" smtClean="0">
                          <a:latin typeface="Cambria Math"/>
                          <a:ea typeface="Cambria Math"/>
                        </a:rPr>
                        <m:t>=</m:t>
                      </m:r>
                      <m:f>
                        <m:fPr>
                          <m:ctrlPr>
                            <a:rPr lang="en-US" sz="1200" b="0" i="1" smtClean="0">
                              <a:latin typeface="Cambria Math"/>
                              <a:ea typeface="Cambria Math"/>
                            </a:rPr>
                          </m:ctrlPr>
                        </m:fPr>
                        <m:num>
                          <m:r>
                            <a:rPr lang="en-US" sz="1200" b="0" i="1" smtClean="0">
                              <a:latin typeface="Cambria Math"/>
                              <a:ea typeface="Cambria Math"/>
                            </a:rPr>
                            <m:t>1</m:t>
                          </m:r>
                        </m:num>
                        <m:den>
                          <m:sSubSup>
                            <m:sSubSupPr>
                              <m:ctrlPr>
                                <a:rPr lang="en-US" sz="1200" b="0" i="1" smtClean="0">
                                  <a:latin typeface="Cambria Math"/>
                                  <a:ea typeface="Cambria Math"/>
                                </a:rPr>
                              </m:ctrlPr>
                            </m:sSubSupPr>
                            <m:e>
                              <m:r>
                                <a:rPr lang="en-US" sz="1200" b="0" i="1" smtClean="0">
                                  <a:latin typeface="Cambria Math"/>
                                  <a:ea typeface="Cambria Math"/>
                                </a:rPr>
                                <m:t>𝛾</m:t>
                              </m:r>
                            </m:e>
                            <m:sub>
                              <m:r>
                                <a:rPr lang="en-US" sz="1200" b="0" i="1" smtClean="0">
                                  <a:latin typeface="Cambria Math"/>
                                  <a:ea typeface="Cambria Math"/>
                                </a:rPr>
                                <m:t>𝑇</m:t>
                              </m:r>
                            </m:sub>
                            <m:sup>
                              <m:r>
                                <a:rPr lang="en-US" sz="1200" b="0" i="1" smtClean="0">
                                  <a:latin typeface="Cambria Math"/>
                                  <a:ea typeface="Cambria Math"/>
                                </a:rPr>
                                <m:t>2</m:t>
                              </m:r>
                            </m:sup>
                          </m:sSubSup>
                        </m:den>
                      </m:f>
                      <m:r>
                        <a:rPr lang="en-US" sz="1200" b="0" i="1" smtClean="0">
                          <a:latin typeface="Cambria Math"/>
                          <a:ea typeface="Cambria Math"/>
                        </a:rPr>
                        <m:t>−</m:t>
                      </m:r>
                      <m:f>
                        <m:fPr>
                          <m:ctrlPr>
                            <a:rPr lang="en-US" sz="1200" b="0" i="1" smtClean="0">
                              <a:latin typeface="Cambria Math"/>
                              <a:ea typeface="Cambria Math"/>
                            </a:rPr>
                          </m:ctrlPr>
                        </m:fPr>
                        <m:num>
                          <m:r>
                            <a:rPr lang="en-US" sz="1200" b="0" i="1" smtClean="0">
                              <a:latin typeface="Cambria Math"/>
                              <a:ea typeface="Cambria Math"/>
                            </a:rPr>
                            <m:t>1</m:t>
                          </m:r>
                        </m:num>
                        <m:den>
                          <m:sSup>
                            <m:sSupPr>
                              <m:ctrlPr>
                                <a:rPr lang="en-US" sz="1200" b="0" i="1" smtClean="0">
                                  <a:latin typeface="Cambria Math"/>
                                  <a:ea typeface="Cambria Math"/>
                                </a:rPr>
                              </m:ctrlPr>
                            </m:sSupPr>
                            <m:e>
                              <m:r>
                                <a:rPr lang="en-US" sz="1200" b="0" i="1" smtClean="0">
                                  <a:latin typeface="Cambria Math"/>
                                  <a:ea typeface="Cambria Math"/>
                                </a:rPr>
                                <m:t>𝛾</m:t>
                              </m:r>
                            </m:e>
                            <m:sup>
                              <m:r>
                                <a:rPr lang="en-US" sz="1200" b="0" i="1" smtClean="0">
                                  <a:latin typeface="Cambria Math"/>
                                  <a:ea typeface="Cambria Math"/>
                                </a:rPr>
                                <m:t>2</m:t>
                              </m:r>
                            </m:sup>
                          </m:sSup>
                        </m:den>
                      </m:f>
                    </m:oMath>
                  </m:oMathPara>
                </a14:m>
                <a:endParaRPr lang="en-US" sz="1200" dirty="0"/>
              </a:p>
            </p:txBody>
          </p:sp>
        </mc:Choice>
        <mc:Fallback>
          <p:sp>
            <p:nvSpPr>
              <p:cNvPr id="62" name="TextBox 61"/>
              <p:cNvSpPr txBox="1">
                <a:spLocks noRot="1" noChangeAspect="1" noMove="1" noResize="1" noEditPoints="1" noAdjustHandles="1" noChangeArrowheads="1" noChangeShapeType="1" noTextEdit="1"/>
              </p:cNvSpPr>
              <p:nvPr/>
            </p:nvSpPr>
            <p:spPr>
              <a:xfrm>
                <a:off x="7964851" y="2048984"/>
                <a:ext cx="1015021" cy="483659"/>
              </a:xfrm>
              <a:prstGeom prst="rect">
                <a:avLst/>
              </a:prstGeom>
              <a:blipFill rotWithShape="1">
                <a:blip r:embed="rId8"/>
                <a:stretch>
                  <a:fillRect/>
                </a:stretch>
              </a:blipFill>
            </p:spPr>
            <p:txBody>
              <a:bodyPr/>
              <a:lstStyle/>
              <a:p>
                <a:r>
                  <a:rPr lang="en-US">
                    <a:noFill/>
                  </a:rPr>
                  <a:t> </a:t>
                </a:r>
              </a:p>
            </p:txBody>
          </p:sp>
        </mc:Fallback>
      </mc:AlternateContent>
      <p:sp>
        <p:nvSpPr>
          <p:cNvPr id="63" name="Isosceles Triangle 62"/>
          <p:cNvSpPr/>
          <p:nvPr/>
        </p:nvSpPr>
        <p:spPr>
          <a:xfrm rot="10800000">
            <a:off x="2147523" y="2802054"/>
            <a:ext cx="121408" cy="876177"/>
          </a:xfrm>
          <a:prstGeom prst="triangle">
            <a:avLst>
              <a:gd name="adj" fmla="val 98071"/>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Isosceles Triangle 63"/>
          <p:cNvSpPr/>
          <p:nvPr/>
        </p:nvSpPr>
        <p:spPr>
          <a:xfrm rot="10800000">
            <a:off x="497813" y="2817681"/>
            <a:ext cx="121339" cy="937579"/>
          </a:xfrm>
          <a:prstGeom prst="triangle">
            <a:avLst>
              <a:gd name="adj" fmla="val 0"/>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24419" y="2724248"/>
            <a:ext cx="769681" cy="338554"/>
          </a:xfrm>
          <a:prstGeom prst="rect">
            <a:avLst/>
          </a:prstGeom>
          <a:noFill/>
        </p:spPr>
        <p:txBody>
          <a:bodyPr wrap="square" rtlCol="0">
            <a:spAutoFit/>
          </a:bodyPr>
          <a:lstStyle/>
          <a:p>
            <a:r>
              <a:rPr lang="en-US" sz="1600" b="1" dirty="0" smtClean="0">
                <a:solidFill>
                  <a:srgbClr val="FF0000"/>
                </a:solidFill>
                <a:latin typeface="Symbol" panose="05050102010706020507" pitchFamily="18" charset="2"/>
              </a:rPr>
              <a:t>-f</a:t>
            </a:r>
            <a:r>
              <a:rPr lang="en-US" sz="1600" b="1" baseline="-25000" dirty="0" smtClean="0">
                <a:solidFill>
                  <a:srgbClr val="FF0000"/>
                </a:solidFill>
              </a:rPr>
              <a:t>1</a:t>
            </a:r>
            <a:r>
              <a:rPr lang="en-US" sz="1600" b="1" dirty="0">
                <a:solidFill>
                  <a:srgbClr val="FF0000"/>
                </a:solidFill>
              </a:rPr>
              <a:t>-</a:t>
            </a:r>
            <a:r>
              <a:rPr lang="en-US" sz="1600" b="1" dirty="0" smtClean="0">
                <a:solidFill>
                  <a:srgbClr val="FF0000"/>
                </a:solidFill>
                <a:latin typeface="Symbol" panose="05050102010706020507" pitchFamily="18" charset="2"/>
              </a:rPr>
              <a:t>df</a:t>
            </a:r>
            <a:endParaRPr lang="en-US" b="1" baseline="-25000" dirty="0">
              <a:solidFill>
                <a:srgbClr val="FF0000"/>
              </a:solidFill>
              <a:latin typeface="Symbol" panose="05050102010706020507" pitchFamily="18" charset="2"/>
            </a:endParaRPr>
          </a:p>
        </p:txBody>
      </p:sp>
      <p:sp>
        <p:nvSpPr>
          <p:cNvPr id="65" name="Left Brace 64"/>
          <p:cNvSpPr/>
          <p:nvPr/>
        </p:nvSpPr>
        <p:spPr>
          <a:xfrm>
            <a:off x="3242930" y="967563"/>
            <a:ext cx="262270" cy="1565080"/>
          </a:xfrm>
          <a:prstGeom prst="leftBrace">
            <a:avLst>
              <a:gd name="adj1" fmla="val 69144"/>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Right Arrow 66"/>
          <p:cNvSpPr/>
          <p:nvPr/>
        </p:nvSpPr>
        <p:spPr>
          <a:xfrm>
            <a:off x="3632796" y="3176239"/>
            <a:ext cx="658664" cy="268710"/>
          </a:xfrm>
          <a:prstGeom prst="rightArrow">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8" name="Rectangle 67"/>
              <p:cNvSpPr/>
              <p:nvPr/>
            </p:nvSpPr>
            <p:spPr>
              <a:xfrm>
                <a:off x="6730406" y="4175637"/>
                <a:ext cx="2457276" cy="27699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1200" i="1">
                          <a:latin typeface="Cambria Math"/>
                        </a:rPr>
                        <m:t>𝑡</m:t>
                      </m:r>
                      <m:r>
                        <a:rPr lang="en-US" sz="1200" i="1">
                          <a:latin typeface="Cambria Math"/>
                        </a:rPr>
                        <m:t>=0</m:t>
                      </m:r>
                      <m:r>
                        <m:rPr>
                          <m:nor/>
                        </m:rPr>
                        <a:rPr lang="en-US" sz="1200">
                          <a:latin typeface="Cambria Math"/>
                        </a:rPr>
                        <m:t> </m:t>
                      </m:r>
                      <m:r>
                        <m:rPr>
                          <m:nor/>
                        </m:rPr>
                        <a:rPr lang="en-US" sz="1200" b="0" i="0" smtClean="0">
                          <a:latin typeface="Cambria Math"/>
                        </a:rPr>
                        <m:t>is</m:t>
                      </m:r>
                      <m:r>
                        <m:rPr>
                          <m:nor/>
                        </m:rPr>
                        <a:rPr lang="en-US" sz="1200" b="0" i="0" smtClean="0">
                          <a:latin typeface="Cambria Math"/>
                        </a:rPr>
                        <m:t> </m:t>
                      </m:r>
                      <m:r>
                        <m:rPr>
                          <m:nor/>
                        </m:rPr>
                        <a:rPr lang="en-US" sz="1200">
                          <a:latin typeface="Cambria Math"/>
                        </a:rPr>
                        <m:t>when</m:t>
                      </m:r>
                      <m:r>
                        <m:rPr>
                          <m:nor/>
                        </m:rPr>
                        <a:rPr lang="en-US" sz="1200">
                          <a:latin typeface="Cambria Math"/>
                        </a:rPr>
                        <m:t> </m:t>
                      </m:r>
                      <m:r>
                        <m:rPr>
                          <m:nor/>
                        </m:rPr>
                        <a:rPr lang="en-US" sz="1200">
                          <a:latin typeface="Cambria Math"/>
                        </a:rPr>
                        <m:t>entering</m:t>
                      </m:r>
                      <m:r>
                        <m:rPr>
                          <m:nor/>
                        </m:rPr>
                        <a:rPr lang="en-US" sz="1200">
                          <a:latin typeface="Cambria Math"/>
                        </a:rPr>
                        <m:t> </m:t>
                      </m:r>
                      <m:r>
                        <m:rPr>
                          <m:nor/>
                        </m:rPr>
                        <a:rPr lang="en-US" sz="1200" b="0" i="0" smtClean="0">
                          <a:latin typeface="Cambria Math"/>
                        </a:rPr>
                        <m:t>the</m:t>
                      </m:r>
                      <m:r>
                        <m:rPr>
                          <m:nor/>
                        </m:rPr>
                        <a:rPr lang="en-US" sz="1200" b="0" i="0" smtClean="0">
                          <a:latin typeface="Cambria Math"/>
                        </a:rPr>
                        <m:t> </m:t>
                      </m:r>
                      <m:r>
                        <m:rPr>
                          <m:nor/>
                        </m:rPr>
                        <a:rPr lang="en-US" sz="1200">
                          <a:latin typeface="Cambria Math"/>
                        </a:rPr>
                        <m:t>barrier</m:t>
                      </m:r>
                    </m:oMath>
                  </m:oMathPara>
                </a14:m>
                <a:endParaRPr lang="en-US" sz="1200" dirty="0"/>
              </a:p>
            </p:txBody>
          </p:sp>
        </mc:Choice>
        <mc:Fallback>
          <p:sp>
            <p:nvSpPr>
              <p:cNvPr id="68" name="Rectangle 67"/>
              <p:cNvSpPr>
                <a:spLocks noRot="1" noChangeAspect="1" noMove="1" noResize="1" noEditPoints="1" noAdjustHandles="1" noChangeArrowheads="1" noChangeShapeType="1" noTextEdit="1"/>
              </p:cNvSpPr>
              <p:nvPr/>
            </p:nvSpPr>
            <p:spPr>
              <a:xfrm>
                <a:off x="6730406" y="4175637"/>
                <a:ext cx="2457276" cy="276999"/>
              </a:xfrm>
              <a:prstGeom prst="rect">
                <a:avLst/>
              </a:prstGeom>
              <a:blipFill rotWithShape="1">
                <a:blip r:embed="rId9"/>
                <a:stretch>
                  <a:fillRect b="-4444"/>
                </a:stretch>
              </a:blipFill>
            </p:spPr>
            <p:txBody>
              <a:bodyPr/>
              <a:lstStyle/>
              <a:p>
                <a:r>
                  <a:rPr lang="en-US">
                    <a:noFill/>
                  </a:rPr>
                  <a:t> </a:t>
                </a:r>
              </a:p>
            </p:txBody>
          </p:sp>
        </mc:Fallback>
      </mc:AlternateContent>
    </p:spTree>
    <p:extLst>
      <p:ext uri="{BB962C8B-B14F-4D97-AF65-F5344CB8AC3E}">
        <p14:creationId xmlns:p14="http://schemas.microsoft.com/office/powerpoint/2010/main" val="1489113921"/>
      </p:ext>
    </p:extLst>
  </p:cSld>
  <p:clrMapOvr>
    <a:masterClrMapping/>
  </p:clrMapOvr>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JLabPowerpointMain</Template>
  <TotalTime>21912</TotalTime>
  <Words>2029</Words>
  <Application>Microsoft Office PowerPoint</Application>
  <PresentationFormat>On-screen Show (4:3)</PresentationFormat>
  <Paragraphs>263</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JLabPowerpointMain</vt:lpstr>
      <vt:lpstr>Induction Cell Synchrotron for MEIC Ion Complex</vt:lpstr>
      <vt:lpstr>Contents</vt:lpstr>
      <vt:lpstr>WHY</vt:lpstr>
      <vt:lpstr>Induction Cell</vt:lpstr>
      <vt:lpstr>Resonant Ferrite Loaded Cavity and Pulsed Induction Cell</vt:lpstr>
      <vt:lpstr>Induction Linac</vt:lpstr>
      <vt:lpstr>Induction Synchrotron</vt:lpstr>
      <vt:lpstr>         RF Cavity        vs        Induction Cell</vt:lpstr>
      <vt:lpstr>Barrier Bucket (below transition)</vt:lpstr>
      <vt:lpstr>Barrier Bucket (below transition), con’t</vt:lpstr>
      <vt:lpstr>Synchrotron Oscillation Period</vt:lpstr>
      <vt:lpstr>Synchrotron Frequency</vt:lpstr>
      <vt:lpstr>Operation of Induction Cell Synchrotron</vt:lpstr>
      <vt:lpstr>KEP PS, Induction Cell, BB + Acc</vt:lpstr>
      <vt:lpstr>KEK Digital Accelerator</vt:lpstr>
      <vt:lpstr>Bunch Length Manipulation</vt:lpstr>
      <vt:lpstr>Focusing-Free Transition Crossing</vt:lpstr>
      <vt:lpstr>Hardwares</vt:lpstr>
      <vt:lpstr>MEIC Ion Collider Ring</vt:lpstr>
      <vt:lpstr>Instability Issue</vt:lpstr>
      <vt:lpstr>MEIC Booster Ring</vt:lpstr>
      <vt:lpstr>The End</vt:lpstr>
      <vt:lpstr>Volt-Second Number of the Cell</vt:lpstr>
      <vt:lpstr>KEK PS, Induction Acc + RF Bucket</vt:lpstr>
      <vt:lpstr>KEK PS, Induction Barrier Bucket</vt:lpstr>
      <vt:lpstr>KEK-DA, various ions</vt:lpstr>
      <vt:lpstr>Ramping</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Shaoheng Wang</cp:lastModifiedBy>
  <cp:revision>222</cp:revision>
  <dcterms:created xsi:type="dcterms:W3CDTF">2013-08-22T19:51:08Z</dcterms:created>
  <dcterms:modified xsi:type="dcterms:W3CDTF">2015-03-27T16:49:50Z</dcterms:modified>
</cp:coreProperties>
</file>