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charts/chart1.xml" ContentType="application/vnd.openxmlformats-officedocument.drawingml.char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Default Extension="gif" ContentType="image/gif"/>
  <Override PartName="/ppt/notesSlides/notesSlide2.xml" ContentType="application/vnd.openxmlformats-officedocument.presentationml.notesSlide+xml"/>
  <Override PartName="/ppt/slideLayouts/slideLayout21.xml" ContentType="application/vnd.openxmlformats-officedocument.presentationml.slideLayout+xml"/>
  <Override PartName="/ppt/slides/slide7.xml" ContentType="application/vnd.openxmlformats-officedocument.presentationml.slide+xml"/>
  <Override PartName="/ppt/slideLayouts/slideLayout13.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 id="2147483660" r:id="rId2"/>
    <p:sldMasterId id="2147483662" r:id="rId3"/>
  </p:sldMasterIdLst>
  <p:notesMasterIdLst>
    <p:notesMasterId r:id="rId12"/>
  </p:notesMasterIdLst>
  <p:sldIdLst>
    <p:sldId id="310" r:id="rId4"/>
    <p:sldId id="373" r:id="rId5"/>
    <p:sldId id="374" r:id="rId6"/>
    <p:sldId id="366" r:id="rId7"/>
    <p:sldId id="367" r:id="rId8"/>
    <p:sldId id="368" r:id="rId9"/>
    <p:sldId id="376" r:id="rId10"/>
    <p:sldId id="3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
      </p:ext>
    </p:extLst>
  </p:showPr>
  <p:clrMru>
    <a:srgbClr val="0000FF"/>
    <a:srgbClr val="9933FF"/>
    <a:srgbClr val="FEFDFC"/>
    <a:srgbClr val="313EBD"/>
    <a:srgbClr val="008000"/>
    <a:srgbClr val="FCF4EA"/>
    <a:srgbClr val="2A3EBD"/>
    <a:srgbClr val="0033CC"/>
    <a:srgbClr val="003399"/>
    <a:srgbClr val="CC0000"/>
  </p:clrMru>
  <p:extLst>
    <p:ext uri="{E76CE94A-603C-4142-B9EB-6D1370010A27}">
      <p14:discardImageEditData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snapToGrid="0" snapToObjects="1" showGuides="1">
      <p:cViewPr varScale="1">
        <p:scale>
          <a:sx n="154" d="100"/>
          <a:sy n="154" d="100"/>
        </p:scale>
        <p:origin x="-8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G:\LRP1415\JLab_OPS\JLab%20Budget%20Profile%20Whale%20Charts%20NSAC%20Nov%202014-REntOverlay%20REvised%203-18-2015%20w%20CO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800" b="1" i="0" baseline="0" dirty="0" smtClean="0"/>
              <a:t>Proposed budget as presented at NSAC meeting November 2014</a:t>
            </a:r>
            <a:endParaRPr lang="en-US" dirty="0" smtClean="0"/>
          </a:p>
        </c:rich>
      </c:tx>
      <c:layout/>
    </c:title>
    <c:plotArea>
      <c:layout>
        <c:manualLayout>
          <c:layoutTarget val="inner"/>
          <c:xMode val="edge"/>
          <c:yMode val="edge"/>
          <c:x val="0.108919515346754"/>
          <c:y val="0.0848818403356997"/>
          <c:w val="0.831245871213678"/>
          <c:h val="0.854495829967243"/>
        </c:manualLayout>
      </c:layout>
      <c:areaChart>
        <c:grouping val="stacked"/>
        <c:ser>
          <c:idx val="0"/>
          <c:order val="0"/>
          <c:tx>
            <c:strRef>
              <c:f>'Data PROP'!$A$3</c:f>
              <c:strCache>
                <c:ptCount val="1"/>
                <c:pt idx="0">
                  <c:v>Facility Ops </c:v>
                </c:pt>
              </c:strCache>
            </c:strRef>
          </c:tx>
          <c:spPr>
            <a:solidFill>
              <a:srgbClr val="007FDE"/>
            </a:solidFill>
          </c:spP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PROP'!$K$3:$Y$3</c:f>
              <c:numCache>
                <c:formatCode>_(* #,##0_);_(* \(#,##0\);_(* "-"??_);_(@_)</c:formatCode>
                <c:ptCount val="15"/>
                <c:pt idx="0">
                  <c:v>78222.0</c:v>
                </c:pt>
                <c:pt idx="1">
                  <c:v>75623.0</c:v>
                </c:pt>
                <c:pt idx="2">
                  <c:v>90175.0</c:v>
                </c:pt>
                <c:pt idx="3">
                  <c:v>99744.0</c:v>
                </c:pt>
                <c:pt idx="4">
                  <c:v>103673.5701643248</c:v>
                </c:pt>
                <c:pt idx="5">
                  <c:v>111993.027478869</c:v>
                </c:pt>
                <c:pt idx="6">
                  <c:v>116075.7158268824</c:v>
                </c:pt>
                <c:pt idx="7">
                  <c:v>118937.400719104</c:v>
                </c:pt>
                <c:pt idx="8">
                  <c:v>119529.8472071712</c:v>
                </c:pt>
                <c:pt idx="9">
                  <c:v>123115.7426233864</c:v>
                </c:pt>
                <c:pt idx="10">
                  <c:v>126809.2149020881</c:v>
                </c:pt>
                <c:pt idx="11">
                  <c:v>130613.4913491506</c:v>
                </c:pt>
                <c:pt idx="12">
                  <c:v>134531.8960896253</c:v>
                </c:pt>
                <c:pt idx="13">
                  <c:v>138567.852972314</c:v>
                </c:pt>
                <c:pt idx="14">
                  <c:v>142724.8885614832</c:v>
                </c:pt>
              </c:numCache>
            </c:numRef>
          </c:val>
        </c:ser>
        <c:ser>
          <c:idx val="1"/>
          <c:order val="1"/>
          <c:tx>
            <c:strRef>
              <c:f>'Data PROP'!$A$4</c:f>
              <c:strCache>
                <c:ptCount val="1"/>
                <c:pt idx="0">
                  <c:v>Research, Theory, &amp; SciDAQ/LQCD</c:v>
                </c:pt>
              </c:strCache>
            </c:strRef>
          </c:tx>
          <c:spPr>
            <a:solidFill>
              <a:srgbClr val="DE0000"/>
            </a:solidFill>
          </c:spP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PROP'!$K$4:$Y$4</c:f>
              <c:numCache>
                <c:formatCode>_(* #,##0_);_(* \(#,##0\);_(* "-"??_);_(@_)</c:formatCode>
                <c:ptCount val="15"/>
                <c:pt idx="0">
                  <c:v>12703.0</c:v>
                </c:pt>
                <c:pt idx="1">
                  <c:v>12246.0</c:v>
                </c:pt>
                <c:pt idx="2">
                  <c:v>11694.0</c:v>
                </c:pt>
                <c:pt idx="3">
                  <c:v>10975.0</c:v>
                </c:pt>
                <c:pt idx="4">
                  <c:v>15816.66990812773</c:v>
                </c:pt>
                <c:pt idx="5">
                  <c:v>16849.34114318738</c:v>
                </c:pt>
                <c:pt idx="6">
                  <c:v>15700.47263898026</c:v>
                </c:pt>
                <c:pt idx="7">
                  <c:v>15021.11753348801</c:v>
                </c:pt>
                <c:pt idx="8">
                  <c:v>15372.43459032408</c:v>
                </c:pt>
                <c:pt idx="9">
                  <c:v>15833.6076280338</c:v>
                </c:pt>
                <c:pt idx="10">
                  <c:v>16308.61585687481</c:v>
                </c:pt>
                <c:pt idx="11">
                  <c:v>16797.87433258106</c:v>
                </c:pt>
                <c:pt idx="12">
                  <c:v>17301.81056255845</c:v>
                </c:pt>
                <c:pt idx="13">
                  <c:v>17820.86487943522</c:v>
                </c:pt>
                <c:pt idx="14">
                  <c:v>18355.49082581832</c:v>
                </c:pt>
              </c:numCache>
            </c:numRef>
          </c:val>
        </c:ser>
        <c:ser>
          <c:idx val="2"/>
          <c:order val="2"/>
          <c:tx>
            <c:strRef>
              <c:f>'Data PROP'!$A$5</c:f>
              <c:strCache>
                <c:ptCount val="1"/>
                <c:pt idx="0">
                  <c:v>Moller</c:v>
                </c:pt>
              </c:strCache>
            </c:strRef>
          </c:tx>
          <c:spPr>
            <a:solidFill>
              <a:srgbClr val="FBDE05"/>
            </a:solidFill>
          </c:spP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PROP'!$K$5:$Y$5</c:f>
              <c:numCache>
                <c:formatCode>General</c:formatCode>
                <c:ptCount val="15"/>
                <c:pt idx="5" formatCode="_(* #,##0_);_(* \(#,##0\);_(* &quot;-&quot;??_);_(@_)">
                  <c:v>4700.0</c:v>
                </c:pt>
                <c:pt idx="6" formatCode="_(* #,##0_);_(* \(#,##0\);_(* &quot;-&quot;??_);_(@_)">
                  <c:v>10700.0</c:v>
                </c:pt>
                <c:pt idx="7" formatCode="_(* #,##0_);_(* \(#,##0\);_(* &quot;-&quot;??_);_(@_)">
                  <c:v>6190.0</c:v>
                </c:pt>
                <c:pt idx="8" formatCode="_(* #,##0_);_(* \(#,##0\);_(* &quot;-&quot;??_);_(@_)">
                  <c:v>708.64</c:v>
                </c:pt>
              </c:numCache>
            </c:numRef>
          </c:val>
        </c:ser>
        <c:ser>
          <c:idx val="3"/>
          <c:order val="3"/>
          <c:tx>
            <c:strRef>
              <c:f>'Data PROP'!$A$6</c:f>
              <c:strCache>
                <c:ptCount val="1"/>
                <c:pt idx="0">
                  <c:v>SoLID</c:v>
                </c:pt>
              </c:strCache>
            </c:strRef>
          </c:tx>
          <c:spPr>
            <a:solidFill>
              <a:srgbClr val="9E5ECE"/>
            </a:solidFill>
            <a:ln w="25400">
              <a:noFill/>
            </a:ln>
          </c:spP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PROP'!$K$6:$Y$6</c:f>
              <c:numCache>
                <c:formatCode>General</c:formatCode>
                <c:ptCount val="15"/>
                <c:pt idx="7" formatCode="_(* #,##0_);_(* \(#,##0\);_(* &quot;-&quot;??_);_(@_)">
                  <c:v>11000.0</c:v>
                </c:pt>
                <c:pt idx="8" formatCode="_(* #,##0_);_(* \(#,##0\);_(* &quot;-&quot;??_);_(@_)">
                  <c:v>17000.0</c:v>
                </c:pt>
                <c:pt idx="9" formatCode="_(* #,##0_);_(* \(#,##0\);_(* &quot;-&quot;??_);_(@_)">
                  <c:v>16160.0</c:v>
                </c:pt>
                <c:pt idx="10" formatCode="_(* #,##0_);_(* \(#,##0\);_(* &quot;-&quot;??_);_(@_)">
                  <c:v>12000.0</c:v>
                </c:pt>
                <c:pt idx="11" formatCode="_(* #,##0_);_(* \(#,##0\);_(* &quot;-&quot;??_);_(@_)">
                  <c:v>7000.0</c:v>
                </c:pt>
              </c:numCache>
            </c:numRef>
          </c:val>
        </c:ser>
        <c:ser>
          <c:idx val="4"/>
          <c:order val="4"/>
          <c:tx>
            <c:strRef>
              <c:f>'Data PROP'!$A$7</c:f>
              <c:strCache>
                <c:ptCount val="1"/>
                <c:pt idx="0">
                  <c:v>12 GeV Upgrade Funding</c:v>
                </c:pt>
              </c:strCache>
            </c:strRef>
          </c:tx>
          <c:spPr>
            <a:solidFill>
              <a:srgbClr val="01B74B"/>
            </a:solidFill>
            <a:ln w="25400">
              <a:noFill/>
            </a:ln>
          </c:spP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PROP'!$K$7:$Y$7</c:f>
              <c:numCache>
                <c:formatCode>_(* #,##0_);_(* \(#,##0\);_(* "-"??_);_(@_)</c:formatCode>
                <c:ptCount val="15"/>
                <c:pt idx="0">
                  <c:v>50000.0</c:v>
                </c:pt>
                <c:pt idx="1">
                  <c:v>43072.0</c:v>
                </c:pt>
                <c:pt idx="2">
                  <c:v>30000.0</c:v>
                </c:pt>
                <c:pt idx="3">
                  <c:v>21000.0</c:v>
                </c:pt>
                <c:pt idx="4">
                  <c:v>12000.0</c:v>
                </c:pt>
                <c:pt idx="5">
                  <c:v>1000.0</c:v>
                </c:pt>
                <c:pt idx="6">
                  <c:v>0.0</c:v>
                </c:pt>
                <c:pt idx="7">
                  <c:v>0.0</c:v>
                </c:pt>
                <c:pt idx="8">
                  <c:v>0.0</c:v>
                </c:pt>
                <c:pt idx="9">
                  <c:v>0.0</c:v>
                </c:pt>
                <c:pt idx="10">
                  <c:v>0.0</c:v>
                </c:pt>
                <c:pt idx="11">
                  <c:v>0.0</c:v>
                </c:pt>
                <c:pt idx="12">
                  <c:v>0.0</c:v>
                </c:pt>
                <c:pt idx="13">
                  <c:v>0.0</c:v>
                </c:pt>
                <c:pt idx="14">
                  <c:v>0.0</c:v>
                </c:pt>
              </c:numCache>
            </c:numRef>
          </c:val>
        </c:ser>
        <c:axId val="527240568"/>
        <c:axId val="235504920"/>
      </c:areaChart>
      <c:lineChart>
        <c:grouping val="stacked"/>
        <c:ser>
          <c:idx val="5"/>
          <c:order val="5"/>
          <c:tx>
            <c:strRef>
              <c:f>'Data PROP'!$A$8</c:f>
              <c:strCache>
                <c:ptCount val="1"/>
                <c:pt idx="0">
                  <c:v>Ops</c:v>
                </c:pt>
              </c:strCache>
            </c:strRef>
          </c:tx>
          <c:spPr>
            <a:ln>
              <a:solidFill>
                <a:schemeClr val="accent1">
                  <a:lumMod val="40000"/>
                  <a:lumOff val="60000"/>
                </a:schemeClr>
              </a:solidFill>
              <a:prstDash val="dash"/>
            </a:ln>
          </c:spPr>
          <c:marker>
            <c:symbol val="none"/>
          </c:marke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PROP'!$K$8:$P$8</c:f>
              <c:numCache>
                <c:formatCode>_(* #,##0_);_(* \(#,##0\);_(* "-"??_);_(@_)</c:formatCode>
                <c:ptCount val="6"/>
                <c:pt idx="0">
                  <c:v>86217.4991078356</c:v>
                </c:pt>
                <c:pt idx="1">
                  <c:v>84480.12957660983</c:v>
                </c:pt>
                <c:pt idx="2">
                  <c:v>93936.9341117912</c:v>
                </c:pt>
                <c:pt idx="3">
                  <c:v>103497.2268057038</c:v>
                </c:pt>
                <c:pt idx="4">
                  <c:v>106664.6297439035</c:v>
                </c:pt>
                <c:pt idx="5">
                  <c:v>109942.8917849402</c:v>
                </c:pt>
              </c:numCache>
            </c:numRef>
          </c:val>
        </c:ser>
        <c:ser>
          <c:idx val="6"/>
          <c:order val="6"/>
          <c:tx>
            <c:strRef>
              <c:f>'Data PROP'!$A$9</c:f>
              <c:strCache>
                <c:ptCount val="1"/>
                <c:pt idx="0">
                  <c:v>Research</c:v>
                </c:pt>
              </c:strCache>
            </c:strRef>
          </c:tx>
          <c:spPr>
            <a:ln>
              <a:solidFill>
                <a:schemeClr val="accent2">
                  <a:lumMod val="60000"/>
                  <a:lumOff val="40000"/>
                </a:schemeClr>
              </a:solidFill>
              <a:prstDash val="dash"/>
            </a:ln>
          </c:spPr>
          <c:marker>
            <c:symbol val="none"/>
          </c:marke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PROP'!$K$9:$P$9</c:f>
              <c:numCache>
                <c:formatCode>_(* #,##0_);_(* \(#,##0\);_(* "-"??_);_(@_)</c:formatCode>
                <c:ptCount val="6"/>
                <c:pt idx="0">
                  <c:v>12084.8</c:v>
                </c:pt>
                <c:pt idx="1">
                  <c:v>12514.5</c:v>
                </c:pt>
                <c:pt idx="2">
                  <c:v>12952.50749999999</c:v>
                </c:pt>
                <c:pt idx="3">
                  <c:v>13405.8452625</c:v>
                </c:pt>
                <c:pt idx="4">
                  <c:v>13875.04984668749</c:v>
                </c:pt>
                <c:pt idx="5">
                  <c:v>14360.67659132156</c:v>
                </c:pt>
              </c:numCache>
            </c:numRef>
          </c:val>
        </c:ser>
        <c:ser>
          <c:idx val="7"/>
          <c:order val="7"/>
          <c:tx>
            <c:strRef>
              <c:f>'Data PROP'!$A$10</c:f>
              <c:strCache>
                <c:ptCount val="1"/>
                <c:pt idx="0">
                  <c:v>12 GeV Upgrade </c:v>
                </c:pt>
              </c:strCache>
            </c:strRef>
          </c:tx>
          <c:spPr>
            <a:ln>
              <a:solidFill>
                <a:srgbClr val="92D050"/>
              </a:solidFill>
              <a:prstDash val="dash"/>
            </a:ln>
          </c:spPr>
          <c:marker>
            <c:symbol val="none"/>
          </c:marker>
          <c:cat>
            <c:strRef>
              <c:f>'Data PROP'!$K$2:$Y$2</c:f>
              <c:strCache>
                <c:ptCount val="15"/>
                <c:pt idx="0">
                  <c:v>FY12</c:v>
                </c:pt>
                <c:pt idx="1">
                  <c:v>FY13</c:v>
                </c:pt>
                <c:pt idx="2">
                  <c:v>FY14</c:v>
                </c:pt>
                <c:pt idx="3">
                  <c:v>FY15</c:v>
                </c:pt>
                <c:pt idx="4">
                  <c:v>FY16</c:v>
                </c:pt>
                <c:pt idx="5">
                  <c:v>FY17</c:v>
                </c:pt>
                <c:pt idx="6">
                  <c:v>FY18</c:v>
                </c:pt>
                <c:pt idx="7">
                  <c:v>FY19</c:v>
                </c:pt>
                <c:pt idx="8">
                  <c:v>FY20</c:v>
                </c:pt>
                <c:pt idx="9">
                  <c:v>FY21</c:v>
                </c:pt>
                <c:pt idx="10">
                  <c:v>FY22</c:v>
                </c:pt>
                <c:pt idx="11">
                  <c:v>FY23</c:v>
                </c:pt>
                <c:pt idx="12">
                  <c:v>FY24</c:v>
                </c:pt>
                <c:pt idx="13">
                  <c:v>FY25</c:v>
                </c:pt>
                <c:pt idx="14">
                  <c:v>FY26</c:v>
                </c:pt>
              </c:strCache>
            </c:strRef>
          </c:cat>
          <c:val>
            <c:numRef>
              <c:f>'Data PROP'!$K$10:$P$10</c:f>
              <c:numCache>
                <c:formatCode>_(* #,##0_);_(* \(#,##0\);_(* "-"??_);_(@_)</c:formatCode>
                <c:ptCount val="6"/>
                <c:pt idx="0">
                  <c:v>66000.0</c:v>
                </c:pt>
                <c:pt idx="1">
                  <c:v>43000.0</c:v>
                </c:pt>
                <c:pt idx="2">
                  <c:v>14000.0</c:v>
                </c:pt>
                <c:pt idx="3">
                  <c:v>2000.0</c:v>
                </c:pt>
              </c:numCache>
            </c:numRef>
          </c:val>
        </c:ser>
        <c:marker val="1"/>
        <c:axId val="527240568"/>
        <c:axId val="235504920"/>
      </c:lineChart>
      <c:catAx>
        <c:axId val="527240568"/>
        <c:scaling>
          <c:orientation val="minMax"/>
        </c:scaling>
        <c:axPos val="b"/>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235504920"/>
        <c:crosses val="autoZero"/>
        <c:auto val="1"/>
        <c:lblAlgn val="ctr"/>
        <c:lblOffset val="100"/>
      </c:catAx>
      <c:valAx>
        <c:axId val="235504920"/>
        <c:scaling>
          <c:orientation val="minMax"/>
          <c:max val="200000.0"/>
          <c:min val="0.0"/>
        </c:scaling>
        <c:axPos val="l"/>
        <c:majorGridlines/>
        <c:title>
          <c:tx>
            <c:rich>
              <a:bodyPr rot="-5400000" vert="horz"/>
              <a:lstStyle/>
              <a:p>
                <a:pPr>
                  <a:defRPr sz="1200">
                    <a:latin typeface="Arial" panose="020B0604020202020204" pitchFamily="34" charset="0"/>
                    <a:cs typeface="Arial" panose="020B0604020202020204" pitchFamily="34" charset="0"/>
                  </a:defRPr>
                </a:pPr>
                <a:r>
                  <a:rPr lang="en-US" sz="1200">
                    <a:latin typeface="Arial" panose="020B0604020202020204" pitchFamily="34" charset="0"/>
                    <a:cs typeface="Arial" panose="020B0604020202020204" pitchFamily="34" charset="0"/>
                  </a:rPr>
                  <a:t>Funding (AY$)</a:t>
                </a:r>
              </a:p>
            </c:rich>
          </c:tx>
          <c:layout/>
        </c:title>
        <c:numFmt formatCode="_(* #,##0_);_(* \(#,##0\);_(* &quot;-&quot;??_);_(@_)" sourceLinked="1"/>
        <c:tickLblPos val="nextTo"/>
        <c:txPr>
          <a:bodyPr/>
          <a:lstStyle/>
          <a:p>
            <a:pPr>
              <a:defRPr sz="1200">
                <a:latin typeface="Arial" panose="020B0604020202020204" pitchFamily="34" charset="0"/>
                <a:cs typeface="Arial" panose="020B0604020202020204" pitchFamily="34" charset="0"/>
              </a:defRPr>
            </a:pPr>
            <a:endParaRPr lang="en-US"/>
          </a:p>
        </c:txPr>
        <c:crossAx val="527240568"/>
        <c:crosses val="autoZero"/>
        <c:crossBetween val="between"/>
      </c:valAx>
    </c:plotArea>
    <c:legend>
      <c:legendPos val="t"/>
      <c:layout>
        <c:manualLayout>
          <c:xMode val="edge"/>
          <c:yMode val="edge"/>
          <c:x val="0.251142067630336"/>
          <c:y val="0.0886874824470424"/>
          <c:w val="0.660347287298124"/>
          <c:h val="0.12224765829881"/>
        </c:manualLayout>
      </c:layout>
      <c:spPr>
        <a:solidFill>
          <a:sysClr val="window" lastClr="FFFFFF"/>
        </a:solidFill>
        <a:ln>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3/27/15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D57BF-9709-4F95-A032-C1177D04A7B5}" type="slidenum">
              <a:rPr lang="en-US" smtClean="0">
                <a:solidFill>
                  <a:prstClr val="black"/>
                </a:solidFill>
              </a:rPr>
              <a:pPr>
                <a:defRPr/>
              </a:pPr>
              <a:t>6</a:t>
            </a:fld>
            <a:endParaRPr lang="en-US">
              <a:solidFill>
                <a:prstClr val="black"/>
              </a:solidFill>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8936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61229"/>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192946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25132"/>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txBox="1">
            <a:spLocks/>
          </p:cNvSpPr>
          <p:nvPr userDrawn="1"/>
        </p:nvSpPr>
        <p:spPr>
          <a:xfrm>
            <a:off x="3505200" y="6645425"/>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2"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10"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1"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12" name="Footer Placeholder 4"/>
          <p:cNvSpPr>
            <a:spLocks noGrp="1"/>
          </p:cNvSpPr>
          <p:nvPr>
            <p:ph type="ftr" sz="quarter" idx="10"/>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3" name="Slide Number Placeholder 5"/>
          <p:cNvSpPr>
            <a:spLocks noGrp="1"/>
          </p:cNvSpPr>
          <p:nvPr>
            <p:ph type="sldNum" sz="quarter" idx="11"/>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53278"/>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0" y="6437376"/>
            <a:ext cx="9144000" cy="420624"/>
          </a:xfrm>
          <a:prstGeom prst="rect">
            <a:avLst/>
          </a:prstGeom>
        </p:spPr>
      </p:pic>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7"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Leadership Retreat – January 8 2015</a:t>
            </a:r>
            <a:endParaRPr lang="en-US" dirty="0"/>
          </a:p>
        </p:txBody>
      </p:sp>
      <p:sp>
        <p:nvSpPr>
          <p:cNvPr id="8"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4268837660"/>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pn12posterpicture"/>
          <p:cNvPicPr>
            <a:picLocks noChangeAspect="1" noChangeArrowheads="1"/>
          </p:cNvPicPr>
          <p:nvPr/>
        </p:nvPicPr>
        <p:blipFill>
          <a:blip r:embed="rId3" cstate="print">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12290" name="Title 3"/>
          <p:cNvSpPr>
            <a:spLocks noGrp="1"/>
          </p:cNvSpPr>
          <p:nvPr>
            <p:ph type="ctrTitle"/>
          </p:nvPr>
        </p:nvSpPr>
        <p:spPr>
          <a:xfrm>
            <a:off x="685800" y="2282825"/>
            <a:ext cx="7772400" cy="1470025"/>
          </a:xfrm>
        </p:spPr>
        <p:txBody>
          <a:bodyPr/>
          <a:lstStyle/>
          <a:p>
            <a:r>
              <a:rPr lang="en-US" sz="3600" dirty="0" smtClean="0">
                <a:latin typeface="Arial" pitchFamily="-104" charset="0"/>
              </a:rPr>
              <a:t>Welcome and Charge</a:t>
            </a:r>
            <a:br>
              <a:rPr lang="en-US" sz="3600" dirty="0" smtClean="0">
                <a:latin typeface="Arial" pitchFamily="-104" charset="0"/>
              </a:rPr>
            </a:br>
            <a:r>
              <a:rPr lang="en-US" sz="3600" dirty="0" smtClean="0">
                <a:latin typeface="Arial" pitchFamily="-104" charset="0"/>
              </a:rPr>
              <a:t/>
            </a:r>
            <a:br>
              <a:rPr lang="en-US" sz="3600" dirty="0" smtClean="0">
                <a:latin typeface="Arial" pitchFamily="-104" charset="0"/>
              </a:rPr>
            </a:br>
            <a:r>
              <a:rPr lang="en-US" sz="3600" dirty="0" smtClean="0">
                <a:latin typeface="Arial" pitchFamily="-104" charset="0"/>
              </a:rPr>
              <a:t>Fulvia Pilat</a:t>
            </a:r>
            <a:endParaRPr lang="en-US" sz="3600" dirty="0">
              <a:latin typeface="Arial" pitchFamily="-104" charset="0"/>
            </a:endParaRPr>
          </a:p>
        </p:txBody>
      </p:sp>
      <p:sp>
        <p:nvSpPr>
          <p:cNvPr id="12292" name="Rectangle 8"/>
          <p:cNvSpPr>
            <a:spLocks noChangeArrowheads="1"/>
          </p:cNvSpPr>
          <p:nvPr/>
        </p:nvSpPr>
        <p:spPr bwMode="auto">
          <a:xfrm>
            <a:off x="76200" y="6156855"/>
            <a:ext cx="8001000" cy="859210"/>
          </a:xfrm>
          <a:prstGeom prst="rect">
            <a:avLst/>
          </a:prstGeom>
          <a:noFill/>
          <a:ln w="12700">
            <a:noFill/>
            <a:miter lim="800000"/>
            <a:headEnd/>
            <a:tailEnd/>
          </a:ln>
        </p:spPr>
        <p:txBody>
          <a:bodyPr lIns="90487" tIns="44450" rIns="90487" bIns="44450">
            <a:prstTxWarp prst="textNoShape">
              <a:avLst/>
            </a:prstTxWarp>
            <a:spAutoFit/>
          </a:bodyPr>
          <a:lstStyle/>
          <a:p>
            <a:r>
              <a:rPr lang="en-US" b="1" dirty="0" smtClean="0">
                <a:solidFill>
                  <a:schemeClr val="bg1"/>
                </a:solidFill>
              </a:rPr>
              <a:t>MEIC Collaboration Meeting</a:t>
            </a:r>
            <a:endParaRPr lang="en-US" dirty="0" smtClean="0">
              <a:solidFill>
                <a:schemeClr val="bg1"/>
              </a:solidFill>
            </a:endParaRPr>
          </a:p>
          <a:p>
            <a:r>
              <a:rPr lang="en-US" b="1" dirty="0" smtClean="0">
                <a:solidFill>
                  <a:schemeClr val="bg1"/>
                </a:solidFill>
              </a:rPr>
              <a:t>March 30-31</a:t>
            </a:r>
          </a:p>
          <a:p>
            <a:endParaRPr lang="en-US" sz="1400" b="1" dirty="0">
              <a:solidFill>
                <a:schemeClr val="bg1"/>
              </a:solidFill>
              <a:ea typeface="Arial" pitchFamily="-104" charset="0"/>
              <a:cs typeface="Arial" pitchFamily="-104" charset="0"/>
            </a:endParaRPr>
          </a:p>
        </p:txBody>
      </p:sp>
      <p:sp>
        <p:nvSpPr>
          <p:cNvPr id="12294" name="Rectangle 2"/>
          <p:cNvSpPr txBox="1">
            <a:spLocks noChangeArrowheads="1"/>
          </p:cNvSpPr>
          <p:nvPr/>
        </p:nvSpPr>
        <p:spPr bwMode="auto">
          <a:xfrm>
            <a:off x="3495316" y="0"/>
            <a:ext cx="5410077" cy="914400"/>
          </a:xfrm>
          <a:prstGeom prst="rect">
            <a:avLst/>
          </a:prstGeom>
          <a:noFill/>
          <a:ln w="9525">
            <a:noFill/>
            <a:miter lim="800000"/>
            <a:headEnd/>
            <a:tailEnd/>
          </a:ln>
        </p:spPr>
        <p:txBody>
          <a:bodyPr anchor="ctr">
            <a:prstTxWarp prst="textNoShape">
              <a:avLst/>
            </a:prstTxWarp>
          </a:bodyPr>
          <a:lstStyle/>
          <a:p>
            <a:pPr algn="r"/>
            <a:r>
              <a:rPr lang="en-US" sz="3000" b="1" dirty="0" smtClean="0">
                <a:solidFill>
                  <a:srgbClr val="FFFFFF"/>
                </a:solidFill>
                <a:latin typeface="Arial" pitchFamily="-104" charset="0"/>
                <a:ea typeface="Arial" pitchFamily="-104" charset="0"/>
                <a:cs typeface="Arial" pitchFamily="-104" charset="0"/>
              </a:rPr>
              <a:t>      </a:t>
            </a:r>
          </a:p>
          <a:p>
            <a:pPr algn="r"/>
            <a:endParaRPr lang="en-US" sz="3000" b="1" dirty="0">
              <a:solidFill>
                <a:srgbClr val="FFFFFF"/>
              </a:solidFill>
              <a:latin typeface="Arial" pitchFamily="-104" charset="0"/>
              <a:ea typeface="Arial" pitchFamily="-104" charset="0"/>
              <a:cs typeface="Arial" pitchFamily="-1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2</a:t>
            </a:fld>
            <a:endParaRPr lang="en-US"/>
          </a:p>
        </p:txBody>
      </p:sp>
      <p:sp>
        <p:nvSpPr>
          <p:cNvPr id="5" name="Footer Placeholder 1"/>
          <p:cNvSpPr>
            <a:spLocks noGrp="1"/>
          </p:cNvSpPr>
          <p:nvPr>
            <p:ph type="ftr" sz="quarter" idx="3"/>
          </p:nvPr>
        </p:nvSpPr>
        <p:spPr>
          <a:xfrm>
            <a:off x="2184407" y="6459713"/>
            <a:ext cx="4058349" cy="365125"/>
          </a:xfrm>
        </p:spPr>
        <p:txBody>
          <a:bodyPr/>
          <a:lstStyle/>
          <a:p>
            <a:r>
              <a:rPr lang="en-US" dirty="0" smtClean="0">
                <a:latin typeface="Arial" pitchFamily="34" charset="0"/>
                <a:cs typeface="Arial" pitchFamily="34" charset="0"/>
              </a:rPr>
              <a:t>NSAC LRPWG Resolution Meeting,  April 16-20 2015</a:t>
            </a:r>
            <a:endParaRPr lang="en-US" dirty="0">
              <a:latin typeface="Arial" pitchFamily="34" charset="0"/>
              <a:cs typeface="Arial" pitchFamily="34" charset="0"/>
            </a:endParaRPr>
          </a:p>
        </p:txBody>
      </p:sp>
      <p:sp>
        <p:nvSpPr>
          <p:cNvPr id="6" name="Title 5"/>
          <p:cNvSpPr txBox="1">
            <a:spLocks/>
          </p:cNvSpPr>
          <p:nvPr/>
        </p:nvSpPr>
        <p:spPr>
          <a:xfrm>
            <a:off x="457200" y="0"/>
            <a:ext cx="8229600" cy="762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Electron Ion Collider</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3"/>
          <p:cNvSpPr txBox="1">
            <a:spLocks noChangeArrowheads="1"/>
          </p:cNvSpPr>
          <p:nvPr/>
        </p:nvSpPr>
        <p:spPr>
          <a:xfrm>
            <a:off x="304800" y="1010355"/>
            <a:ext cx="4876800" cy="304800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C00000"/>
                </a:solidFill>
                <a:latin typeface="Arial" pitchFamily="34" charset="0"/>
                <a:ea typeface="ＭＳ Ｐゴシック" pitchFamily="1" charset="-128"/>
                <a:cs typeface="Arial" pitchFamily="34" charset="0"/>
              </a:rPr>
              <a:t>NSAC 2007 Long-Range Plan:</a:t>
            </a:r>
          </a:p>
          <a:p>
            <a:pPr marL="173038" eaLnBrk="0" hangingPunct="0">
              <a:lnSpc>
                <a:spcPct val="90000"/>
              </a:lnSpc>
              <a:spcBef>
                <a:spcPts val="600"/>
              </a:spcBef>
              <a:spcAft>
                <a:spcPct val="30000"/>
              </a:spcAft>
              <a:buFont typeface="Wingdings" pitchFamily="2" charset="2"/>
              <a:buNone/>
              <a:defRPr/>
            </a:pPr>
            <a:r>
              <a:rPr lang="en-US" kern="0" dirty="0" smtClean="0">
                <a:latin typeface="Arial" pitchFamily="34" charset="0"/>
                <a:ea typeface="ＭＳ Ｐゴシック" pitchFamily="1" charset="-128"/>
                <a:cs typeface="Arial" pitchFamily="34" charset="0"/>
              </a:rPr>
              <a:t>“</a:t>
            </a:r>
            <a:r>
              <a:rPr lang="en-US" kern="0" dirty="0">
                <a:latin typeface="Arial" pitchFamily="34" charset="0"/>
                <a:ea typeface="ＭＳ Ｐゴシック" pitchFamily="1" charset="-128"/>
                <a:cs typeface="Arial" pitchFamily="34" charset="0"/>
              </a:rPr>
              <a:t>An </a:t>
            </a:r>
            <a:r>
              <a:rPr lang="en-US" b="1" kern="0" dirty="0">
                <a:solidFill>
                  <a:srgbClr val="0B2CB7"/>
                </a:solidFill>
                <a:latin typeface="Arial" pitchFamily="34" charset="0"/>
                <a:ea typeface="ＭＳ Ｐゴシック" pitchFamily="1" charset="-128"/>
                <a:cs typeface="Arial" pitchFamily="34" charset="0"/>
              </a:rPr>
              <a:t>Electron-Ion Collider (EIC)</a:t>
            </a:r>
            <a:r>
              <a:rPr lang="en-US" kern="0" dirty="0">
                <a:solidFill>
                  <a:srgbClr val="0B2CB7"/>
                </a:solidFill>
                <a:latin typeface="Arial" pitchFamily="34" charset="0"/>
                <a:ea typeface="ＭＳ Ｐゴシック" pitchFamily="1" charset="-128"/>
                <a:cs typeface="Arial" pitchFamily="34" charset="0"/>
              </a:rPr>
              <a:t> </a:t>
            </a:r>
            <a:r>
              <a:rPr lang="en-US" kern="0" dirty="0">
                <a:latin typeface="Arial" pitchFamily="34" charset="0"/>
                <a:ea typeface="ＭＳ Ｐゴシック" pitchFamily="1" charset="-128"/>
                <a:cs typeface="Arial" pitchFamily="34" charset="0"/>
              </a:rPr>
              <a:t>with </a:t>
            </a:r>
            <a:r>
              <a:rPr lang="en-US" b="1" kern="0" dirty="0">
                <a:solidFill>
                  <a:srgbClr val="C00000"/>
                </a:solidFill>
                <a:latin typeface="Arial" pitchFamily="34" charset="0"/>
                <a:ea typeface="ＭＳ Ｐゴシック" pitchFamily="1" charset="-128"/>
                <a:cs typeface="Arial" pitchFamily="34" charset="0"/>
              </a:rPr>
              <a:t>polarized</a:t>
            </a:r>
            <a:r>
              <a:rPr lang="en-US" kern="0" dirty="0">
                <a:latin typeface="Arial" pitchFamily="34" charset="0"/>
                <a:ea typeface="ＭＳ Ｐゴシック" pitchFamily="1" charset="-128"/>
                <a:cs typeface="Arial" pitchFamily="34" charset="0"/>
              </a:rPr>
              <a:t> beams has been </a:t>
            </a:r>
            <a:r>
              <a:rPr lang="en-US" b="1" kern="0" dirty="0">
                <a:solidFill>
                  <a:srgbClr val="0B2CB7"/>
                </a:solidFill>
                <a:latin typeface="Arial" pitchFamily="34" charset="0"/>
                <a:ea typeface="ＭＳ Ｐゴシック" pitchFamily="1" charset="-128"/>
                <a:cs typeface="Arial" pitchFamily="34" charset="0"/>
              </a:rPr>
              <a:t>embraced by the U.S. nuclear science community</a:t>
            </a:r>
            <a:r>
              <a:rPr lang="en-US" kern="0" dirty="0">
                <a:latin typeface="Arial" pitchFamily="34" charset="0"/>
                <a:ea typeface="ＭＳ Ｐゴシック" pitchFamily="1" charset="-128"/>
                <a:cs typeface="Arial" pitchFamily="34" charset="0"/>
              </a:rPr>
              <a:t> as embodying the vision for </a:t>
            </a:r>
            <a:r>
              <a:rPr lang="en-US" b="1" kern="0" dirty="0">
                <a:solidFill>
                  <a:srgbClr val="0B2CB7"/>
                </a:solidFill>
                <a:latin typeface="Arial" pitchFamily="34" charset="0"/>
                <a:ea typeface="ＭＳ Ｐゴシック" pitchFamily="1" charset="-128"/>
                <a:cs typeface="Arial" pitchFamily="34" charset="0"/>
              </a:rPr>
              <a:t>reaching the next QCD frontier</a:t>
            </a:r>
            <a:r>
              <a:rPr lang="en-US" kern="0" dirty="0">
                <a:latin typeface="Arial" pitchFamily="34" charset="0"/>
                <a:ea typeface="ＭＳ Ｐゴシック" pitchFamily="1" charset="-128"/>
                <a:cs typeface="Arial" pitchFamily="34" charset="0"/>
              </a:rPr>
              <a:t>.  EIC would provide unique capabilities for the study of QCD well beyond those available at existing facilities worldwide and complementary to those planned for the next generation of accelerators in Europe and Asia.”</a:t>
            </a:r>
          </a:p>
        </p:txBody>
      </p:sp>
      <p:pic>
        <p:nvPicPr>
          <p:cNvPr id="9" name="Picture 4"/>
          <p:cNvPicPr>
            <a:picLocks noChangeAspect="1" noChangeArrowheads="1"/>
          </p:cNvPicPr>
          <p:nvPr/>
        </p:nvPicPr>
        <p:blipFill>
          <a:blip r:embed="rId2" cstate="print"/>
          <a:srcRect/>
          <a:stretch>
            <a:fillRect/>
          </a:stretch>
        </p:blipFill>
        <p:spPr bwMode="auto">
          <a:xfrm rot="20810475">
            <a:off x="5702131" y="877419"/>
            <a:ext cx="2687378" cy="330754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1" name="TextBox 10"/>
          <p:cNvSpPr txBox="1"/>
          <p:nvPr/>
        </p:nvSpPr>
        <p:spPr>
          <a:xfrm>
            <a:off x="269134" y="4173958"/>
            <a:ext cx="5080508" cy="369332"/>
          </a:xfrm>
          <a:prstGeom prst="rect">
            <a:avLst/>
          </a:prstGeom>
          <a:noFill/>
        </p:spPr>
        <p:txBody>
          <a:bodyPr wrap="square" rtlCol="0">
            <a:spAutoFit/>
          </a:bodyPr>
          <a:lstStyle/>
          <a:p>
            <a:r>
              <a:rPr lang="en-US" b="1" dirty="0" smtClean="0">
                <a:solidFill>
                  <a:srgbClr val="002060"/>
                </a:solidFill>
                <a:latin typeface="Arial" pitchFamily="34" charset="0"/>
                <a:cs typeface="Arial" pitchFamily="34" charset="0"/>
              </a:rPr>
              <a:t>EIC Community White Paper arXiv:1212.1701</a:t>
            </a:r>
          </a:p>
        </p:txBody>
      </p:sp>
      <p:pic>
        <p:nvPicPr>
          <p:cNvPr id="81922" name="Picture 2"/>
          <p:cNvPicPr>
            <a:picLocks noChangeAspect="1" noChangeArrowheads="1"/>
          </p:cNvPicPr>
          <p:nvPr/>
        </p:nvPicPr>
        <p:blipFill>
          <a:blip r:embed="rId3"/>
          <a:srcRect/>
          <a:stretch>
            <a:fillRect/>
          </a:stretch>
        </p:blipFill>
        <p:spPr bwMode="auto">
          <a:xfrm>
            <a:off x="9487" y="4583286"/>
            <a:ext cx="6867525" cy="1840230"/>
          </a:xfrm>
          <a:prstGeom prst="rect">
            <a:avLst/>
          </a:prstGeom>
          <a:noFill/>
          <a:ln w="9525">
            <a:noFill/>
            <a:miter lim="800000"/>
            <a:headEnd/>
            <a:tailEnd/>
          </a:ln>
        </p:spPr>
      </p:pic>
      <p:pic>
        <p:nvPicPr>
          <p:cNvPr id="14" name="Picture 2"/>
          <p:cNvPicPr>
            <a:picLocks noChangeAspect="1" noChangeArrowheads="1"/>
          </p:cNvPicPr>
          <p:nvPr/>
        </p:nvPicPr>
        <p:blipFill>
          <a:blip r:embed="rId3"/>
          <a:srcRect l="81460" t="38340" b="44483"/>
          <a:stretch>
            <a:fillRect/>
          </a:stretch>
        </p:blipFill>
        <p:spPr bwMode="auto">
          <a:xfrm>
            <a:off x="4706371" y="5520267"/>
            <a:ext cx="1273164" cy="316089"/>
          </a:xfrm>
          <a:prstGeom prst="rect">
            <a:avLst/>
          </a:prstGeom>
          <a:noFill/>
          <a:ln w="9525">
            <a:noFill/>
            <a:miter lim="800000"/>
            <a:headEnd/>
            <a:tailEnd/>
          </a:ln>
        </p:spPr>
      </p:pic>
      <p:sp>
        <p:nvSpPr>
          <p:cNvPr id="15" name="Rectangle 14"/>
          <p:cNvSpPr/>
          <p:nvPr/>
        </p:nvSpPr>
        <p:spPr>
          <a:xfrm>
            <a:off x="5633156" y="5271911"/>
            <a:ext cx="1083733" cy="282223"/>
          </a:xfrm>
          <a:prstGeom prst="rect">
            <a:avLst/>
          </a:prstGeom>
          <a:solidFill>
            <a:schemeClr val="bg1"/>
          </a:solidFill>
          <a:ln>
            <a:noFill/>
          </a:ln>
          <a:effectLst>
            <a:outerShdw blurRad="40000"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rot="20820000">
            <a:off x="5698631" y="3016564"/>
            <a:ext cx="2752381" cy="3291840"/>
          </a:xfrm>
          <a:prstGeom prst="rect">
            <a:avLst/>
          </a:prstGeom>
          <a:effectLst>
            <a:outerShdw blurRad="292100" dist="139700" dir="2700000" algn="ctr" rotWithShape="0">
              <a:srgbClr val="000000">
                <a:alpha val="65000"/>
              </a:srgbClr>
            </a:outerShdw>
          </a:effectLst>
          <a:scene3d>
            <a:camera prst="orthographicFront"/>
            <a:lightRig rig="threePt" dir="t"/>
          </a:scene3d>
          <a:sp3d>
            <a:bevelT/>
            <a:bevelB w="0" h="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3</a:t>
            </a:fld>
            <a:endParaRPr lang="en-US"/>
          </a:p>
        </p:txBody>
      </p:sp>
      <p:sp>
        <p:nvSpPr>
          <p:cNvPr id="5" name="Footer Placeholder 1"/>
          <p:cNvSpPr>
            <a:spLocks noGrp="1"/>
          </p:cNvSpPr>
          <p:nvPr>
            <p:ph type="ftr" sz="quarter" idx="3"/>
          </p:nvPr>
        </p:nvSpPr>
        <p:spPr>
          <a:xfrm>
            <a:off x="2184407" y="6459713"/>
            <a:ext cx="4058349" cy="365125"/>
          </a:xfrm>
        </p:spPr>
        <p:txBody>
          <a:bodyPr/>
          <a:lstStyle/>
          <a:p>
            <a:r>
              <a:rPr lang="en-US" dirty="0" smtClean="0">
                <a:latin typeface="Arial" pitchFamily="34" charset="0"/>
                <a:cs typeface="Arial" pitchFamily="34" charset="0"/>
              </a:rPr>
              <a:t>NSAC LRPWG Resolution Meeting,  April 16-20 2015</a:t>
            </a:r>
            <a:endParaRPr lang="en-US" dirty="0">
              <a:latin typeface="Arial" pitchFamily="34" charset="0"/>
              <a:cs typeface="Arial" pitchFamily="34" charset="0"/>
            </a:endParaRPr>
          </a:p>
        </p:txBody>
      </p:sp>
      <p:sp>
        <p:nvSpPr>
          <p:cNvPr id="6" name="Title 5"/>
          <p:cNvSpPr txBox="1">
            <a:spLocks/>
          </p:cNvSpPr>
          <p:nvPr/>
        </p:nvSpPr>
        <p:spPr>
          <a:xfrm>
            <a:off x="0" y="0"/>
            <a:ext cx="9144000" cy="762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EIC Science</a:t>
            </a:r>
            <a:r>
              <a:rPr kumimoji="0" lang="en-US" sz="36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Questions – Cold QCD View</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6" name="TextBox 15"/>
          <p:cNvSpPr txBox="1"/>
          <p:nvPr/>
        </p:nvSpPr>
        <p:spPr>
          <a:xfrm>
            <a:off x="228600" y="1219200"/>
            <a:ext cx="8458200" cy="4708981"/>
          </a:xfrm>
          <a:prstGeom prst="rect">
            <a:avLst/>
          </a:prstGeom>
          <a:noFill/>
        </p:spPr>
        <p:txBody>
          <a:bodyPr wrap="square" rtlCol="0">
            <a:spAutoFit/>
          </a:bodyPr>
          <a:lstStyle/>
          <a:p>
            <a:pPr marL="457200" lvl="0" indent="-457200" fontAlgn="base">
              <a:spcAft>
                <a:spcPct val="0"/>
              </a:spcAft>
              <a:buClr>
                <a:srgbClr val="C00000"/>
              </a:buClr>
              <a:buFontTx/>
              <a:buChar char="•"/>
            </a:pPr>
            <a:r>
              <a:rPr lang="en-US" sz="2000" kern="0" dirty="0" smtClean="0">
                <a:latin typeface="Arial" pitchFamily="34" charset="0"/>
                <a:cs typeface="Arial" pitchFamily="34" charset="0"/>
              </a:rPr>
              <a:t>What is the transverse spatial and momentum structure of the gluons and sea quarks? Are there non-perturbative structures and can one image them?</a:t>
            </a:r>
          </a:p>
          <a:p>
            <a:pPr marL="457200" lvl="0" indent="-457200" fontAlgn="base">
              <a:spcAft>
                <a:spcPct val="0"/>
              </a:spcAft>
              <a:buClr>
                <a:srgbClr val="C00000"/>
              </a:buClr>
              <a:buFontTx/>
              <a:buChar char="•"/>
            </a:pPr>
            <a:endParaRPr lang="en-US" sz="2000" kern="0" dirty="0" smtClean="0">
              <a:latin typeface="Arial" pitchFamily="34" charset="0"/>
              <a:cs typeface="Arial" pitchFamily="34" charset="0"/>
            </a:endParaRPr>
          </a:p>
          <a:p>
            <a:pPr marL="457200" lvl="0" indent="-457200" fontAlgn="base">
              <a:spcAft>
                <a:spcPct val="0"/>
              </a:spcAft>
              <a:buClr>
                <a:srgbClr val="C00000"/>
              </a:buClr>
              <a:buFontTx/>
              <a:buChar char="•"/>
            </a:pPr>
            <a:r>
              <a:rPr lang="en-US" sz="2000" kern="0" dirty="0" smtClean="0">
                <a:latin typeface="Arial" pitchFamily="34" charset="0"/>
                <a:cs typeface="Arial" pitchFamily="34" charset="0"/>
              </a:rPr>
              <a:t>How much do the gluons contribute to the nucleon spin? Is there significant orbital momentum?</a:t>
            </a:r>
          </a:p>
          <a:p>
            <a:pPr marL="457200" lvl="0" indent="-457200" fontAlgn="base">
              <a:spcAft>
                <a:spcPct val="0"/>
              </a:spcAft>
              <a:buClr>
                <a:srgbClr val="C00000"/>
              </a:buClr>
              <a:buFontTx/>
              <a:buChar char="•"/>
            </a:pPr>
            <a:endParaRPr lang="en-US" sz="2000" kern="0" dirty="0" smtClean="0">
              <a:latin typeface="Arial" pitchFamily="34" charset="0"/>
              <a:cs typeface="Arial" pitchFamily="34" charset="0"/>
            </a:endParaRPr>
          </a:p>
          <a:p>
            <a:pPr marL="457200" lvl="0" indent="-457200" fontAlgn="base">
              <a:spcAft>
                <a:spcPct val="0"/>
              </a:spcAft>
              <a:buClr>
                <a:srgbClr val="C00000"/>
              </a:buClr>
              <a:buFontTx/>
              <a:buChar char="•"/>
            </a:pPr>
            <a:r>
              <a:rPr lang="en-US" sz="2000" kern="0" dirty="0" smtClean="0">
                <a:latin typeface="Arial" pitchFamily="34" charset="0"/>
                <a:cs typeface="Arial" pitchFamily="34" charset="0"/>
              </a:rPr>
              <a:t>How is the gluon distribution in nuclei different than in the nucleon? How does this relate to nuclear binding or short range nucleon-nucleon correlations? </a:t>
            </a:r>
          </a:p>
          <a:p>
            <a:pPr marL="457200" lvl="0" indent="-457200" fontAlgn="base">
              <a:spcAft>
                <a:spcPct val="0"/>
              </a:spcAft>
              <a:buClr>
                <a:srgbClr val="C00000"/>
              </a:buClr>
              <a:buFontTx/>
              <a:buChar char="•"/>
            </a:pPr>
            <a:endParaRPr lang="en-US" sz="2000" kern="0" dirty="0" smtClean="0">
              <a:latin typeface="Arial" pitchFamily="34" charset="0"/>
              <a:cs typeface="Arial" pitchFamily="34" charset="0"/>
            </a:endParaRPr>
          </a:p>
          <a:p>
            <a:pPr marL="457200" lvl="0" indent="-457200" fontAlgn="base">
              <a:spcAft>
                <a:spcPct val="0"/>
              </a:spcAft>
              <a:buClr>
                <a:srgbClr val="C00000"/>
              </a:buClr>
              <a:buFontTx/>
              <a:buChar char="•"/>
            </a:pPr>
            <a:r>
              <a:rPr lang="en-US" sz="2000" kern="0" dirty="0" smtClean="0">
                <a:latin typeface="Arial" pitchFamily="34" charset="0"/>
                <a:cs typeface="Arial" pitchFamily="34" charset="0"/>
              </a:rPr>
              <a:t>Can one find evidence for saturation of the gluon density?</a:t>
            </a:r>
          </a:p>
          <a:p>
            <a:pPr marL="457200" lvl="0" indent="-457200" fontAlgn="base">
              <a:spcAft>
                <a:spcPct val="0"/>
              </a:spcAft>
              <a:buClr>
                <a:srgbClr val="C00000"/>
              </a:buClr>
              <a:buFontTx/>
              <a:buChar char="•"/>
            </a:pPr>
            <a:endParaRPr lang="en-US" sz="2000" kern="0" dirty="0" smtClean="0">
              <a:latin typeface="Arial" pitchFamily="34" charset="0"/>
              <a:cs typeface="Arial" pitchFamily="34" charset="0"/>
            </a:endParaRPr>
          </a:p>
          <a:p>
            <a:pPr marL="457200" lvl="0" indent="-457200" fontAlgn="base">
              <a:spcAft>
                <a:spcPct val="0"/>
              </a:spcAft>
              <a:buClr>
                <a:srgbClr val="C00000"/>
              </a:buClr>
              <a:buFontTx/>
              <a:buChar char="•"/>
            </a:pPr>
            <a:r>
              <a:rPr lang="en-US" sz="2000" kern="0" dirty="0" smtClean="0">
                <a:latin typeface="Arial" pitchFamily="34" charset="0"/>
                <a:cs typeface="Arial" pitchFamily="34" charset="0"/>
              </a:rPr>
              <a:t>How do quarks and gluons propagate in nuclear matter and join together to form hadrons?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6">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16">
                                            <p:txEl>
                                              <p:pRg st="2" end="2"/>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16">
                                            <p:txEl>
                                              <p:pRg st="4" end="4"/>
                                            </p:txEl>
                                          </p:spTgt>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6">
                                            <p:txEl>
                                              <p:pRg st="6" end="6"/>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16">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nvGraphicFramePr>
        <p:xfrm>
          <a:off x="235414" y="891822"/>
          <a:ext cx="8832386" cy="553897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B9A5DFB4-3D23-4866-8D46-AE36D04BFD7D}" type="slidenum">
              <a:rPr lang="en-US" smtClean="0"/>
              <a:pPr/>
              <a:t>4</a:t>
            </a:fld>
            <a:endParaRPr lang="en-US"/>
          </a:p>
        </p:txBody>
      </p:sp>
      <p:sp>
        <p:nvSpPr>
          <p:cNvPr id="9" name="Title 1"/>
          <p:cNvSpPr txBox="1">
            <a:spLocks/>
          </p:cNvSpPr>
          <p:nvPr/>
        </p:nvSpPr>
        <p:spPr>
          <a:xfrm>
            <a:off x="0" y="22578"/>
            <a:ext cx="9067800" cy="65475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Arial" panose="020B0604020202020204" pitchFamily="34" charset="0"/>
                <a:ea typeface="+mj-ea"/>
                <a:cs typeface="Arial" panose="020B0604020202020204" pitchFamily="34" charset="0"/>
              </a:rPr>
              <a:t>Jefferson Lab NP Funding Projection (AY$)</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cxnSp>
        <p:nvCxnSpPr>
          <p:cNvPr id="12" name="Straight Connector 11"/>
          <p:cNvCxnSpPr/>
          <p:nvPr/>
        </p:nvCxnSpPr>
        <p:spPr>
          <a:xfrm flipV="1">
            <a:off x="2669904" y="2077158"/>
            <a:ext cx="0" cy="4353637"/>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64686" y="2246493"/>
            <a:ext cx="1876924" cy="646331"/>
          </a:xfrm>
          <a:prstGeom prst="rect">
            <a:avLst/>
          </a:prstGeom>
          <a:noFill/>
        </p:spPr>
        <p:txBody>
          <a:bodyPr wrap="none" rtlCol="0">
            <a:spAutoFit/>
          </a:bodyPr>
          <a:lstStyle/>
          <a:p>
            <a:pPr defTabSz="457200"/>
            <a:r>
              <a:rPr lang="en-US" dirty="0">
                <a:solidFill>
                  <a:prstClr val="black"/>
                </a:solidFill>
              </a:rPr>
              <a:t>Actual    </a:t>
            </a:r>
            <a:r>
              <a:rPr lang="en-US" dirty="0" smtClean="0">
                <a:solidFill>
                  <a:prstClr val="black"/>
                </a:solidFill>
              </a:rPr>
              <a:t>Proposed</a:t>
            </a:r>
            <a:endParaRPr lang="en-US" dirty="0">
              <a:solidFill>
                <a:prstClr val="black"/>
              </a:solidFill>
            </a:endParaRPr>
          </a:p>
          <a:p>
            <a:pPr defTabSz="457200"/>
            <a:r>
              <a:rPr lang="en-US" dirty="0">
                <a:solidFill>
                  <a:prstClr val="black"/>
                </a:solidFill>
              </a:rPr>
              <a:t>         </a:t>
            </a:r>
            <a:r>
              <a:rPr lang="en-US" dirty="0">
                <a:solidFill>
                  <a:prstClr val="black"/>
                </a:solidFill>
                <a:sym typeface="Wingdings 3"/>
              </a:rPr>
              <a:t>  </a:t>
            </a:r>
            <a:endParaRPr lang="en-US" dirty="0">
              <a:solidFill>
                <a:prstClr val="black"/>
              </a:solidFill>
            </a:endParaRPr>
          </a:p>
        </p:txBody>
      </p:sp>
      <p:sp>
        <p:nvSpPr>
          <p:cNvPr id="16" name="TextBox 15"/>
          <p:cNvSpPr txBox="1"/>
          <p:nvPr/>
        </p:nvSpPr>
        <p:spPr>
          <a:xfrm>
            <a:off x="3973689" y="2065869"/>
            <a:ext cx="3629520" cy="276999"/>
          </a:xfrm>
          <a:prstGeom prst="rect">
            <a:avLst/>
          </a:prstGeom>
          <a:noFill/>
        </p:spPr>
        <p:txBody>
          <a:bodyPr wrap="none" rtlCol="0">
            <a:spAutoFit/>
          </a:bodyPr>
          <a:lstStyle/>
          <a:p>
            <a:r>
              <a:rPr lang="en-US" sz="1200" b="1" i="1" dirty="0" smtClean="0">
                <a:latin typeface="Arial" pitchFamily="34" charset="0"/>
                <a:cs typeface="Arial" pitchFamily="34" charset="0"/>
              </a:rPr>
              <a:t>(dashed curves were as proposed in 2007 LRP)</a:t>
            </a:r>
            <a:endParaRPr lang="en-US" sz="1200" b="1" i="1" dirty="0">
              <a:latin typeface="Arial" pitchFamily="34" charset="0"/>
              <a:cs typeface="Arial" pitchFamily="34" charset="0"/>
            </a:endParaRPr>
          </a:p>
        </p:txBody>
      </p:sp>
      <p:sp>
        <p:nvSpPr>
          <p:cNvPr id="14" name="Footer Placeholder 1"/>
          <p:cNvSpPr>
            <a:spLocks noGrp="1"/>
          </p:cNvSpPr>
          <p:nvPr>
            <p:ph type="ftr" sz="quarter" idx="3"/>
          </p:nvPr>
        </p:nvSpPr>
        <p:spPr>
          <a:xfrm>
            <a:off x="2184407" y="6459713"/>
            <a:ext cx="4058349" cy="365125"/>
          </a:xfrm>
        </p:spPr>
        <p:txBody>
          <a:bodyPr/>
          <a:lstStyle/>
          <a:p>
            <a:r>
              <a:rPr lang="en-US" dirty="0" smtClean="0">
                <a:latin typeface="Arial" pitchFamily="34" charset="0"/>
                <a:cs typeface="Arial" pitchFamily="34" charset="0"/>
              </a:rPr>
              <a:t>NSAC LRPWG Resolution Meeting,  April 16-20 2015</a:t>
            </a:r>
            <a:endParaRPr lang="en-US" dirty="0">
              <a:latin typeface="Arial" pitchFamily="34" charset="0"/>
              <a:cs typeface="Arial" pitchFamily="34" charset="0"/>
            </a:endParaRPr>
          </a:p>
        </p:txBody>
      </p:sp>
      <p:sp>
        <p:nvSpPr>
          <p:cNvPr id="17" name="TextBox 16"/>
          <p:cNvSpPr txBox="1"/>
          <p:nvPr/>
        </p:nvSpPr>
        <p:spPr>
          <a:xfrm>
            <a:off x="3761559" y="4447997"/>
            <a:ext cx="3874522" cy="954107"/>
          </a:xfrm>
          <a:prstGeom prst="rect">
            <a:avLst/>
          </a:prstGeom>
          <a:solidFill>
            <a:schemeClr val="accent1">
              <a:lumMod val="20000"/>
              <a:lumOff val="80000"/>
            </a:schemeClr>
          </a:solidFill>
        </p:spPr>
        <p:txBody>
          <a:bodyPr wrap="none" rtlCol="0">
            <a:spAutoFit/>
          </a:bodyPr>
          <a:lstStyle/>
          <a:p>
            <a:pPr marL="285750" indent="-285750" defTabSz="457200">
              <a:buFont typeface="Arial" panose="020B0604020202020204" pitchFamily="34" charset="0"/>
              <a:buChar char="•"/>
            </a:pPr>
            <a:r>
              <a:rPr lang="en-US" sz="1400" dirty="0">
                <a:solidFill>
                  <a:srgbClr val="002060"/>
                </a:solidFill>
                <a:latin typeface="Arial" pitchFamily="34" charset="0"/>
                <a:cs typeface="Arial" pitchFamily="34" charset="0"/>
              </a:rPr>
              <a:t> 12 </a:t>
            </a:r>
            <a:r>
              <a:rPr lang="en-US" sz="1400" dirty="0" err="1" smtClean="0">
                <a:solidFill>
                  <a:srgbClr val="002060"/>
                </a:solidFill>
                <a:latin typeface="Arial" pitchFamily="34" charset="0"/>
                <a:cs typeface="Arial" pitchFamily="34" charset="0"/>
              </a:rPr>
              <a:t>GeV</a:t>
            </a:r>
            <a:r>
              <a:rPr lang="en-US" sz="1400" dirty="0" smtClean="0">
                <a:solidFill>
                  <a:srgbClr val="002060"/>
                </a:solidFill>
                <a:latin typeface="Arial" pitchFamily="34" charset="0"/>
                <a:cs typeface="Arial" pitchFamily="34" charset="0"/>
              </a:rPr>
              <a:t> Project </a:t>
            </a:r>
            <a:r>
              <a:rPr lang="en-US" sz="1400" dirty="0">
                <a:solidFill>
                  <a:srgbClr val="002060"/>
                </a:solidFill>
                <a:latin typeface="Arial" pitchFamily="34" charset="0"/>
                <a:cs typeface="Arial" pitchFamily="34" charset="0"/>
              </a:rPr>
              <a:t>completes in FY17</a:t>
            </a:r>
          </a:p>
          <a:p>
            <a:pPr marL="285750" indent="-285750" defTabSz="457200">
              <a:buFont typeface="Arial" panose="020B0604020202020204" pitchFamily="34" charset="0"/>
              <a:buChar char="•"/>
            </a:pPr>
            <a:r>
              <a:rPr lang="en-US" sz="1400" dirty="0">
                <a:solidFill>
                  <a:srgbClr val="002060"/>
                </a:solidFill>
                <a:latin typeface="Arial" pitchFamily="34" charset="0"/>
                <a:cs typeface="Arial" pitchFamily="34" charset="0"/>
              </a:rPr>
              <a:t> FY15 ops = senate mark (PB </a:t>
            </a:r>
            <a:r>
              <a:rPr lang="en-US" sz="1400" dirty="0" smtClean="0">
                <a:solidFill>
                  <a:srgbClr val="002060"/>
                </a:solidFill>
                <a:latin typeface="Arial" pitchFamily="34" charset="0"/>
                <a:cs typeface="Arial" pitchFamily="34" charset="0"/>
              </a:rPr>
              <a:t>+$8M</a:t>
            </a:r>
            <a:r>
              <a:rPr lang="en-US" sz="1400" dirty="0">
                <a:solidFill>
                  <a:srgbClr val="002060"/>
                </a:solidFill>
                <a:latin typeface="Arial" pitchFamily="34" charset="0"/>
                <a:cs typeface="Arial" pitchFamily="34" charset="0"/>
              </a:rPr>
              <a:t>)</a:t>
            </a:r>
          </a:p>
          <a:p>
            <a:pPr marL="285750" indent="-285750" defTabSz="457200">
              <a:buFont typeface="Arial" panose="020B0604020202020204" pitchFamily="34" charset="0"/>
              <a:buChar char="•"/>
            </a:pPr>
            <a:r>
              <a:rPr lang="en-US" sz="1400" dirty="0">
                <a:solidFill>
                  <a:srgbClr val="002060"/>
                </a:solidFill>
                <a:latin typeface="Arial" pitchFamily="34" charset="0"/>
                <a:cs typeface="Arial" pitchFamily="34" charset="0"/>
              </a:rPr>
              <a:t> FY15-19 proposed for 30 weeks/</a:t>
            </a:r>
            <a:r>
              <a:rPr lang="en-US" sz="1400" dirty="0" err="1">
                <a:solidFill>
                  <a:srgbClr val="002060"/>
                </a:solidFill>
                <a:latin typeface="Arial" pitchFamily="34" charset="0"/>
                <a:cs typeface="Arial" pitchFamily="34" charset="0"/>
              </a:rPr>
              <a:t>yr</a:t>
            </a:r>
            <a:r>
              <a:rPr lang="en-US" sz="1400" dirty="0">
                <a:solidFill>
                  <a:srgbClr val="002060"/>
                </a:solidFill>
                <a:latin typeface="Arial" pitchFamily="34" charset="0"/>
                <a:cs typeface="Arial" pitchFamily="34" charset="0"/>
              </a:rPr>
              <a:t> ops</a:t>
            </a:r>
          </a:p>
          <a:p>
            <a:pPr marL="285750" indent="-285750" defTabSz="457200">
              <a:buFont typeface="Arial" panose="020B0604020202020204" pitchFamily="34" charset="0"/>
              <a:buChar char="•"/>
            </a:pPr>
            <a:r>
              <a:rPr lang="en-US" sz="1400" dirty="0">
                <a:solidFill>
                  <a:srgbClr val="002060"/>
                </a:solidFill>
                <a:latin typeface="Arial" pitchFamily="34" charset="0"/>
                <a:cs typeface="Arial" pitchFamily="34" charset="0"/>
              </a:rPr>
              <a:t> FY20+ is COL supporting 30 weeks/</a:t>
            </a:r>
            <a:r>
              <a:rPr lang="en-US" sz="1400" dirty="0" err="1">
                <a:solidFill>
                  <a:srgbClr val="002060"/>
                </a:solidFill>
                <a:latin typeface="Arial" pitchFamily="34" charset="0"/>
                <a:cs typeface="Arial" pitchFamily="34" charset="0"/>
              </a:rPr>
              <a:t>yr</a:t>
            </a:r>
            <a:r>
              <a:rPr lang="en-US" sz="1400" dirty="0">
                <a:solidFill>
                  <a:srgbClr val="002060"/>
                </a:solidFill>
                <a:latin typeface="Arial" pitchFamily="34" charset="0"/>
                <a:cs typeface="Arial" pitchFamily="34" charset="0"/>
              </a:rPr>
              <a:t> ops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A5DFB4-3D23-4866-8D46-AE36D04BFD7D}" type="slidenum">
              <a:rPr lang="en-US" smtClean="0"/>
              <a:pPr/>
              <a:t>5</a:t>
            </a:fld>
            <a:endParaRPr lang="en-US"/>
          </a:p>
        </p:txBody>
      </p:sp>
      <p:sp>
        <p:nvSpPr>
          <p:cNvPr id="9" name="Title 1"/>
          <p:cNvSpPr txBox="1">
            <a:spLocks/>
          </p:cNvSpPr>
          <p:nvPr/>
        </p:nvSpPr>
        <p:spPr>
          <a:xfrm>
            <a:off x="0" y="22578"/>
            <a:ext cx="9067800" cy="65475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(M)EIC Realization</a:t>
            </a:r>
            <a:r>
              <a:rPr kumimoji="0" lang="en-US" sz="32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Imagined</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14" name="Footer Placeholder 1"/>
          <p:cNvSpPr>
            <a:spLocks noGrp="1"/>
          </p:cNvSpPr>
          <p:nvPr>
            <p:ph type="ftr" sz="quarter" idx="3"/>
          </p:nvPr>
        </p:nvSpPr>
        <p:spPr>
          <a:xfrm>
            <a:off x="2184407" y="6459713"/>
            <a:ext cx="4058349" cy="365125"/>
          </a:xfrm>
        </p:spPr>
        <p:txBody>
          <a:bodyPr/>
          <a:lstStyle/>
          <a:p>
            <a:r>
              <a:rPr lang="en-US" dirty="0" smtClean="0">
                <a:latin typeface="Arial" pitchFamily="34" charset="0"/>
                <a:cs typeface="Arial" pitchFamily="34" charset="0"/>
              </a:rPr>
              <a:t>NSAC LRPWG Resolution Meeting,  April 16-20 2015</a:t>
            </a:r>
            <a:endParaRPr lang="en-US" dirty="0">
              <a:latin typeface="Arial" pitchFamily="34" charset="0"/>
              <a:cs typeface="Arial" pitchFamily="34" charset="0"/>
            </a:endParaRPr>
          </a:p>
        </p:txBody>
      </p:sp>
      <p:pic>
        <p:nvPicPr>
          <p:cNvPr id="11" name="Picture 10" descr="C:\Users\lung\AppData\Local\Temp\MEIC profile  15-03-15 01  15-03-17 2.JPG"/>
          <p:cNvPicPr/>
          <p:nvPr/>
        </p:nvPicPr>
        <p:blipFill>
          <a:blip r:embed="rId3">
            <a:extLst>
              <a:ext uri="{28A0092B-C50C-407E-A947-70E740481C1C}">
                <a14:useLocalDpi xmlns:mv="urn:schemas-microsoft-com:mac:vml"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2122507" y="3293008"/>
            <a:ext cx="3480435" cy="2479281"/>
          </a:xfrm>
          <a:prstGeom prst="rect">
            <a:avLst/>
          </a:prstGeom>
          <a:noFill/>
          <a:ln>
            <a:noFill/>
          </a:ln>
        </p:spPr>
      </p:pic>
      <p:pic>
        <p:nvPicPr>
          <p:cNvPr id="15361" name="Picture 1"/>
          <p:cNvPicPr>
            <a:picLocks noChangeAspect="1" noChangeArrowheads="1"/>
          </p:cNvPicPr>
          <p:nvPr/>
        </p:nvPicPr>
        <p:blipFill>
          <a:blip r:embed="rId4"/>
          <a:srcRect/>
          <a:stretch>
            <a:fillRect/>
          </a:stretch>
        </p:blipFill>
        <p:spPr bwMode="auto">
          <a:xfrm>
            <a:off x="79023" y="849845"/>
            <a:ext cx="4800600" cy="2443163"/>
          </a:xfrm>
          <a:prstGeom prst="rect">
            <a:avLst/>
          </a:prstGeom>
          <a:noFill/>
          <a:ln w="9525">
            <a:noFill/>
            <a:miter lim="800000"/>
            <a:headEnd/>
            <a:tailEnd/>
          </a:ln>
        </p:spPr>
      </p:pic>
      <p:sp>
        <p:nvSpPr>
          <p:cNvPr id="7" name="TextBox 6"/>
          <p:cNvSpPr txBox="1"/>
          <p:nvPr/>
        </p:nvSpPr>
        <p:spPr>
          <a:xfrm>
            <a:off x="4879623" y="849845"/>
            <a:ext cx="4188177" cy="1815882"/>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Shown as most optimistic (wishful) schedule</a:t>
            </a:r>
          </a:p>
          <a:p>
            <a:pPr>
              <a:buFont typeface="Arial" pitchFamily="34" charset="0"/>
              <a:buChar char="•"/>
            </a:pPr>
            <a:r>
              <a:rPr lang="en-US" sz="1400" dirty="0" smtClean="0">
                <a:latin typeface="Arial" pitchFamily="34" charset="0"/>
                <a:cs typeface="Arial" pitchFamily="34" charset="0"/>
              </a:rPr>
              <a:t> Start EIC construction </a:t>
            </a:r>
            <a:r>
              <a:rPr lang="en-US" sz="1400" b="1" dirty="0" smtClean="0">
                <a:latin typeface="Arial" pitchFamily="34" charset="0"/>
                <a:cs typeface="Arial" pitchFamily="34" charset="0"/>
              </a:rPr>
              <a:t>after FRIB completion</a:t>
            </a:r>
          </a:p>
          <a:p>
            <a:pPr>
              <a:buFont typeface="Arial" pitchFamily="34" charset="0"/>
              <a:buChar char="•"/>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Fixed-target 12 GeV CEBAF operations can continue throughout the construction period</a:t>
            </a:r>
            <a:r>
              <a:rPr lang="en-US" sz="1400" dirty="0" smtClean="0">
                <a:latin typeface="Arial" pitchFamily="34" charset="0"/>
                <a:cs typeface="Arial" pitchFamily="34" charset="0"/>
              </a:rPr>
              <a:t>.</a:t>
            </a:r>
          </a:p>
          <a:p>
            <a:pPr>
              <a:buFont typeface="Arial" pitchFamily="34" charset="0"/>
              <a:buChar char="•"/>
            </a:pPr>
            <a:r>
              <a:rPr lang="en-US" sz="1400" dirty="0" smtClean="0">
                <a:latin typeface="Arial" pitchFamily="34" charset="0"/>
                <a:cs typeface="Arial" pitchFamily="34" charset="0"/>
              </a:rPr>
              <a:t> Assumes </a:t>
            </a:r>
            <a:r>
              <a:rPr lang="en-US" sz="1400" dirty="0" smtClean="0">
                <a:solidFill>
                  <a:srgbClr val="000000"/>
                </a:solidFill>
                <a:latin typeface="Arial" pitchFamily="34" charset="0"/>
                <a:cs typeface="Arial" pitchFamily="34" charset="0"/>
              </a:rPr>
              <a:t>endorsement for an EIC at the next 	(this) NSAC Long Range Plan</a:t>
            </a:r>
          </a:p>
          <a:p>
            <a:pPr>
              <a:buFont typeface="Arial" pitchFamily="34" charset="0"/>
              <a:buChar char="•"/>
            </a:pPr>
            <a:r>
              <a:rPr lang="en-US" sz="1400" dirty="0" smtClean="0">
                <a:solidFill>
                  <a:srgbClr val="000000"/>
                </a:solidFill>
                <a:latin typeface="Arial" pitchFamily="34" charset="0"/>
                <a:cs typeface="Arial" pitchFamily="34" charset="0"/>
              </a:rPr>
              <a:t> Assumes relevant accelerator R&amp;D for down-	select process done around 2016/17</a:t>
            </a:r>
          </a:p>
        </p:txBody>
      </p:sp>
      <p:sp>
        <p:nvSpPr>
          <p:cNvPr id="12" name="TextBox 11"/>
          <p:cNvSpPr txBox="1"/>
          <p:nvPr/>
        </p:nvSpPr>
        <p:spPr>
          <a:xfrm>
            <a:off x="5508978" y="3499554"/>
            <a:ext cx="3615267" cy="2831544"/>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CD3 is year when long-lead procurements can start, we think this is FY20 at the earliest.</a:t>
            </a:r>
          </a:p>
          <a:p>
            <a:endParaRPr lang="en-US" sz="80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EIC TPC and an assumed 15 year of operations ($117M/yr in FY15$) would be of similar cost as the CEBAF 4-6 GeV life cycle costs: $3.24B vs. $2.98B.</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Nuclear Physics can afford this.</a:t>
            </a:r>
          </a:p>
        </p:txBody>
      </p:sp>
      <p:sp>
        <p:nvSpPr>
          <p:cNvPr id="13" name="TextBox 12"/>
          <p:cNvSpPr txBox="1"/>
          <p:nvPr/>
        </p:nvSpPr>
        <p:spPr>
          <a:xfrm>
            <a:off x="79023" y="3446312"/>
            <a:ext cx="2105384" cy="3016210"/>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EIC Cost Review suggested a TPC of $1,500M for a generic EIC including detector</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Design studies continue for reduction  of the TPC below this</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The relatively low technical risk  of the MEIC design requires only minor investments in pre-R&amp;D</a:t>
            </a:r>
            <a:endParaRPr lang="en-US" sz="1400" dirty="0">
              <a:latin typeface="Arial" pitchFamily="34" charset="0"/>
              <a:cs typeface="Arial" pitchFamily="34" charset="0"/>
            </a:endParaRPr>
          </a:p>
        </p:txBody>
      </p:sp>
      <p:sp>
        <p:nvSpPr>
          <p:cNvPr id="18" name="TextBox 17"/>
          <p:cNvSpPr txBox="1"/>
          <p:nvPr/>
        </p:nvSpPr>
        <p:spPr>
          <a:xfrm>
            <a:off x="3149600" y="5761000"/>
            <a:ext cx="699911" cy="646331"/>
          </a:xfrm>
          <a:prstGeom prst="rect">
            <a:avLst/>
          </a:prstGeom>
          <a:solidFill>
            <a:srgbClr val="313EBD"/>
          </a:solidFill>
        </p:spPr>
        <p:txBody>
          <a:bodyPr wrap="square" rtlCol="0">
            <a:spAutoFit/>
          </a:bodyPr>
          <a:lstStyle/>
          <a:p>
            <a:r>
              <a:rPr lang="en-US" sz="1200" b="1" dirty="0" smtClean="0">
                <a:solidFill>
                  <a:schemeClr val="bg1"/>
                </a:solidFill>
                <a:latin typeface="Arial" pitchFamily="34" charset="0"/>
                <a:cs typeface="Arial" pitchFamily="34" charset="0"/>
              </a:rPr>
              <a:t>Year 4 ~ CD3</a:t>
            </a:r>
          </a:p>
          <a:p>
            <a:r>
              <a:rPr lang="en-US" sz="1200" b="1" dirty="0" smtClean="0">
                <a:solidFill>
                  <a:schemeClr val="bg1"/>
                </a:solidFill>
                <a:latin typeface="Arial" pitchFamily="34" charset="0"/>
                <a:cs typeface="Arial" pitchFamily="34" charset="0"/>
              </a:rPr>
              <a:t>FY20?</a:t>
            </a:r>
            <a:endParaRPr lang="en-US" sz="1200" b="1" dirty="0">
              <a:solidFill>
                <a:schemeClr val="bg1"/>
              </a:solidFill>
              <a:latin typeface="Arial" pitchFamily="34" charset="0"/>
              <a:cs typeface="Arial" pitchFamily="34" charset="0"/>
            </a:endParaRPr>
          </a:p>
        </p:txBody>
      </p:sp>
      <p:sp>
        <p:nvSpPr>
          <p:cNvPr id="19" name="TextBox 18"/>
          <p:cNvSpPr txBox="1"/>
          <p:nvPr/>
        </p:nvSpPr>
        <p:spPr>
          <a:xfrm>
            <a:off x="4662312" y="5755354"/>
            <a:ext cx="846666" cy="646331"/>
          </a:xfrm>
          <a:prstGeom prst="rect">
            <a:avLst/>
          </a:prstGeom>
          <a:solidFill>
            <a:srgbClr val="313EBD"/>
          </a:solidFill>
        </p:spPr>
        <p:txBody>
          <a:bodyPr wrap="square" rtlCol="0">
            <a:spAutoFit/>
          </a:bodyPr>
          <a:lstStyle/>
          <a:p>
            <a:pPr algn="ctr"/>
            <a:r>
              <a:rPr lang="en-US" sz="1200" b="1" dirty="0" smtClean="0">
                <a:solidFill>
                  <a:schemeClr val="bg1"/>
                </a:solidFill>
                <a:latin typeface="Arial" pitchFamily="34" charset="0"/>
                <a:cs typeface="Arial" pitchFamily="34" charset="0"/>
              </a:rPr>
              <a:t>Year 12  ~ CD4</a:t>
            </a:r>
          </a:p>
          <a:p>
            <a:pPr algn="ctr"/>
            <a:r>
              <a:rPr lang="en-US" sz="1200" b="1" dirty="0" smtClean="0">
                <a:solidFill>
                  <a:schemeClr val="bg1"/>
                </a:solidFill>
                <a:latin typeface="Arial" pitchFamily="34" charset="0"/>
                <a:cs typeface="Arial" pitchFamily="34" charset="0"/>
              </a:rPr>
              <a:t>FY28?</a:t>
            </a:r>
            <a:endParaRPr lang="en-US" sz="1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6200" y="837247"/>
            <a:ext cx="4648200" cy="5693866"/>
          </a:xfrm>
          <a:prstGeom prst="rect">
            <a:avLst/>
          </a:prstGeom>
          <a:noFill/>
          <a:ln w="9525">
            <a:noFill/>
            <a:miter lim="800000"/>
            <a:headEnd/>
            <a:tailEnd/>
          </a:ln>
        </p:spPr>
        <p:txBody>
          <a:bodyPr wrap="square">
            <a:spAutoFit/>
          </a:bodyPr>
          <a:lstStyle/>
          <a:p>
            <a:pPr>
              <a:defRPr/>
            </a:pPr>
            <a:r>
              <a:rPr lang="en-US" sz="2400" b="1" u="sng" dirty="0" err="1" smtClean="0">
                <a:solidFill>
                  <a:srgbClr val="002060"/>
                </a:solidFill>
                <a:latin typeface="Arial" pitchFamily="34" charset="0"/>
                <a:ea typeface="ＭＳ Ｐゴシック" pitchFamily="1" charset="-128"/>
                <a:cs typeface="Arial" pitchFamily="34" charset="0"/>
              </a:rPr>
              <a:t>JLab</a:t>
            </a:r>
            <a:r>
              <a:rPr lang="en-US" sz="2400" b="1" u="sng" dirty="0" smtClean="0">
                <a:solidFill>
                  <a:srgbClr val="002060"/>
                </a:solidFill>
                <a:latin typeface="Arial" pitchFamily="34" charset="0"/>
                <a:ea typeface="ＭＳ Ｐゴシック" pitchFamily="1" charset="-128"/>
                <a:cs typeface="Arial" pitchFamily="34" charset="0"/>
              </a:rPr>
              <a:t> MEIC Figure 8 Concept</a:t>
            </a:r>
          </a:p>
          <a:p>
            <a:pPr>
              <a:defRPr/>
            </a:pPr>
            <a:endParaRPr lang="en-US" sz="1000" b="1" dirty="0" smtClean="0">
              <a:solidFill>
                <a:srgbClr val="002060"/>
              </a:solidFill>
              <a:latin typeface="Arial" pitchFamily="34" charset="0"/>
              <a:ea typeface="ＭＳ Ｐゴシック" pitchFamily="1" charset="-128"/>
              <a:cs typeface="Arial" pitchFamily="34" charset="0"/>
            </a:endParaRPr>
          </a:p>
          <a:p>
            <a:pPr>
              <a:buFontTx/>
              <a:buBlip>
                <a:blip r:embed="rId3"/>
              </a:buBlip>
              <a:defRPr/>
            </a:pP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Initial configuration</a:t>
            </a:r>
            <a:r>
              <a:rPr lang="en-US" sz="1700" dirty="0" smtClean="0">
                <a:solidFill>
                  <a:prstClr val="black"/>
                </a:solidFill>
                <a:latin typeface="Arial" pitchFamily="34" charset="0"/>
                <a:ea typeface="ＭＳ Ｐゴシック" pitchFamily="1" charset="-128"/>
                <a:cs typeface="Arial" pitchFamily="34" charset="0"/>
              </a:rPr>
              <a:t>:</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3-10 </a:t>
            </a:r>
            <a:r>
              <a:rPr lang="en-US" sz="1700" dirty="0">
                <a:solidFill>
                  <a:prstClr val="black"/>
                </a:solidFill>
                <a:latin typeface="Arial" pitchFamily="34" charset="0"/>
                <a:ea typeface="ＭＳ Ｐゴシック" pitchFamily="1" charset="-128"/>
                <a:cs typeface="Arial" pitchFamily="34" charset="0"/>
              </a:rPr>
              <a:t>GeV on </a:t>
            </a:r>
            <a:r>
              <a:rPr lang="en-US" sz="1700" dirty="0" smtClean="0">
                <a:solidFill>
                  <a:prstClr val="black"/>
                </a:solidFill>
                <a:latin typeface="Arial" pitchFamily="34" charset="0"/>
                <a:ea typeface="ＭＳ Ｐゴシック" pitchFamily="1" charset="-128"/>
                <a:cs typeface="Arial" pitchFamily="34" charset="0"/>
              </a:rPr>
              <a:t>20-100 </a:t>
            </a:r>
            <a:r>
              <a:rPr lang="en-US" sz="1700" dirty="0">
                <a:solidFill>
                  <a:prstClr val="black"/>
                </a:solidFill>
                <a:latin typeface="Arial" pitchFamily="34" charset="0"/>
                <a:ea typeface="ＭＳ Ｐゴシック" pitchFamily="1" charset="-128"/>
                <a:cs typeface="Arial" pitchFamily="34" charset="0"/>
              </a:rPr>
              <a:t>GeV </a:t>
            </a:r>
            <a:r>
              <a:rPr lang="en-US" sz="1700" dirty="0" err="1">
                <a:solidFill>
                  <a:prstClr val="black"/>
                </a:solidFill>
                <a:latin typeface="Arial" pitchFamily="34" charset="0"/>
                <a:ea typeface="ＭＳ Ｐゴシック" pitchFamily="1" charset="-128"/>
                <a:cs typeface="Arial" pitchFamily="34" charset="0"/>
              </a:rPr>
              <a:t>ep/eA</a:t>
            </a: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collider</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Optimized for high ion beam polarization:</a:t>
            </a:r>
          </a:p>
          <a:p>
            <a:pPr marL="1028700" lvl="2" indent="-285750">
              <a:buFont typeface="Wingdings" panose="05000000000000000000" pitchFamily="2" charset="2"/>
              <a:buChar char="§"/>
              <a:defRPr/>
            </a:pPr>
            <a:r>
              <a:rPr lang="en-US" sz="1700" dirty="0" smtClean="0">
                <a:solidFill>
                  <a:prstClr val="black"/>
                </a:solidFill>
                <a:latin typeface="Arial" pitchFamily="34" charset="0"/>
                <a:ea typeface="ＭＳ Ｐゴシック" pitchFamily="1" charset="-128"/>
                <a:cs typeface="Arial" pitchFamily="34" charset="0"/>
              </a:rPr>
              <a:t>polarized deuterons</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Luminosity</a:t>
            </a:r>
            <a:r>
              <a:rPr lang="en-US" sz="1700" dirty="0">
                <a:solidFill>
                  <a:prstClr val="black"/>
                </a:solidFill>
                <a:latin typeface="Arial" pitchFamily="34" charset="0"/>
                <a:ea typeface="ＭＳ Ｐゴシック" pitchFamily="1" charset="-128"/>
                <a:cs typeface="Arial" pitchFamily="34" charset="0"/>
              </a:rPr>
              <a:t>: </a:t>
            </a:r>
          </a:p>
          <a:p>
            <a:pPr marL="1028700" lvl="2" indent="-285750">
              <a:buFont typeface="Wingdings" panose="05000000000000000000" pitchFamily="2" charset="2"/>
              <a:buChar char="§"/>
              <a:defRPr/>
            </a:pPr>
            <a:r>
              <a:rPr lang="en-US" sz="1700" dirty="0" smtClean="0">
                <a:solidFill>
                  <a:prstClr val="black"/>
                </a:solidFill>
                <a:latin typeface="Arial" pitchFamily="34" charset="0"/>
                <a:ea typeface="ＭＳ Ｐゴシック" pitchFamily="1" charset="-128"/>
                <a:cs typeface="Arial" pitchFamily="34" charset="0"/>
              </a:rPr>
              <a:t>up </a:t>
            </a:r>
            <a:r>
              <a:rPr lang="en-US" sz="1700" dirty="0">
                <a:solidFill>
                  <a:prstClr val="black"/>
                </a:solidFill>
                <a:latin typeface="Arial" pitchFamily="34" charset="0"/>
                <a:ea typeface="ＭＳ Ｐゴシック" pitchFamily="1" charset="-128"/>
                <a:cs typeface="Arial" pitchFamily="34" charset="0"/>
              </a:rPr>
              <a:t>to few x 10</a:t>
            </a:r>
            <a:r>
              <a:rPr lang="en-US" sz="1700" baseline="30000" dirty="0">
                <a:solidFill>
                  <a:prstClr val="black"/>
                </a:solidFill>
                <a:latin typeface="Arial" pitchFamily="34" charset="0"/>
                <a:ea typeface="ＭＳ Ｐゴシック" pitchFamily="1" charset="-128"/>
                <a:cs typeface="Arial" pitchFamily="34" charset="0"/>
              </a:rPr>
              <a:t>34</a:t>
            </a:r>
            <a:r>
              <a:rPr lang="en-US" sz="1700" dirty="0">
                <a:solidFill>
                  <a:prstClr val="black"/>
                </a:solidFill>
                <a:latin typeface="Arial" pitchFamily="34" charset="0"/>
                <a:ea typeface="ＭＳ Ｐゴシック" pitchFamily="1" charset="-128"/>
                <a:cs typeface="Arial" pitchFamily="34" charset="0"/>
              </a:rPr>
              <a:t> e-nucleons cm</a:t>
            </a:r>
            <a:r>
              <a:rPr lang="en-US" sz="1700" baseline="30000" dirty="0">
                <a:solidFill>
                  <a:prstClr val="black"/>
                </a:solidFill>
                <a:latin typeface="Arial" pitchFamily="34" charset="0"/>
                <a:ea typeface="ＭＳ Ｐゴシック" pitchFamily="1" charset="-128"/>
                <a:cs typeface="Arial" pitchFamily="34" charset="0"/>
              </a:rPr>
              <a:t>-2</a:t>
            </a: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s</a:t>
            </a:r>
            <a:r>
              <a:rPr lang="en-US" sz="1700" baseline="30000" dirty="0" smtClean="0">
                <a:solidFill>
                  <a:prstClr val="black"/>
                </a:solidFill>
                <a:latin typeface="Arial" pitchFamily="34" charset="0"/>
                <a:ea typeface="ＭＳ Ｐゴシック" pitchFamily="1" charset="-128"/>
                <a:cs typeface="Arial" pitchFamily="34" charset="0"/>
              </a:rPr>
              <a:t>-1 </a:t>
            </a:r>
          </a:p>
          <a:p>
            <a:pPr marL="461963" lvl="1" indent="-176213">
              <a:defRPr/>
            </a:pPr>
            <a:endParaRPr lang="en-US" sz="600" dirty="0">
              <a:solidFill>
                <a:prstClr val="black"/>
              </a:solidFill>
              <a:latin typeface="Arial" pitchFamily="34" charset="0"/>
              <a:ea typeface="ＭＳ Ｐゴシック" pitchFamily="1" charset="-128"/>
              <a:cs typeface="Arial" pitchFamily="34" charset="0"/>
            </a:endParaRPr>
          </a:p>
          <a:p>
            <a:pPr marL="0" lvl="2">
              <a:spcBef>
                <a:spcPts val="0"/>
              </a:spcBef>
              <a:spcAft>
                <a:spcPts val="600"/>
              </a:spcAft>
              <a:buSzPct val="70000"/>
              <a:buFontTx/>
              <a:buBlip>
                <a:blip r:embed="rId3"/>
              </a:buBlip>
              <a:defRPr/>
            </a:pPr>
            <a:r>
              <a:rPr lang="en-US" sz="2400" dirty="0">
                <a:solidFill>
                  <a:prstClr val="black"/>
                </a:solidFill>
                <a:latin typeface="Arial" pitchFamily="34" charset="0"/>
                <a:ea typeface="ＭＳ Ｐゴシック" pitchFamily="1" charset="-128"/>
                <a:cs typeface="Arial" pitchFamily="34" charset="0"/>
              </a:rPr>
              <a:t> </a:t>
            </a:r>
            <a:r>
              <a:rPr lang="en-US" sz="24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Low technical risk</a:t>
            </a:r>
          </a:p>
          <a:p>
            <a:pPr marL="0" lvl="2">
              <a:spcBef>
                <a:spcPts val="0"/>
              </a:spcBef>
              <a:spcAft>
                <a:spcPts val="600"/>
              </a:spcAft>
              <a:defRPr/>
            </a:pPr>
            <a:endParaRPr lang="en-US" sz="600" b="1" dirty="0" smtClean="0">
              <a:solidFill>
                <a:prstClr val="black"/>
              </a:solidFill>
              <a:latin typeface="Arial" pitchFamily="34" charset="0"/>
              <a:ea typeface="ＭＳ Ｐゴシック" pitchFamily="1" charset="-128"/>
              <a:cs typeface="Arial" pitchFamily="34" charset="0"/>
            </a:endParaRPr>
          </a:p>
          <a:p>
            <a:pPr marL="0" lvl="2">
              <a:buFontTx/>
              <a:buBlip>
                <a:blip r:embed="rId3"/>
              </a:buBlip>
              <a:defRPr/>
            </a:pP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Upgradable </a:t>
            </a:r>
            <a:r>
              <a:rPr lang="en-US" sz="1700" b="1" dirty="0">
                <a:solidFill>
                  <a:prstClr val="black"/>
                </a:solidFill>
                <a:latin typeface="Arial" pitchFamily="34" charset="0"/>
                <a:ea typeface="ＭＳ Ｐゴシック" pitchFamily="1" charset="-128"/>
                <a:cs typeface="Arial" pitchFamily="34" charset="0"/>
              </a:rPr>
              <a:t>to higher </a:t>
            </a:r>
            <a:r>
              <a:rPr lang="en-US" sz="1700" b="1" dirty="0" smtClean="0">
                <a:solidFill>
                  <a:prstClr val="black"/>
                </a:solidFill>
                <a:latin typeface="Arial" pitchFamily="34" charset="0"/>
                <a:ea typeface="ＭＳ Ｐゴシック" pitchFamily="1" charset="-128"/>
                <a:cs typeface="Arial" pitchFamily="34" charset="0"/>
              </a:rPr>
              <a:t>energies </a:t>
            </a:r>
          </a:p>
          <a:p>
            <a:pPr marL="0" lvl="2">
              <a:defRPr/>
            </a:pPr>
            <a:r>
              <a:rPr lang="en-US" sz="1700" dirty="0" smtClean="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250 GeV protons + 20 GeV electrons</a:t>
            </a:r>
          </a:p>
          <a:p>
            <a:pPr marL="461963" lvl="1" indent="-176213">
              <a:defRPr/>
            </a:pPr>
            <a:endParaRPr lang="en-US" sz="600" dirty="0">
              <a:solidFill>
                <a:prstClr val="black"/>
              </a:solidFill>
              <a:latin typeface="Arial" pitchFamily="34" charset="0"/>
              <a:ea typeface="ＭＳ Ｐゴシック" pitchFamily="1" charset="-128"/>
              <a:cs typeface="Arial" pitchFamily="34" charset="0"/>
            </a:endParaRPr>
          </a:p>
          <a:p>
            <a:pPr marL="0" lvl="2">
              <a:buSzPct val="70000"/>
              <a:buFontTx/>
              <a:buBlip>
                <a:blip r:embed="rId3"/>
              </a:buBlip>
              <a:defRPr/>
            </a:pPr>
            <a:r>
              <a:rPr lang="en-US" sz="2400" dirty="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Flexible timeframe for Construction </a:t>
            </a:r>
            <a:r>
              <a:rPr lang="en-US" sz="1700" dirty="0" smtClean="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consistent w/running 12 GeV CEBAF</a:t>
            </a:r>
          </a:p>
          <a:p>
            <a:pPr marL="0" lvl="2">
              <a:defRPr/>
            </a:pPr>
            <a:endParaRPr lang="en-US" sz="600" dirty="0" smtClean="0">
              <a:solidFill>
                <a:prstClr val="black"/>
              </a:solidFill>
              <a:latin typeface="Arial" pitchFamily="34" charset="0"/>
              <a:ea typeface="ＭＳ Ｐゴシック" pitchFamily="1" charset="-128"/>
              <a:cs typeface="Arial" pitchFamily="34" charset="0"/>
            </a:endParaRPr>
          </a:p>
          <a:p>
            <a:pPr marL="0" lvl="2">
              <a:spcAft>
                <a:spcPts val="600"/>
              </a:spcAft>
              <a:buFontTx/>
              <a:buBlip>
                <a:blip r:embed="rId3"/>
              </a:buBlip>
              <a:defRPr/>
            </a:pP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Thorough cost estimate completed</a:t>
            </a:r>
          </a:p>
          <a:p>
            <a:pPr marL="457200" lvl="3">
              <a:spcAft>
                <a:spcPts val="0"/>
              </a:spcAft>
              <a:defRPr/>
            </a:pPr>
            <a:r>
              <a:rPr lang="en-US" sz="1700" b="1" dirty="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presented to NSAC EIC Review</a:t>
            </a:r>
          </a:p>
          <a:p>
            <a:pPr marL="0" lvl="2">
              <a:spcAft>
                <a:spcPts val="600"/>
              </a:spcAft>
              <a:defRPr/>
            </a:pPr>
            <a:endParaRPr lang="en-US" sz="600" b="1" dirty="0" smtClean="0">
              <a:solidFill>
                <a:prstClr val="black"/>
              </a:solidFill>
              <a:latin typeface="Arial" pitchFamily="34" charset="0"/>
              <a:ea typeface="ＭＳ Ｐゴシック" pitchFamily="1" charset="-128"/>
              <a:cs typeface="Arial" pitchFamily="34" charset="0"/>
            </a:endParaRPr>
          </a:p>
          <a:p>
            <a:pPr marL="0" lvl="2">
              <a:buFontTx/>
              <a:buBlip>
                <a:blip r:embed="rId3"/>
              </a:buBlip>
              <a:defRPr/>
            </a:pPr>
            <a:r>
              <a:rPr lang="en-US" sz="1700" b="1" dirty="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  Cost effective operations</a:t>
            </a:r>
            <a:endParaRPr lang="en-US" sz="1700" dirty="0" smtClean="0">
              <a:solidFill>
                <a:prstClr val="black"/>
              </a:solidFill>
              <a:latin typeface="Arial" pitchFamily="34" charset="0"/>
              <a:ea typeface="ＭＳ Ｐゴシック" pitchFamily="1" charset="-128"/>
              <a:cs typeface="Arial" pitchFamily="34" charset="0"/>
            </a:endParaRPr>
          </a:p>
          <a:p>
            <a:pPr marL="0" lvl="2">
              <a:defRPr/>
            </a:pPr>
            <a:endParaRPr lang="en-US" sz="600" dirty="0">
              <a:solidFill>
                <a:prstClr val="black"/>
              </a:solidFill>
              <a:latin typeface="Arial" pitchFamily="34" charset="0"/>
              <a:ea typeface="ＭＳ Ｐゴシック" pitchFamily="1" charset="-128"/>
              <a:cs typeface="Arial" pitchFamily="34" charset="0"/>
            </a:endParaRPr>
          </a:p>
          <a:p>
            <a:pPr marL="0" lvl="2">
              <a:defRPr/>
            </a:pPr>
            <a:r>
              <a:rPr lang="en-US" sz="1700" b="1" dirty="0" smtClean="0">
                <a:solidFill>
                  <a:prstClr val="black"/>
                </a:solidFill>
                <a:latin typeface="Arial" pitchFamily="34" charset="0"/>
                <a:ea typeface="ＭＳ Ｐゴシック" pitchFamily="1" charset="-128"/>
                <a:cs typeface="Arial" pitchFamily="34" charset="0"/>
                <a:sym typeface="Wingdings 3"/>
              </a:rPr>
              <a:t> Fulfills White Paper Requirements</a:t>
            </a:r>
            <a:endParaRPr lang="en-US" sz="1700" dirty="0">
              <a:solidFill>
                <a:prstClr val="black"/>
              </a:solidFill>
              <a:latin typeface="Arial" pitchFamily="34" charset="0"/>
              <a:ea typeface="ＭＳ Ｐゴシック" pitchFamily="1" charset="-128"/>
              <a:cs typeface="Arial" pitchFamily="34" charset="0"/>
            </a:endParaRPr>
          </a:p>
        </p:txBody>
      </p:sp>
      <p:sp>
        <p:nvSpPr>
          <p:cNvPr id="4" name="Rectangle 2"/>
          <p:cNvSpPr txBox="1">
            <a:spLocks noChangeArrowheads="1"/>
          </p:cNvSpPr>
          <p:nvPr/>
        </p:nvSpPr>
        <p:spPr>
          <a:xfrm>
            <a:off x="304800" y="0"/>
            <a:ext cx="8179242" cy="685800"/>
          </a:xfrm>
          <a:prstGeom prst="rect">
            <a:avLst/>
          </a:prstGeom>
        </p:spPr>
        <p:txBody>
          <a:bodyPr vert="horz" lIns="91440" tIns="45720" rIns="91440" bIns="45720" rtlCol="0" anchor="ctr">
            <a:normAutofit fontScale="97500"/>
          </a:bodyPr>
          <a:lstStyle/>
          <a:p>
            <a:pPr algn="ctr" fontAlgn="auto">
              <a:spcAft>
                <a:spcPts val="0"/>
              </a:spcAft>
              <a:defRPr/>
            </a:pPr>
            <a:r>
              <a:rPr lang="en-US" sz="3200" b="1" dirty="0" smtClean="0">
                <a:solidFill>
                  <a:prstClr val="black"/>
                </a:solidFill>
                <a:cs typeface="Arial" pitchFamily="34" charset="0"/>
              </a:rPr>
              <a:t>Jefferson Lab Mission: MEIC </a:t>
            </a:r>
          </a:p>
        </p:txBody>
      </p:sp>
      <p:pic>
        <p:nvPicPr>
          <p:cNvPr id="5" name="Picture 4"/>
          <p:cNvPicPr>
            <a:picLocks noChangeAspect="1"/>
          </p:cNvPicPr>
          <p:nvPr/>
        </p:nvPicPr>
        <p:blipFill rotWithShape="1">
          <a:blip r:embed="rId4" cstate="print">
            <a:extLst>
              <a:ext uri="{BEBA8EAE-BF5A-486C-A8C5-ECC9F3942E4B}">
                <a14:imgProps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14:imgLayer r:embed="rId5">
                    <a14:imgEffect>
                      <a14:brightnessContrast contrast="-40000"/>
                    </a14:imgEffect>
                  </a14:imgLayer>
                </a14:imgProps>
              </a:ex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l="1852" r="1"/>
          <a:stretch/>
        </p:blipFill>
        <p:spPr>
          <a:xfrm>
            <a:off x="4797661" y="841774"/>
            <a:ext cx="4169354" cy="3896677"/>
          </a:xfrm>
          <a:prstGeom prst="rect">
            <a:avLst/>
          </a:prstGeom>
          <a:ln>
            <a:noFill/>
          </a:ln>
          <a:effectLst>
            <a:outerShdw blurRad="292100" dist="139700" dir="2700000" algn="tl" rotWithShape="0">
              <a:srgbClr val="333333">
                <a:alpha val="65000"/>
              </a:srgbClr>
            </a:outerShdw>
          </a:effectLst>
        </p:spPr>
      </p:pic>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6</a:t>
            </a:fld>
            <a:endParaRPr lang="en-US"/>
          </a:p>
        </p:txBody>
      </p:sp>
      <p:sp>
        <p:nvSpPr>
          <p:cNvPr id="8" name="Footer Placeholder 1"/>
          <p:cNvSpPr>
            <a:spLocks noGrp="1"/>
          </p:cNvSpPr>
          <p:nvPr>
            <p:ph type="ftr" sz="quarter" idx="3"/>
          </p:nvPr>
        </p:nvSpPr>
        <p:spPr>
          <a:xfrm>
            <a:off x="2184407" y="6459713"/>
            <a:ext cx="4058349" cy="365125"/>
          </a:xfrm>
        </p:spPr>
        <p:txBody>
          <a:bodyPr/>
          <a:lstStyle/>
          <a:p>
            <a:r>
              <a:rPr lang="en-US" dirty="0" smtClean="0">
                <a:latin typeface="Arial" pitchFamily="34" charset="0"/>
                <a:cs typeface="Arial" pitchFamily="34" charset="0"/>
              </a:rPr>
              <a:t>NSAC LRPWG Resolution Meeting,  April 16-20 2015</a:t>
            </a:r>
            <a:endParaRPr lang="en-US" dirty="0">
              <a:latin typeface="Arial" pitchFamily="34" charset="0"/>
              <a:cs typeface="Arial" pitchFamily="34" charset="0"/>
            </a:endParaRP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43223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MEIC Timeline and context</a:t>
            </a:r>
            <a:endParaRPr lang="en-US" dirty="0"/>
          </a:p>
        </p:txBody>
      </p:sp>
      <p:sp>
        <p:nvSpPr>
          <p:cNvPr id="5" name="Content Placeholder 4"/>
          <p:cNvSpPr>
            <a:spLocks noGrp="1"/>
          </p:cNvSpPr>
          <p:nvPr>
            <p:ph idx="1"/>
          </p:nvPr>
        </p:nvSpPr>
        <p:spPr/>
        <p:txBody>
          <a:bodyPr/>
          <a:lstStyle/>
          <a:p>
            <a:r>
              <a:rPr lang="en-US" dirty="0" smtClean="0"/>
              <a:t>MEIC design (10+ years)</a:t>
            </a:r>
          </a:p>
          <a:p>
            <a:r>
              <a:rPr lang="en-US" dirty="0" smtClean="0"/>
              <a:t>Physics case and machine requirements defined by White Paper (2011)</a:t>
            </a:r>
          </a:p>
          <a:p>
            <a:r>
              <a:rPr lang="en-US" dirty="0" smtClean="0"/>
              <a:t>Preliminary conceptual design report (2012)</a:t>
            </a:r>
          </a:p>
          <a:p>
            <a:r>
              <a:rPr lang="en-US" dirty="0" smtClean="0"/>
              <a:t>Design optimization, EICAC reviews, internal reviews</a:t>
            </a:r>
          </a:p>
          <a:p>
            <a:r>
              <a:rPr lang="en-US" dirty="0" smtClean="0"/>
              <a:t>NSAC/LRP process starts (2014)</a:t>
            </a:r>
          </a:p>
          <a:p>
            <a:r>
              <a:rPr lang="en-US" dirty="0" smtClean="0"/>
              <a:t>NASC/LRP Cost Review (January 2015) </a:t>
            </a:r>
          </a:p>
          <a:p>
            <a:endParaRPr lang="en-US" dirty="0" smtClean="0"/>
          </a:p>
          <a:p>
            <a:r>
              <a:rPr lang="en-US" dirty="0" smtClean="0">
                <a:solidFill>
                  <a:srgbClr val="CC0000"/>
                </a:solidFill>
              </a:rPr>
              <a:t>Final design optimizations (February-June  2015) </a:t>
            </a:r>
            <a:r>
              <a:rPr lang="en-US" dirty="0" err="1" smtClean="0">
                <a:solidFill>
                  <a:srgbClr val="CC0000"/>
                </a:solidFill>
                <a:sym typeface="Wingdings"/>
              </a:rPr>
              <a:t></a:t>
            </a:r>
            <a:r>
              <a:rPr lang="en-US" dirty="0" smtClean="0">
                <a:solidFill>
                  <a:srgbClr val="CC0000"/>
                </a:solidFill>
                <a:sym typeface="Wingdings"/>
              </a:rPr>
              <a:t> baseline</a:t>
            </a:r>
          </a:p>
          <a:p>
            <a:r>
              <a:rPr lang="en-US" dirty="0" smtClean="0">
                <a:solidFill>
                  <a:srgbClr val="CC0000"/>
                </a:solidFill>
                <a:sym typeface="Wingdings"/>
              </a:rPr>
              <a:t>Pre-project R&amp;D planning and execution (2015-2017)</a:t>
            </a:r>
          </a:p>
          <a:p>
            <a:r>
              <a:rPr lang="en-US" dirty="0" smtClean="0">
                <a:solidFill>
                  <a:srgbClr val="CC0000"/>
                </a:solidFill>
                <a:sym typeface="Wingdings"/>
              </a:rPr>
              <a:t>Conceptual Design Report planning and execution (2015-2017)</a:t>
            </a:r>
          </a:p>
          <a:p>
            <a:endParaRPr lang="en-US" dirty="0" smtClean="0">
              <a:sym typeface="Wingdings"/>
            </a:endParaRPr>
          </a:p>
          <a:p>
            <a:pPr>
              <a:buNone/>
            </a:pPr>
            <a:r>
              <a:rPr lang="en-US" dirty="0" smtClean="0">
                <a:sym typeface="Wingdings"/>
              </a:rPr>
              <a:t>GOAL:	Ready for CD1 and down-select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MEIC Collaboration Meeting Goals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and compare options for with the goal of optimizing cost and performance for the</a:t>
            </a:r>
          </a:p>
          <a:p>
            <a:pPr>
              <a:buNone/>
            </a:pPr>
            <a:r>
              <a:rPr lang="en-US" dirty="0" smtClean="0"/>
              <a:t>	Injector complex</a:t>
            </a:r>
          </a:p>
          <a:p>
            <a:pPr>
              <a:buNone/>
            </a:pPr>
            <a:r>
              <a:rPr lang="en-US" dirty="0" smtClean="0"/>
              <a:t>	Electron </a:t>
            </a:r>
            <a:r>
              <a:rPr lang="en-US" dirty="0" smtClean="0"/>
              <a:t>cooling</a:t>
            </a:r>
          </a:p>
          <a:p>
            <a:pPr>
              <a:buNone/>
            </a:pPr>
            <a:r>
              <a:rPr lang="en-US" dirty="0" smtClean="0"/>
              <a:t>	</a:t>
            </a:r>
            <a:r>
              <a:rPr lang="en-US" i="1" dirty="0" smtClean="0">
                <a:solidFill>
                  <a:schemeClr val="tx1">
                    <a:lumMod val="50000"/>
                    <a:lumOff val="50000"/>
                  </a:schemeClr>
                </a:solidFill>
              </a:rPr>
              <a:t>(race-track vs. figure-8)</a:t>
            </a:r>
            <a:endParaRPr lang="en-US" i="1" dirty="0" smtClean="0">
              <a:solidFill>
                <a:schemeClr val="tx1">
                  <a:lumMod val="50000"/>
                  <a:lumOff val="50000"/>
                </a:schemeClr>
              </a:solidFill>
            </a:endParaRPr>
          </a:p>
          <a:p>
            <a:pPr>
              <a:buNone/>
            </a:pPr>
            <a:endParaRPr lang="en-US" dirty="0" smtClean="0"/>
          </a:p>
          <a:p>
            <a:r>
              <a:rPr lang="en-US" dirty="0" smtClean="0"/>
              <a:t>Define roles, responsibilities and deliverables  of collaborators for:</a:t>
            </a:r>
          </a:p>
          <a:p>
            <a:pPr>
              <a:buNone/>
            </a:pPr>
            <a:r>
              <a:rPr lang="en-US" dirty="0" smtClean="0"/>
              <a:t>	Design optimization</a:t>
            </a:r>
          </a:p>
          <a:p>
            <a:pPr>
              <a:buNone/>
            </a:pPr>
            <a:r>
              <a:rPr lang="en-US" dirty="0" smtClean="0"/>
              <a:t>	Pre-project R&amp;D</a:t>
            </a:r>
          </a:p>
          <a:p>
            <a:pPr>
              <a:buNone/>
            </a:pPr>
            <a:r>
              <a:rPr lang="en-US" dirty="0" smtClean="0"/>
              <a:t>	CDR writing</a:t>
            </a:r>
          </a:p>
          <a:p>
            <a:endParaRPr lang="en-US" dirty="0" smtClean="0"/>
          </a:p>
          <a:p>
            <a:r>
              <a:rPr lang="en-US" dirty="0" smtClean="0"/>
              <a:t>Engage industrial partners and form basis for collaboration and potential </a:t>
            </a:r>
            <a:r>
              <a:rPr lang="en-US" dirty="0" err="1" smtClean="0"/>
              <a:t>SBIRs</a:t>
            </a:r>
            <a:endParaRPr lang="en-US" dirty="0" smtClean="0"/>
          </a:p>
          <a:p>
            <a:pPr>
              <a:buNone/>
            </a:pPr>
            <a:endParaRPr lang="en-US" dirty="0" smtClean="0"/>
          </a:p>
          <a:p>
            <a:r>
              <a:rPr lang="en-US" dirty="0" smtClean="0"/>
              <a:t>Plan future Collaboration Meetings</a:t>
            </a:r>
          </a:p>
          <a:p>
            <a:pPr>
              <a:buNone/>
            </a:pPr>
            <a:endParaRPr lang="en-US" dirty="0" smtClean="0"/>
          </a:p>
          <a:p>
            <a:endParaRPr lang="en-US" dirty="0" smtClean="0"/>
          </a:p>
          <a:p>
            <a:endParaRPr lang="en-US" dirty="0"/>
          </a:p>
        </p:txBody>
      </p:sp>
      <p:sp>
        <p:nvSpPr>
          <p:cNvPr id="4" name="Footer Placeholder 3"/>
          <p:cNvSpPr>
            <a:spLocks noGrp="1"/>
          </p:cNvSpPr>
          <p:nvPr>
            <p:ph type="ftr" sz="quarter" idx="3"/>
          </p:nvPr>
        </p:nvSpPr>
        <p:spPr/>
        <p:txBody>
          <a:bodyPr/>
          <a:lstStyle/>
          <a:p>
            <a:r>
              <a:rPr lang="en-US" smtClean="0"/>
              <a:t>JSA Science Council 9/18/2014</a:t>
            </a:r>
            <a:endParaRPr lang="en-US" dirty="0"/>
          </a:p>
        </p:txBody>
      </p:sp>
      <p:sp>
        <p:nvSpPr>
          <p:cNvPr id="5" name="Slide Number Placeholder 4"/>
          <p:cNvSpPr>
            <a:spLocks noGrp="1"/>
          </p:cNvSpPr>
          <p:nvPr>
            <p:ph type="sldNum" sz="quarter" idx="4"/>
          </p:nvPr>
        </p:nvSpPr>
        <p:spPr/>
        <p:txBody>
          <a:bodyPr/>
          <a:lstStyle/>
          <a:p>
            <a:fld id="{B9A5DFB4-3D23-4866-8D46-AE36D04BFD7D}" type="slidenum">
              <a:rPr lang="en-US" smtClean="0"/>
              <a:pPr/>
              <a:t>8</a:t>
            </a:fld>
            <a:endParaRPr lang="en-US"/>
          </a:p>
        </p:txBody>
      </p:sp>
    </p:spTree>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3289</TotalTime>
  <Words>831</Words>
  <Application>Microsoft Macintosh PowerPoint</Application>
  <PresentationFormat>On-screen Show (4:3)</PresentationFormat>
  <Paragraphs>114</Paragraphs>
  <Slides>8</Slides>
  <Notes>3</Notes>
  <HiddenSlides>0</HiddenSlides>
  <MMClips>0</MMClips>
  <ScaleCrop>false</ScaleCrop>
  <HeadingPairs>
    <vt:vector size="4" baseType="variant">
      <vt:variant>
        <vt:lpstr>Design Template</vt:lpstr>
      </vt:variant>
      <vt:variant>
        <vt:i4>3</vt:i4>
      </vt:variant>
      <vt:variant>
        <vt:lpstr>Slide Titles</vt:lpstr>
      </vt:variant>
      <vt:variant>
        <vt:i4>8</vt:i4>
      </vt:variant>
    </vt:vector>
  </HeadingPairs>
  <TitlesOfParts>
    <vt:vector size="11" baseType="lpstr">
      <vt:lpstr>JLabPowerpointMain</vt:lpstr>
      <vt:lpstr>1_JLabPowerpointMain</vt:lpstr>
      <vt:lpstr>3_JLab_PowerPoint1</vt:lpstr>
      <vt:lpstr>Welcome and Charge  Fulvia Pilat</vt:lpstr>
      <vt:lpstr>Slide 2</vt:lpstr>
      <vt:lpstr>Slide 3</vt:lpstr>
      <vt:lpstr>Slide 4</vt:lpstr>
      <vt:lpstr>Slide 5</vt:lpstr>
      <vt:lpstr>Slide 6</vt:lpstr>
      <vt:lpstr>MEIC Timeline and context</vt:lpstr>
      <vt:lpstr>MEIC Collaboration Meeting Goals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Fulvia Pilat</cp:lastModifiedBy>
  <cp:revision>209</cp:revision>
  <cp:lastPrinted>2014-11-19T20:53:24Z</cp:lastPrinted>
  <dcterms:created xsi:type="dcterms:W3CDTF">2015-03-27T15:39:28Z</dcterms:created>
  <dcterms:modified xsi:type="dcterms:W3CDTF">2015-03-27T15:40:48Z</dcterms:modified>
</cp:coreProperties>
</file>