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26" r:id="rId2"/>
    <p:sldId id="483" r:id="rId3"/>
    <p:sldId id="429" r:id="rId4"/>
    <p:sldId id="492" r:id="rId5"/>
    <p:sldId id="424" r:id="rId6"/>
    <p:sldId id="495" r:id="rId7"/>
    <p:sldId id="436" r:id="rId8"/>
    <p:sldId id="497" r:id="rId9"/>
    <p:sldId id="496" r:id="rId10"/>
    <p:sldId id="494" r:id="rId11"/>
    <p:sldId id="493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503" r:id="rId21"/>
    <p:sldId id="488" r:id="rId22"/>
    <p:sldId id="486" r:id="rId23"/>
    <p:sldId id="448" r:id="rId24"/>
    <p:sldId id="489" r:id="rId25"/>
    <p:sldId id="449" r:id="rId26"/>
    <p:sldId id="490" r:id="rId27"/>
    <p:sldId id="441" r:id="rId28"/>
    <p:sldId id="498" r:id="rId29"/>
    <p:sldId id="499" r:id="rId30"/>
    <p:sldId id="500" r:id="rId31"/>
    <p:sldId id="501" r:id="rId32"/>
    <p:sldId id="502" r:id="rId33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2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Why Laser Spot Size? to reduce space-charge emittance growth and suppress surface charge limit.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 smtClean="0">
                <a:latin typeface="Times" pitchFamily="18" charset="0"/>
              </a:rPr>
              <a:t> = 1.0/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 smtClean="0">
                <a:latin typeface="Times" pitchFamily="18" charset="0"/>
              </a:rPr>
              <a:t>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smtClean="0"/>
              <a:t>Width of macropulse</a:t>
            </a:r>
            <a:r>
              <a:rPr lang="en-US" dirty="0" smtClean="0">
                <a:latin typeface="Times" pitchFamily="18" charset="0"/>
              </a:rPr>
              <a:t> 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 smtClean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 smtClean="0">
                <a:latin typeface="Times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 smtClean="0">
                <a:latin typeface="Times New Roman" pitchFamily="18" charset="0"/>
              </a:rPr>
              <a:t>Laser Spot Size/2)**2 * Pi) </a:t>
            </a:r>
            <a:endParaRPr lang="en-US" dirty="0" smtClean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Charge per microbunch * Microbunch rep rate * Duty Factor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0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8.jp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200 mA</a:t>
            </a:r>
            <a:r>
              <a:rPr lang="en-US" dirty="0"/>
              <a:t> </a:t>
            </a:r>
            <a:r>
              <a:rPr lang="en-US" dirty="0" smtClean="0"/>
              <a:t>Magnetized </a:t>
            </a:r>
            <a:r>
              <a:rPr lang="en-US" dirty="0" smtClean="0"/>
              <a:t>Beam </a:t>
            </a:r>
            <a:r>
              <a:rPr lang="en-US" dirty="0" smtClean="0"/>
              <a:t>for </a:t>
            </a:r>
            <a:r>
              <a:rPr lang="en-US" dirty="0" smtClean="0"/>
              <a:t>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30,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BNL: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25 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38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Thermionic Gun Options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2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1" y="1271362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271362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7933"/>
              </p:ext>
            </p:extLst>
          </p:nvPr>
        </p:nvGraphicFramePr>
        <p:xfrm>
          <a:off x="769772" y="4210887"/>
          <a:ext cx="4398958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9430"/>
                <a:gridCol w="1389528"/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300 kV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>
                          <a:latin typeface="+mn-lt"/>
                        </a:rPr>
                        <a:t>1.5 </a:t>
                      </a:r>
                      <a:r>
                        <a:rPr lang="en-US" altLang="ja-JP" sz="1600" dirty="0" smtClean="0">
                          <a:latin typeface="+mn-lt"/>
                        </a:rPr>
                        <a:t>– </a:t>
                      </a:r>
                      <a:r>
                        <a:rPr lang="en-US" altLang="en-US" sz="1600" dirty="0" smtClean="0">
                          <a:latin typeface="+mn-lt"/>
                        </a:rPr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92071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72422" y="6356350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338830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300" y="0"/>
            <a:ext cx="7662441" cy="79214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4000" b="1" dirty="0" smtClean="0">
                <a:solidFill>
                  <a:srgbClr val="000000"/>
                </a:solidFill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un Options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dc 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2752" y="4787940"/>
            <a:ext cx="550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Achieved 350 kV with no </a:t>
            </a:r>
            <a:r>
              <a:rPr lang="en-US" sz="2400" dirty="0" smtClean="0"/>
              <a:t>FE, next</a:t>
            </a:r>
            <a:r>
              <a:rPr lang="en-US" sz="2400" dirty="0"/>
              <a:t>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/>
              <a:t>Run beam with</a:t>
            </a:r>
            <a:r>
              <a:rPr lang="en-US" altLang="ja-JP" sz="2400" dirty="0">
                <a:sym typeface="Wingdings" pitchFamily="2" charset="2"/>
              </a:rPr>
              <a:t> K</a:t>
            </a:r>
            <a:r>
              <a:rPr lang="en-US" altLang="ja-JP" sz="2400" baseline="-25000" dirty="0">
                <a:sym typeface="Wingdings" pitchFamily="2" charset="2"/>
              </a:rPr>
              <a:t>2</a:t>
            </a:r>
            <a:r>
              <a:rPr lang="en-US" altLang="ja-JP" sz="2400" dirty="0">
                <a:sym typeface="Wingdings" pitchFamily="2" charset="2"/>
              </a:rPr>
              <a:t>CsSb photocathode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Gun HV: </a:t>
            </a:r>
            <a:r>
              <a:rPr lang="en-US" altLang="ja-JP" sz="2000" dirty="0" smtClean="0"/>
              <a:t>currently operating at 350 kV (designed 500-600 kV) 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Average beam current: </a:t>
            </a:r>
            <a:r>
              <a:rPr lang="en-US" altLang="ja-JP" sz="2000" dirty="0" smtClean="0"/>
              <a:t>60 mA for </a:t>
            </a:r>
            <a:r>
              <a:rPr lang="en-US" altLang="ja-JP" sz="2000" dirty="0" smtClean="0">
                <a:solidFill>
                  <a:srgbClr val="FF0000"/>
                </a:solidFill>
              </a:rPr>
              <a:t>X hours….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Bunch c</a:t>
            </a:r>
            <a:r>
              <a:rPr lang="en-US" altLang="ja-JP" sz="2000" dirty="0" smtClean="0"/>
              <a:t>harge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 smtClean="0"/>
              <a:t>Bunch length: 10 ps, 1.3 </a:t>
            </a:r>
            <a:r>
              <a:rPr lang="en-US" altLang="ja-JP" sz="2000" dirty="0"/>
              <a:t>G</a:t>
            </a:r>
            <a:r>
              <a:rPr lang="en-US" altLang="ja-JP" sz="2000" dirty="0" smtClean="0"/>
              <a:t>Hz</a:t>
            </a:r>
            <a:endParaRPr lang="en-US" altLang="ja-JP" sz="20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2000" dirty="0"/>
              <a:t>Normalized emittance: </a:t>
            </a:r>
            <a:r>
              <a:rPr lang="en-US" altLang="ja-JP" sz="2000" dirty="0" smtClean="0"/>
              <a:t>&lt;0.5 microns</a:t>
            </a:r>
            <a:endParaRPr lang="en-US" altLang="ja-JP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324352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-1"/>
            <a:ext cx="8316295" cy="1191779"/>
          </a:xfrm>
        </p:spPr>
        <p:txBody>
          <a:bodyPr/>
          <a:lstStyle/>
          <a:p>
            <a:r>
              <a:rPr lang="en-US" sz="4000" dirty="0" smtClean="0"/>
              <a:t>Magnetized </a:t>
            </a:r>
            <a:r>
              <a:rPr lang="en-US" sz="4000" dirty="0"/>
              <a:t>Beam </a:t>
            </a:r>
            <a:r>
              <a:rPr lang="en-US" sz="4000" dirty="0" smtClean="0"/>
              <a:t>and Emittance Compensation 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243014" y="1068872"/>
            <a:ext cx="2232965" cy="775884"/>
          </a:xfrm>
          <a:prstGeom prst="wedgeRoundRectCallout">
            <a:avLst>
              <a:gd name="adj1" fmla="val -37054"/>
              <a:gd name="adj2" fmla="val 74667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87007"/>
            <a:ext cx="4653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 smtClean="0"/>
              <a:t>(angular-momentum-dominated</a:t>
            </a:r>
            <a:r>
              <a:rPr lang="en-US" sz="2000" dirty="0"/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electron </a:t>
            </a:r>
            <a:r>
              <a:rPr lang="en-US" sz="2000" dirty="0">
                <a:solidFill>
                  <a:srgbClr val="000000"/>
                </a:solidFill>
              </a:rPr>
              <a:t>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Injector Solenoids: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</a:t>
            </a:r>
            <a:r>
              <a:rPr lang="en-US" sz="2000" dirty="0" smtClean="0">
                <a:solidFill>
                  <a:srgbClr val="000000"/>
                </a:solidFill>
              </a:rPr>
              <a:t>growth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Will be easier to implement with compact gun (inverted photogun or thermionic gun)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For better emittance, a dc HV photogun is good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multi-</a:t>
            </a:r>
            <a:r>
              <a:rPr lang="en-US" sz="2400" b="1" dirty="0" err="1" smtClean="0"/>
              <a:t>alkai</a:t>
            </a:r>
            <a:r>
              <a:rPr lang="en-US" sz="2400" b="1" dirty="0" smtClean="0"/>
              <a:t> photocathode (</a:t>
            </a:r>
            <a:r>
              <a:rPr lang="en-US" sz="2400" b="1" dirty="0" smtClean="0">
                <a:sym typeface="Wingdings" pitchFamily="2" charset="2"/>
              </a:rPr>
              <a:t>Na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KSb or 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CsSb)</a:t>
            </a:r>
            <a:endParaRPr lang="en-US" altLang="ja-JP" sz="2400" b="1" dirty="0">
              <a:sym typeface="Wingdings" pitchFamily="2" charset="2"/>
            </a:endParaRP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05" y="0"/>
            <a:ext cx="8316295" cy="812800"/>
          </a:xfrm>
        </p:spPr>
        <p:txBody>
          <a:bodyPr/>
          <a:lstStyle/>
          <a:p>
            <a:r>
              <a:rPr lang="en-US" sz="4000" dirty="0" smtClean="0"/>
              <a:t>LDRD: 200 mA Magnetized Beam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 photocathode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>
                <a:sym typeface="Wingdings" pitchFamily="2" charset="2"/>
              </a:rPr>
              <a:t>M</a:t>
            </a:r>
            <a:r>
              <a:rPr lang="en-US" altLang="ja-JP" sz="20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Repeat with 100 kV thermionic gun loaned to TRIUMF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43" y="2511189"/>
            <a:ext cx="7572492" cy="2129050"/>
          </a:xfrm>
        </p:spPr>
        <p:txBody>
          <a:bodyPr/>
          <a:lstStyle/>
          <a:p>
            <a:pPr algn="ctr"/>
            <a:r>
              <a:rPr lang="en-US" dirty="0" smtClean="0"/>
              <a:t>Backup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06" y="1007315"/>
            <a:ext cx="8787114" cy="5349036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MEIC Magnetized Electron </a:t>
            </a:r>
            <a:r>
              <a:rPr lang="en-US" sz="3200" dirty="0"/>
              <a:t>B</a:t>
            </a:r>
            <a:r>
              <a:rPr lang="en-US" sz="3200" dirty="0" smtClean="0"/>
              <a:t>eam </a:t>
            </a:r>
            <a:r>
              <a:rPr lang="en-US" sz="3200" dirty="0"/>
              <a:t>C</a:t>
            </a:r>
            <a:r>
              <a:rPr lang="en-US" sz="3200" dirty="0" smtClean="0"/>
              <a:t>ooling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Source Pros and Cons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Gun Options: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RF guns, warm and cold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Thermionic gun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3200" dirty="0" smtClean="0"/>
              <a:t>Photogun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Beam</a:t>
            </a:r>
            <a:endParaRPr lang="en-US" sz="32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0" y="2456597"/>
            <a:ext cx="7106893" cy="2129050"/>
          </a:xfrm>
        </p:spPr>
        <p:txBody>
          <a:bodyPr/>
          <a:lstStyle/>
          <a:p>
            <a:pPr algn="ctr"/>
            <a:r>
              <a:rPr lang="en-US" dirty="0" smtClean="0"/>
              <a:t>Magnetized </a:t>
            </a:r>
            <a:r>
              <a:rPr lang="en-US" dirty="0" smtClean="0"/>
              <a:t>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endParaRPr lang="en-US" sz="2400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Busch’s Theorem: Canonical angular momentums is conserved,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 smtClean="0"/>
          </a:p>
          <a:p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14908"/>
              </p:ext>
            </p:extLst>
          </p:nvPr>
        </p:nvGraphicFramePr>
        <p:xfrm>
          <a:off x="4885219" y="3681626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4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219" y="3681626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20890"/>
              </p:ext>
            </p:extLst>
          </p:nvPr>
        </p:nvGraphicFramePr>
        <p:xfrm>
          <a:off x="3632200" y="4803777"/>
          <a:ext cx="1577975" cy="91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5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803777"/>
                        <a:ext cx="1577975" cy="917576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876945"/>
            <a:ext cx="4737100" cy="461665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400" dirty="0" smtClean="0">
                <a:solidFill>
                  <a:srgbClr val="000000"/>
                </a:solidFill>
              </a:rPr>
              <a:t>[microns] ~ 30 B[</a:t>
            </a:r>
            <a:r>
              <a:rPr lang="en-US" sz="2400" dirty="0" err="1" smtClean="0">
                <a:solidFill>
                  <a:srgbClr val="000000"/>
                </a:solidFill>
              </a:rPr>
              <a:t>kG</a:t>
            </a:r>
            <a:r>
              <a:rPr lang="en-US" sz="2400" dirty="0" smtClean="0">
                <a:solidFill>
                  <a:srgbClr val="000000"/>
                </a:solidFill>
              </a:rPr>
              <a:t>] </a:t>
            </a:r>
            <a:r>
              <a:rPr lang="el-GR" sz="2400" dirty="0" smtClean="0">
                <a:solidFill>
                  <a:srgbClr val="000000"/>
                </a:solidFill>
              </a:rPr>
              <a:t>σ</a:t>
            </a:r>
            <a:r>
              <a:rPr lang="en-US" sz="2400" baseline="-25000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[mm]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5887"/>
              </p:ext>
            </p:extLst>
          </p:nvPr>
        </p:nvGraphicFramePr>
        <p:xfrm>
          <a:off x="2518256" y="2508735"/>
          <a:ext cx="31321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6" name="Equation" r:id="rId7" imgW="1688760" imgH="393480" progId="Equation.3">
                  <p:embed/>
                </p:oleObj>
              </mc:Choice>
              <mc:Fallback>
                <p:oleObj name="Equation" r:id="rId7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56" y="2508735"/>
                        <a:ext cx="3132138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41905" y="723900"/>
            <a:ext cx="1168400" cy="700024"/>
          </a:xfrm>
          <a:prstGeom prst="wedgeRoundRectCallout">
            <a:avLst>
              <a:gd name="adj1" fmla="val -12202"/>
              <a:gd name="adj2" fmla="val 62872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2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3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4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5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1905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limits transverse motion of electrons; cooling rate is determined by longitudinal velocity spread: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rate for non-magnetized beam: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44801"/>
              </p:ext>
            </p:extLst>
          </p:nvPr>
        </p:nvGraphicFramePr>
        <p:xfrm>
          <a:off x="5097463" y="1662113"/>
          <a:ext cx="18557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3" imgW="1002960" imgH="469800" progId="Equation.3">
                  <p:embed/>
                </p:oleObj>
              </mc:Choice>
              <mc:Fallback>
                <p:oleObj name="Equation" r:id="rId3" imgW="10029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662113"/>
                        <a:ext cx="1855787" cy="8953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115"/>
              </p:ext>
            </p:extLst>
          </p:nvPr>
        </p:nvGraphicFramePr>
        <p:xfrm>
          <a:off x="5075238" y="3387725"/>
          <a:ext cx="154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Equation" r:id="rId5" imgW="838080" imgH="431640" progId="Equation.3">
                  <p:embed/>
                </p:oleObj>
              </mc:Choice>
              <mc:Fallback>
                <p:oleObj name="Equation" r:id="rId5" imgW="8380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7725"/>
                        <a:ext cx="1549400" cy="8223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Cooling Solenoid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3253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Cooling solenoid: 30 m long and 2 T field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 (solenoid)</a:t>
            </a:r>
          </a:p>
          <a:p>
            <a:pPr>
              <a:spcBef>
                <a:spcPct val="20000"/>
              </a:spcBef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sz="2000" dirty="0"/>
              <a:t>I</a:t>
            </a:r>
            <a:r>
              <a:rPr lang="en-US" sz="2000" dirty="0" smtClean="0"/>
              <a:t>nside cooling solenoid</a:t>
            </a:r>
            <a:r>
              <a:rPr lang="en-US" sz="2000" dirty="0"/>
              <a:t>, electron beam is </a:t>
            </a:r>
            <a:r>
              <a:rPr lang="en-US" sz="2000" i="1" u="sng" dirty="0"/>
              <a:t>calm:</a:t>
            </a:r>
            <a:r>
              <a:rPr lang="en-US" sz="2000" dirty="0"/>
              <a:t> not to have any angular </a:t>
            </a:r>
            <a:r>
              <a:rPr lang="en-US" sz="2000" dirty="0" smtClean="0"/>
              <a:t>motion</a:t>
            </a:r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endParaRPr lang="en-US" altLang="en-US" sz="2000" dirty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2049"/>
              </p:ext>
            </p:extLst>
          </p:nvPr>
        </p:nvGraphicFramePr>
        <p:xfrm>
          <a:off x="5291138" y="5249863"/>
          <a:ext cx="166846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49863"/>
                        <a:ext cx="1668462" cy="823912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Dependencies on Electron 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19543"/>
            <a:ext cx="9144000" cy="563845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</a:t>
            </a:r>
            <a:r>
              <a:rPr lang="en-US" dirty="0" smtClean="0"/>
              <a:t>only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Non-magnetized beam depends on transverse electron velocity (a weak field may be used for focusing </a:t>
            </a:r>
            <a:r>
              <a:rPr lang="en-US" dirty="0" smtClean="0"/>
              <a:t>– i.e</a:t>
            </a:r>
            <a:r>
              <a:rPr lang="en-US" dirty="0" smtClean="0"/>
              <a:t>., FNAL dc cooler, 100 G)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Bunched electron (from SRF gun) cooling planned at BNL – without any magnetization, shield magnetic field &lt; 0.2 </a:t>
            </a:r>
            <a:r>
              <a:rPr lang="en-US" dirty="0" err="1" smtClean="0"/>
              <a:t>mG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Electron – ion Recombination Suppression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altLang="en-US" dirty="0" smtClean="0"/>
              <a:t>Suppresses </a:t>
            </a:r>
            <a:r>
              <a:rPr lang="en-US" altLang="en-US" dirty="0"/>
              <a:t>ion-electron recombination in cooling </a:t>
            </a:r>
            <a:r>
              <a:rPr lang="en-US" altLang="en-US" dirty="0" smtClean="0"/>
              <a:t>section if loss of luminosity is not negligible</a:t>
            </a:r>
            <a:endParaRPr lang="en-US" altLang="en-US" dirty="0"/>
          </a:p>
          <a:p>
            <a:pPr marL="914400" lvl="1" indent="-514350">
              <a:buClrTx/>
            </a:pPr>
            <a:r>
              <a:rPr lang="en-US" dirty="0" smtClean="0"/>
              <a:t>No suppression is planned at BNL. Future upgrade to use undulator field, 3 G and 8 cm period</a:t>
            </a:r>
          </a:p>
          <a:p>
            <a:pPr marL="914400" lvl="1" indent="-514350">
              <a:buClrTx/>
            </a:pPr>
            <a:endParaRPr lang="en-US" dirty="0"/>
          </a:p>
          <a:p>
            <a:pPr marL="914400" lvl="1" indent="-514350">
              <a:buClrTx/>
            </a:pPr>
            <a:r>
              <a:rPr lang="en-US" dirty="0" smtClean="0"/>
              <a:t>For magnetized beam, large transverse temperature in cooling section suppresses recombination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z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MEIC Polarized Electron Source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39" y="4354295"/>
            <a:ext cx="91091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us. Planned for Moller Exp. ~10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charge 72 x larger than typical CEBAF, 20 x greater than G0 – Expect to use a gun operating at higher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68.05 MHz pulse repetition rate not be a problem for gun, maybe for LINACs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not considering simultaneous beam delivery to fixed target halls, using typical CEBAF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Message: MEIC polarized source requirements do not pose significant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sz="4000" dirty="0" smtClean="0"/>
              <a:t>Bunched Magnetized Electron Gun for Cooling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97334"/>
              </p:ext>
            </p:extLst>
          </p:nvPr>
        </p:nvGraphicFramePr>
        <p:xfrm>
          <a:off x="268905" y="1318526"/>
          <a:ext cx="8109437" cy="50378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476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4.2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226628" y="2576944"/>
            <a:ext cx="2871160" cy="18703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r>
              <a:rPr lang="en-US" sz="4000" dirty="0" smtClean="0"/>
              <a:t>Source </a:t>
            </a:r>
            <a:r>
              <a:rPr lang="en-US" sz="4000" dirty="0"/>
              <a:t>Parameter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30</a:t>
            </a:fld>
            <a:endParaRPr lang="en-US" dirty="0"/>
          </a:p>
        </p:txBody>
      </p:sp>
      <p:graphicFrame>
        <p:nvGraphicFramePr>
          <p:cNvPr id="5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88418"/>
              </p:ext>
            </p:extLst>
          </p:nvPr>
        </p:nvGraphicFramePr>
        <p:xfrm>
          <a:off x="157265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21731"/>
                <a:gridCol w="884475"/>
                <a:gridCol w="749388"/>
                <a:gridCol w="783576"/>
                <a:gridCol w="726141"/>
                <a:gridCol w="717844"/>
                <a:gridCol w="768541"/>
                <a:gridCol w="896631"/>
                <a:gridCol w="867071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6483597" y="3180746"/>
            <a:ext cx="368188" cy="480994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633" y="56901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5212" y="3657600"/>
            <a:ext cx="2595000" cy="18743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Addressing MEIC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82811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14400" y="838201"/>
            <a:ext cx="6400800" cy="612648"/>
          </a:xfrm>
          <a:prstGeom prst="wedgeRoundRectCallout">
            <a:avLst>
              <a:gd name="adj1" fmla="val -19489"/>
              <a:gd name="adj2" fmla="val 84131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20 to 72 times larger than </a:t>
            </a:r>
            <a:r>
              <a:rPr lang="en-US" sz="3200" dirty="0" smtClean="0"/>
              <a:t>CEBAF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47" y="-12700"/>
            <a:ext cx="7129005" cy="812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sz="4000" dirty="0" smtClean="0"/>
              <a:t>Source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116"/>
            <a:ext cx="9144000" cy="5800884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Warm RF gun:  thermionic emitter or photocathode, the promise of high bunch charge, but long low-energy tail, managing heat load for CW operation  (AES and LANL examples)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SRF gun:  huge potential, but also huge technical challenges including applied mag field (Rosendorf and BNL)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RF-pulsed </a:t>
            </a:r>
            <a:r>
              <a:rPr lang="en-US" dirty="0"/>
              <a:t>g</a:t>
            </a:r>
            <a:r>
              <a:rPr lang="en-US" dirty="0" smtClean="0"/>
              <a:t>rid thermionic gun: simple, long lifetime, but also long pulse and worst emittance (TRIUMF and </a:t>
            </a:r>
            <a:r>
              <a:rPr lang="en-US" altLang="en-US" dirty="0" smtClean="0">
                <a:cs typeface="Times New Roman" pitchFamily="18" charset="0"/>
              </a:rPr>
              <a:t>BINP’s </a:t>
            </a:r>
            <a:r>
              <a:rPr lang="en-US" altLang="en-US" dirty="0" err="1">
                <a:cs typeface="Times New Roman" pitchFamily="18" charset="0"/>
              </a:rPr>
              <a:t>NovoFEL</a:t>
            </a:r>
            <a:r>
              <a:rPr lang="en-US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DC high voltage photogun: good emittance, delicate photocathodes, high bunch charge demands high bias voltage (JLab and Cornell)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" y="13253"/>
            <a:ext cx="6245642" cy="755374"/>
          </a:xfrm>
        </p:spPr>
        <p:txBody>
          <a:bodyPr/>
          <a:lstStyle/>
          <a:p>
            <a:r>
              <a:rPr lang="en-US" sz="4000" dirty="0" smtClean="0"/>
              <a:t>Source Dependencies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584"/>
            <a:ext cx="9144000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emitter size,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</a:t>
            </a:r>
            <a:r>
              <a:rPr lang="en-US" dirty="0" smtClean="0"/>
              <a:t>repetition </a:t>
            </a:r>
            <a:r>
              <a:rPr lang="en-US" dirty="0"/>
              <a:t>rate, </a:t>
            </a:r>
            <a:r>
              <a:rPr lang="en-US" dirty="0" smtClean="0"/>
              <a:t>active </a:t>
            </a:r>
            <a:r>
              <a:rPr lang="en-US" dirty="0"/>
              <a:t>cathode </a:t>
            </a:r>
            <a:r>
              <a:rPr lang="en-US" dirty="0" smtClean="0"/>
              <a:t>area, bunch length. 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41905" y="6124824"/>
            <a:ext cx="7027520" cy="612648"/>
          </a:xfrm>
          <a:prstGeom prst="wedgeRoundRectCallout">
            <a:avLst>
              <a:gd name="adj1" fmla="val 18914"/>
              <a:gd name="adj2" fmla="val -68996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3200" dirty="0"/>
              <a:t>What will applied magnetic field do?</a:t>
            </a:r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</a:t>
            </a:r>
            <a:r>
              <a:rPr lang="en-US" altLang="ja-JP" dirty="0" smtClean="0"/>
              <a:t>Advanced Energy Systems</a:t>
            </a:r>
            <a:r>
              <a:rPr lang="en-US" altLang="ja-JP" smtClean="0"/>
              <a:t>, Inc., </a:t>
            </a:r>
            <a:r>
              <a:rPr lang="en-US" altLang="ja-JP" dirty="0" smtClean="0"/>
              <a:t>design…: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Warm RF gun options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2:</a:t>
            </a:r>
            <a:r>
              <a:rPr lang="en-US" altLang="ja-JP" dirty="0" smtClean="0"/>
              <a:t> LANL design…: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13 pC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ym typeface="Wingdings" pitchFamily="2" charset="2"/>
              </a:rPr>
              <a:t>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13 A. Average beam current: </a:t>
            </a:r>
            <a:r>
              <a:rPr lang="en-US" dirty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lectrons kinetic energy after gun cavity: </a:t>
            </a:r>
            <a:r>
              <a:rPr lang="en-US" dirty="0">
                <a:sym typeface="Wingdings" pitchFamily="2" charset="2"/>
              </a:rPr>
              <a:t>1.6 </a:t>
            </a:r>
            <a:r>
              <a:rPr lang="en-US" dirty="0" smtClean="0">
                <a:sym typeface="Wingdings" pitchFamily="2" charset="2"/>
              </a:rPr>
              <a:t>MeV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10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</a:p>
          <a:p>
            <a:pPr marL="457200" lvl="1" indent="0">
              <a:buClrTx/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928670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Rosendorf BESY: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2918" y="0"/>
            <a:ext cx="7662441" cy="812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SRF </a:t>
            </a:r>
            <a:r>
              <a:rPr lang="en-US" sz="4000" b="1" dirty="0">
                <a:solidFill>
                  <a:srgbClr val="000000"/>
                </a:solidFill>
                <a:ea typeface="+mj-ea"/>
                <a:cs typeface="+mj-cs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ea typeface="+mj-ea"/>
                <a:cs typeface="+mj-cs"/>
              </a:rPr>
              <a:t>un Options</a:t>
            </a:r>
            <a:endParaRPr lang="en-US" sz="40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29049</TotalTime>
  <Words>2001</Words>
  <Application>Microsoft Office PowerPoint</Application>
  <PresentationFormat>On-screen Show (4:3)</PresentationFormat>
  <Paragraphs>473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Ops Review 2010</vt:lpstr>
      <vt:lpstr>Equation</vt:lpstr>
      <vt:lpstr>200 mA Magnetized Beam for MEIC Electron Cooler</vt:lpstr>
      <vt:lpstr>Outline</vt:lpstr>
      <vt:lpstr>Bunched Magnetized Electron Gun for Cooling</vt:lpstr>
      <vt:lpstr>Source Pros and Cons</vt:lpstr>
      <vt:lpstr>Source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Backup Slides</vt:lpstr>
      <vt:lpstr>Magnetized Electron Cooling</vt:lpstr>
      <vt:lpstr>Busch’s Theorem </vt:lpstr>
      <vt:lpstr>PowerPoint Presentation</vt:lpstr>
      <vt:lpstr>Why: Magnetized beam? </vt:lpstr>
      <vt:lpstr>Cooling Solenoid </vt:lpstr>
      <vt:lpstr>Cooling Rate: Dependencies on Electron Beam Properties</vt:lpstr>
      <vt:lpstr>Electron – ion Recombination Suppression</vt:lpstr>
      <vt:lpstr>Paraxial Beam Envelope Equation</vt:lpstr>
      <vt:lpstr>PowerPoint Presentation</vt:lpstr>
      <vt:lpstr>MEIC Polarized Source</vt:lpstr>
      <vt:lpstr>Source Parameter Comparison</vt:lpstr>
      <vt:lpstr>Addressing MEIC Bunch Charge</vt:lpstr>
      <vt:lpstr>JLab 500 kV Inverted Gun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1293</cp:revision>
  <cp:lastPrinted>2014-01-09T17:51:36Z</cp:lastPrinted>
  <dcterms:created xsi:type="dcterms:W3CDTF">2010-09-20T13:48:43Z</dcterms:created>
  <dcterms:modified xsi:type="dcterms:W3CDTF">2015-03-26T21:58:11Z</dcterms:modified>
</cp:coreProperties>
</file>