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339933"/>
    <a:srgbClr val="00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72" y="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15EC4-445C-49AA-B539-875B6EA06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73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21CD-FDE4-4A9C-867E-F9942A440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56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6ADF-CDF0-46B3-8210-9F393C9BF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82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495800" y="64928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5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96C14-8AB3-4C87-B24C-08338AAE80B5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90600" y="6492875"/>
            <a:ext cx="3505200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500" b="1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2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DTL </a:t>
            </a:r>
            <a:r>
              <a:rPr lang="en-US" sz="2800" dirty="0">
                <a:latin typeface="Comic Sans MS" panose="030F0702030302020204" pitchFamily="66" charset="0"/>
              </a:rPr>
              <a:t>O</a:t>
            </a:r>
            <a:r>
              <a:rPr lang="en-US" sz="2800" dirty="0" smtClean="0">
                <a:latin typeface="Comic Sans MS" panose="030F0702030302020204" pitchFamily="66" charset="0"/>
              </a:rPr>
              <a:t>ption for MEIC Ion Injection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Jiquan</a:t>
            </a:r>
            <a:r>
              <a:rPr lang="en-US" dirty="0" smtClean="0"/>
              <a:t> </a:t>
            </a:r>
            <a:r>
              <a:rPr lang="en-US" dirty="0" err="1" smtClean="0"/>
              <a:t>Guo</a:t>
            </a:r>
            <a:r>
              <a:rPr lang="en-US" dirty="0" smtClean="0"/>
              <a:t>, </a:t>
            </a:r>
            <a:r>
              <a:rPr lang="en-US" dirty="0" err="1" smtClean="0"/>
              <a:t>Haipeng</a:t>
            </a:r>
            <a:r>
              <a:rPr lang="en-US" dirty="0" smtClean="0"/>
              <a:t> Wang</a:t>
            </a:r>
          </a:p>
          <a:p>
            <a:r>
              <a:rPr lang="en-US" dirty="0" err="1" smtClean="0"/>
              <a:t>Jlab</a:t>
            </a:r>
            <a:endParaRPr lang="en-US" dirty="0" smtClean="0"/>
          </a:p>
          <a:p>
            <a:r>
              <a:rPr lang="en-US" dirty="0" smtClean="0"/>
              <a:t>3/30/2015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15EC4-445C-49AA-B539-875B6EA06A5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7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22"/>
          <p:cNvSpPr>
            <a:spLocks noChangeArrowheads="1"/>
          </p:cNvSpPr>
          <p:nvPr/>
        </p:nvSpPr>
        <p:spPr bwMode="auto">
          <a:xfrm>
            <a:off x="5029200" y="1562497"/>
            <a:ext cx="990600" cy="266303"/>
          </a:xfrm>
          <a:prstGeom prst="roundRect">
            <a:avLst>
              <a:gd name="adj" fmla="val 16667"/>
            </a:avLst>
          </a:prstGeom>
          <a:solidFill>
            <a:srgbClr val="6CBAFF"/>
          </a:solidFill>
          <a:ln w="12699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Compared to the truncated baseline SRF linac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685800" y="1071452"/>
            <a:ext cx="6740582" cy="1143000"/>
            <a:chOff x="228600" y="914400"/>
            <a:chExt cx="6740582" cy="1143000"/>
          </a:xfrm>
        </p:grpSpPr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228600" y="914400"/>
              <a:ext cx="974071" cy="51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A4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Ion sources</a:t>
              </a:r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1395151" y="1782599"/>
              <a:ext cx="196785" cy="20099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cxnSp>
          <p:nvCxnSpPr>
            <p:cNvPr id="9" name="Straight Connector 13"/>
            <p:cNvCxnSpPr>
              <a:cxnSpLocks noChangeShapeType="1"/>
            </p:cNvCxnSpPr>
            <p:nvPr/>
          </p:nvCxnSpPr>
          <p:spPr bwMode="auto">
            <a:xfrm>
              <a:off x="1157816" y="1227505"/>
              <a:ext cx="0" cy="570935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cxnSp>
          <p:nvCxnSpPr>
            <p:cNvPr id="10" name="Straight Connector 14"/>
            <p:cNvCxnSpPr>
              <a:cxnSpLocks noChangeShapeType="1"/>
            </p:cNvCxnSpPr>
            <p:nvPr/>
          </p:nvCxnSpPr>
          <p:spPr bwMode="auto">
            <a:xfrm rot="16200000">
              <a:off x="1184217" y="1080222"/>
              <a:ext cx="0" cy="899024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551183" y="1458926"/>
              <a:ext cx="303646" cy="146925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081360" y="990601"/>
              <a:ext cx="149413" cy="250998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1083869" y="1806402"/>
              <a:ext cx="149413" cy="250998"/>
            </a:xfrm>
            <a:prstGeom prst="rect">
              <a:avLst/>
            </a:prstGeom>
            <a:solidFill>
              <a:srgbClr val="DEA3A2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1028342" y="1391584"/>
              <a:ext cx="279548" cy="27548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99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1604407" y="1443965"/>
              <a:ext cx="219199" cy="166762"/>
            </a:xfrm>
            <a:prstGeom prst="rect">
              <a:avLst/>
            </a:prstGeom>
            <a:solidFill>
              <a:srgbClr val="FFC30E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823807" y="1473728"/>
              <a:ext cx="192591" cy="113136"/>
            </a:xfrm>
            <a:prstGeom prst="rect">
              <a:avLst/>
            </a:prstGeom>
            <a:solidFill>
              <a:srgbClr val="8AA235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Rounded Rectangle 22"/>
            <p:cNvSpPr>
              <a:spLocks noChangeArrowheads="1"/>
            </p:cNvSpPr>
            <p:nvPr/>
          </p:nvSpPr>
          <p:spPr bwMode="auto">
            <a:xfrm>
              <a:off x="2022417" y="1393273"/>
              <a:ext cx="949384" cy="266303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TextBox 30"/>
            <p:cNvSpPr txBox="1">
              <a:spLocks noChangeArrowheads="1"/>
            </p:cNvSpPr>
            <p:nvPr/>
          </p:nvSpPr>
          <p:spPr bwMode="auto">
            <a:xfrm>
              <a:off x="1371599" y="1143001"/>
              <a:ext cx="765380" cy="20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RFQ</a:t>
              </a:r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1486449" y="1657350"/>
              <a:ext cx="954307" cy="20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MEBT</a:t>
              </a:r>
            </a:p>
          </p:txBody>
        </p:sp>
        <p:sp>
          <p:nvSpPr>
            <p:cNvPr id="21" name="TextBox 33"/>
            <p:cNvSpPr txBox="1">
              <a:spLocks noChangeArrowheads="1"/>
            </p:cNvSpPr>
            <p:nvPr/>
          </p:nvSpPr>
          <p:spPr bwMode="auto">
            <a:xfrm>
              <a:off x="2362200" y="1354776"/>
              <a:ext cx="3898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IH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" name="Rounded Rectangle 22"/>
            <p:cNvSpPr>
              <a:spLocks noChangeArrowheads="1"/>
            </p:cNvSpPr>
            <p:nvPr/>
          </p:nvSpPr>
          <p:spPr bwMode="auto">
            <a:xfrm>
              <a:off x="2971800" y="1400766"/>
              <a:ext cx="1066800" cy="266303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1" name="Rounded Rectangle 22"/>
            <p:cNvSpPr>
              <a:spLocks noChangeArrowheads="1"/>
            </p:cNvSpPr>
            <p:nvPr/>
          </p:nvSpPr>
          <p:spPr bwMode="auto">
            <a:xfrm>
              <a:off x="5562600" y="1405445"/>
              <a:ext cx="1406582" cy="266303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HWR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2" name="TextBox 33"/>
            <p:cNvSpPr txBox="1">
              <a:spLocks noChangeArrowheads="1"/>
            </p:cNvSpPr>
            <p:nvPr/>
          </p:nvSpPr>
          <p:spPr bwMode="auto">
            <a:xfrm>
              <a:off x="3124200" y="1367967"/>
              <a:ext cx="838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QWR1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3" name="TextBox 33"/>
            <p:cNvSpPr txBox="1">
              <a:spLocks noChangeArrowheads="1"/>
            </p:cNvSpPr>
            <p:nvPr/>
          </p:nvSpPr>
          <p:spPr bwMode="auto">
            <a:xfrm>
              <a:off x="4667191" y="1343998"/>
              <a:ext cx="8002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QWR2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45961"/>
              </p:ext>
            </p:extLst>
          </p:nvPr>
        </p:nvGraphicFramePr>
        <p:xfrm>
          <a:off x="655910" y="2229692"/>
          <a:ext cx="7162800" cy="30271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25965"/>
                <a:gridCol w="1070569"/>
                <a:gridCol w="1000845"/>
                <a:gridCol w="1103221"/>
                <a:gridCol w="1066800"/>
                <a:gridCol w="1295400"/>
              </a:tblGrid>
              <a:tr h="3681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RFQ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QWR1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QWR2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HWR</a:t>
                      </a:r>
                      <a:endParaRPr lang="en-US" sz="1400" dirty="0"/>
                    </a:p>
                  </a:txBody>
                  <a:tcPr/>
                </a:tc>
              </a:tr>
              <a:tr h="493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Lowest Q/A</a:t>
                      </a:r>
                      <a:r>
                        <a:rPr lang="en-US" sz="1400" baseline="0" dirty="0" smtClean="0"/>
                        <a:t> particle to accelerate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Pb</a:t>
                      </a:r>
                      <a:r>
                        <a:rPr lang="en-US" sz="1400" baseline="30000" dirty="0" smtClean="0"/>
                        <a:t>30+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Pb</a:t>
                      </a:r>
                      <a:r>
                        <a:rPr lang="en-US" sz="1400" baseline="30000" dirty="0" smtClean="0"/>
                        <a:t>30+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Pb</a:t>
                      </a:r>
                      <a:r>
                        <a:rPr lang="en-US" sz="1400" baseline="30000" dirty="0" smtClean="0"/>
                        <a:t>30+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Pb</a:t>
                      </a:r>
                      <a:r>
                        <a:rPr lang="en-US" sz="1400" baseline="30000" dirty="0" smtClean="0"/>
                        <a:t>64+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  <a:r>
                        <a:rPr kumimoji="0" lang="en-US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64+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81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Exit </a:t>
                      </a:r>
                      <a:r>
                        <a:rPr lang="en-US" sz="1400" dirty="0" err="1" smtClean="0"/>
                        <a:t>Pb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</a:t>
                      </a:r>
                      <a:r>
                        <a:rPr lang="en-US" sz="1400" baseline="-25000" dirty="0" err="1" smtClean="0"/>
                        <a:t>k</a:t>
                      </a:r>
                      <a:r>
                        <a:rPr lang="en-US" sz="1400" baseline="0" dirty="0" smtClean="0"/>
                        <a:t> (MeV/u)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</a:tr>
              <a:tr h="368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Exit </a:t>
                      </a:r>
                      <a:r>
                        <a:rPr lang="en-US" sz="1400" baseline="0" dirty="0" smtClean="0"/>
                        <a:t>H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14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(MeV/u)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</a:t>
                      </a:r>
                      <a:endParaRPr lang="en-US" sz="1400" dirty="0"/>
                    </a:p>
                  </a:txBody>
                  <a:tcPr/>
                </a:tc>
              </a:tr>
              <a:tr h="3681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</a:t>
                      </a:r>
                      <a:r>
                        <a:rPr lang="en-US" sz="1400" dirty="0" err="1" smtClean="0"/>
                        <a:t>V</a:t>
                      </a:r>
                      <a:r>
                        <a:rPr lang="en-US" sz="1400" baseline="-25000" dirty="0" err="1" smtClean="0"/>
                        <a:t>eff</a:t>
                      </a:r>
                      <a:r>
                        <a:rPr lang="en-US" sz="1400" baseline="0" dirty="0" smtClean="0"/>
                        <a:t> (MV)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/>
                </a:tc>
              </a:tr>
              <a:tr h="493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</a:t>
                      </a:r>
                      <a:r>
                        <a:rPr lang="en-US" sz="1400" baseline="0" dirty="0" smtClean="0"/>
                        <a:t> source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115MHz tetrode, &lt;=400kW peak/tank,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115MHz CW, 6-8kW/</a:t>
                      </a:r>
                      <a:r>
                        <a:rPr lang="en-US" sz="1400" dirty="0" err="1" smtClean="0"/>
                        <a:t>cav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230MHz CW, ~10kW/</a:t>
                      </a:r>
                      <a:r>
                        <a:rPr lang="en-US" sz="1400" dirty="0" err="1" smtClean="0"/>
                        <a:t>cav</a:t>
                      </a:r>
                      <a:endParaRPr lang="en-US" sz="1400" dirty="0"/>
                    </a:p>
                  </a:txBody>
                  <a:tcPr/>
                </a:tc>
              </a:tr>
              <a:tr h="493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cavities/tanks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7" name="Straight Connector 14"/>
          <p:cNvCxnSpPr>
            <a:cxnSpLocks noChangeShapeType="1"/>
            <a:stCxn id="29" idx="3"/>
            <a:endCxn id="55" idx="1"/>
          </p:cNvCxnSpPr>
          <p:nvPr/>
        </p:nvCxnSpPr>
        <p:spPr bwMode="auto">
          <a:xfrm>
            <a:off x="4495800" y="1690970"/>
            <a:ext cx="533400" cy="4679"/>
          </a:xfrm>
          <a:prstGeom prst="line">
            <a:avLst/>
          </a:prstGeom>
          <a:noFill/>
          <a:ln w="38100" algn="ctr">
            <a:solidFill>
              <a:srgbClr val="E26B0A"/>
            </a:solidFill>
            <a:round/>
            <a:headEnd/>
            <a:tailEnd/>
          </a:ln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747260" y="1343944"/>
            <a:ext cx="0" cy="3621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4283030" y="95795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Stripper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33400" y="5257800"/>
            <a:ext cx="792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RF power: ~2MW pulsed + ~400kW CW for </a:t>
            </a:r>
            <a:r>
              <a:rPr lang="en-US" sz="1400" dirty="0"/>
              <a:t>3</a:t>
            </a:r>
            <a:r>
              <a:rPr lang="en-US" sz="1400" dirty="0" smtClean="0"/>
              <a:t>0MeV </a:t>
            </a:r>
            <a:r>
              <a:rPr lang="en-US" sz="1400" dirty="0" err="1" smtClean="0"/>
              <a:t>Pb</a:t>
            </a:r>
            <a:r>
              <a:rPr lang="en-US" sz="1400" dirty="0" smtClean="0"/>
              <a:t>/95MeV H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, ~1MW wall plug during injection, &gt;100kW average wall-plug power</a:t>
            </a:r>
          </a:p>
          <a:p>
            <a:r>
              <a:rPr lang="en-US" sz="1400" dirty="0" smtClean="0"/>
              <a:t>Estimated direct cost for HPRF sources and modulators: ~$6M </a:t>
            </a:r>
          </a:p>
          <a:p>
            <a:r>
              <a:rPr lang="en-US" sz="1400" dirty="0" smtClean="0"/>
              <a:t>4K Heat load: ~275W, needs ~100kW wall plug power to cool </a:t>
            </a:r>
          </a:p>
          <a:p>
            <a:r>
              <a:rPr lang="en-US" sz="1400" dirty="0" smtClean="0"/>
              <a:t>Capable for 2mA peak current, 0.2-0.5ms pulse width, 5Hz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1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requirements of MEIC injection, especially the pulsed beam time structure, made warm DTL an very attractive option</a:t>
            </a:r>
          </a:p>
          <a:p>
            <a:r>
              <a:rPr lang="en-US" dirty="0" smtClean="0">
                <a:latin typeface="+mn-lt"/>
              </a:rPr>
              <a:t>Some limitations exist for DTL structures, like fixed </a:t>
            </a:r>
            <a:r>
              <a:rPr lang="el-GR" dirty="0" smtClean="0">
                <a:latin typeface="+mn-lt"/>
              </a:rPr>
              <a:t>β</a:t>
            </a:r>
            <a:r>
              <a:rPr lang="en-US" dirty="0" smtClean="0">
                <a:latin typeface="+mn-lt"/>
              </a:rPr>
              <a:t> profile, and degraded efficiency at higher energy, but won’t eliminate DTL’s advantage.</a:t>
            </a:r>
          </a:p>
          <a:p>
            <a:r>
              <a:rPr lang="en-US" dirty="0" smtClean="0">
                <a:latin typeface="+mn-lt"/>
              </a:rPr>
              <a:t>Further design and cost estimate for warm linac option is needed for final decision.</a:t>
            </a: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Summary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10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latin typeface="Comic Sans MS" panose="030F0702030302020204" pitchFamily="66" charset="0"/>
              </a:rPr>
              <a:t>Hardron</a:t>
            </a:r>
            <a:r>
              <a:rPr lang="en-US" sz="2400" dirty="0" smtClean="0">
                <a:latin typeface="Comic Sans MS" panose="030F0702030302020204" pitchFamily="66" charset="0"/>
              </a:rPr>
              <a:t> Linac: Typical </a:t>
            </a:r>
            <a:r>
              <a:rPr lang="en-US" sz="2400" dirty="0">
                <a:latin typeface="Comic Sans MS" panose="030F0702030302020204" pitchFamily="66" charset="0"/>
              </a:rPr>
              <a:t>L</a:t>
            </a:r>
            <a:r>
              <a:rPr lang="en-US" sz="2400" dirty="0" smtClean="0">
                <a:latin typeface="Comic Sans MS" panose="030F0702030302020204" pitchFamily="66" charset="0"/>
              </a:rPr>
              <a:t>ayout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516835" y="1905000"/>
            <a:ext cx="974651" cy="3048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Source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486400" y="1905000"/>
            <a:ext cx="2775098" cy="304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SRF elliptical cavities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590800" y="1905000"/>
            <a:ext cx="1295400" cy="3048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Alveraz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/IH/CH/CC DTL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886200" y="1905000"/>
            <a:ext cx="1600200" cy="304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SRF spoke or QWR/HWR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491486" y="1905000"/>
            <a:ext cx="1099314" cy="3048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RFQ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1484277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~0.1MeV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191837" y="1484277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0.5-5MeV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337173" y="1484277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5-200MeV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800600" y="1484277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  <a:r>
              <a:rPr lang="en-US" sz="1600" dirty="0" smtClean="0"/>
              <a:t>0-300MeV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543800" y="1483540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&gt;300MeV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3581041" y="2849479"/>
            <a:ext cx="5562959" cy="1635627"/>
            <a:chOff x="147083" y="2743201"/>
            <a:chExt cx="5841663" cy="19162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83" y="2743201"/>
              <a:ext cx="5841663" cy="185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37379" y="4226753"/>
              <a:ext cx="1001908" cy="432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FF00"/>
                  </a:solidFill>
                </a:rPr>
                <a:t>IH-DTL</a:t>
              </a:r>
              <a:endParaRPr lang="en-US" dirty="0">
                <a:solidFill>
                  <a:srgbClr val="00FF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51204" y="4142237"/>
              <a:ext cx="1082707" cy="432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FF00"/>
                  </a:solidFill>
                </a:rPr>
                <a:t>CH-DTL</a:t>
              </a:r>
              <a:endParaRPr lang="en-US" dirty="0">
                <a:solidFill>
                  <a:srgbClr val="00FF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67200" y="4129344"/>
              <a:ext cx="14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SRF CH-DTL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0"/>
            <a:ext cx="3686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766328" y="5917168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Elliptical (medium </a:t>
            </a:r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32" y="4527793"/>
            <a:ext cx="2862385" cy="154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55906" y="602511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SRF Spoke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1" name="Picture 45" descr="DSCN22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52" y="2817923"/>
            <a:ext cx="18002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981854" y="4124695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Alveraz</a:t>
            </a:r>
            <a:r>
              <a:rPr lang="en-US" dirty="0" smtClean="0">
                <a:solidFill>
                  <a:srgbClr val="0070C0"/>
                </a:solidFill>
              </a:rPr>
              <a:t> DTL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1" y="2849478"/>
            <a:ext cx="1483017" cy="295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50870" y="567771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SRF HWR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DTL Efficiency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5562600" y="1143000"/>
            <a:ext cx="3124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. Clemente</a:t>
            </a:r>
            <a:r>
              <a:rPr lang="en-US" dirty="0"/>
              <a:t>, CARE-Note-2007-001-HIPPI</a:t>
            </a:r>
            <a:endParaRPr lang="en-US" dirty="0" smtClean="0"/>
          </a:p>
          <a:p>
            <a:endParaRPr lang="en-US" sz="1400" dirty="0"/>
          </a:p>
          <a:p>
            <a:r>
              <a:rPr lang="en-US" sz="1400" dirty="0" smtClean="0"/>
              <a:t>IH-DTLs are proven up to 8-10MeV/u</a:t>
            </a:r>
          </a:p>
          <a:p>
            <a:r>
              <a:rPr lang="en-US" sz="1400" dirty="0" smtClean="0"/>
              <a:t>FAIR 70MeV proton linac CH-DTL is under commissioning, a heavy ion version of CH-DTL for up to 22MeV/u U</a:t>
            </a:r>
            <a:r>
              <a:rPr lang="en-US" sz="1400" baseline="30000" dirty="0" smtClean="0"/>
              <a:t>38+</a:t>
            </a:r>
            <a:r>
              <a:rPr lang="en-US" sz="1400" dirty="0" smtClean="0"/>
              <a:t> has been proposed</a:t>
            </a:r>
          </a:p>
          <a:p>
            <a:r>
              <a:rPr lang="en-US" sz="1400" dirty="0" smtClean="0"/>
              <a:t>Other DTLs like CC-DTL work at higher energy.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4404305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DTL (Drift </a:t>
            </a:r>
            <a:r>
              <a:rPr lang="en-US" dirty="0"/>
              <a:t>Tube </a:t>
            </a:r>
            <a:r>
              <a:rPr lang="en-US" dirty="0" smtClean="0"/>
              <a:t>Linac) </a:t>
            </a:r>
            <a:r>
              <a:rPr lang="en-US" dirty="0"/>
              <a:t>is </a:t>
            </a:r>
            <a:r>
              <a:rPr lang="en-US" dirty="0" smtClean="0"/>
              <a:t>a multi-gap accelerator structure with very high R/Q/L at low </a:t>
            </a:r>
            <a:r>
              <a:rPr lang="el-GR" dirty="0" smtClean="0"/>
              <a:t>β</a:t>
            </a:r>
            <a:r>
              <a:rPr lang="en-US" dirty="0" smtClean="0"/>
              <a:t>. Efficiency drops as </a:t>
            </a:r>
            <a:r>
              <a:rPr lang="el-GR" dirty="0" smtClean="0"/>
              <a:t>β</a:t>
            </a:r>
            <a:r>
              <a:rPr lang="en-US" dirty="0" smtClean="0"/>
              <a:t> goes higher, especially for IH/CH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of different gaps are synced by the particle’s drift time. The structures </a:t>
            </a:r>
            <a:r>
              <a:rPr lang="en-US" dirty="0" smtClean="0">
                <a:solidFill>
                  <a:srgbClr val="000000"/>
                </a:solidFill>
              </a:rPr>
              <a:t>have fixed (or very narrow) </a:t>
            </a:r>
            <a:r>
              <a:rPr lang="el-GR" dirty="0">
                <a:solidFill>
                  <a:srgbClr val="000000"/>
                </a:solidFill>
              </a:rPr>
              <a:t>β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profile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get same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/u for different particles; have to lower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gap</a:t>
            </a:r>
            <a:r>
              <a:rPr lang="en-US" dirty="0" smtClean="0"/>
              <a:t> for lighter particles to match the </a:t>
            </a:r>
            <a:r>
              <a:rPr lang="el-GR" dirty="0" smtClean="0"/>
              <a:t>β</a:t>
            </a:r>
            <a:r>
              <a:rPr lang="en-US" dirty="0" smtClean="0"/>
              <a:t> profile, but also result in higher current capability.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Typical SRF QWR has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 in the order of 10</a:t>
            </a:r>
            <a:r>
              <a:rPr lang="en-US" baseline="30000" dirty="0" smtClean="0"/>
              <a:t>11</a:t>
            </a:r>
            <a:r>
              <a:rPr lang="el-GR" dirty="0" smtClean="0"/>
              <a:t>Ω</a:t>
            </a:r>
            <a:r>
              <a:rPr lang="en-US" dirty="0" smtClean="0"/>
              <a:t>, 3~4 order of magnitude better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83956"/>
            <a:ext cx="4594633" cy="362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1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RF cavities: warm vs SRF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191995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adi Carno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199446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8274" y="329184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Ohm takes SRF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6744" y="329184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Carnot favors warm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" y="3810000"/>
            <a:ext cx="8161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Warm: Need multi-MW level RF power – major cost driver</a:t>
            </a:r>
          </a:p>
          <a:p>
            <a:r>
              <a:rPr lang="en-US" dirty="0" smtClean="0"/>
              <a:t>SRF: Need to pump out both dynamic and static heat load at 0.1-0.3% efficiency</a:t>
            </a:r>
          </a:p>
          <a:p>
            <a:endParaRPr lang="en-US" dirty="0"/>
          </a:p>
          <a:p>
            <a:r>
              <a:rPr lang="en-US" dirty="0" smtClean="0"/>
              <a:t>Warm RF can take the advantage of pulsed operation: increases efficiency with higher in-pulse beam loading, no </a:t>
            </a:r>
            <a:r>
              <a:rPr lang="en-US" dirty="0" err="1" smtClean="0"/>
              <a:t>Ohmic</a:t>
            </a:r>
            <a:r>
              <a:rPr lang="en-US" dirty="0" smtClean="0"/>
              <a:t> loss when pulse is </a:t>
            </a:r>
            <a:r>
              <a:rPr lang="en-US" dirty="0"/>
              <a:t>off, </a:t>
            </a:r>
            <a:r>
              <a:rPr lang="en-US" dirty="0" smtClean="0"/>
              <a:t>reduces </a:t>
            </a:r>
            <a:r>
              <a:rPr lang="en-US" dirty="0"/>
              <a:t>RF source </a:t>
            </a:r>
            <a:r>
              <a:rPr lang="en-US" dirty="0" smtClean="0"/>
              <a:t>cost and wall plug power</a:t>
            </a:r>
          </a:p>
        </p:txBody>
      </p:sp>
    </p:spTree>
    <p:extLst>
      <p:ext uri="{BB962C8B-B14F-4D97-AF65-F5344CB8AC3E}">
        <p14:creationId xmlns:p14="http://schemas.microsoft.com/office/powerpoint/2010/main" val="19130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Technology choice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226288" y="2895600"/>
            <a:ext cx="6705600" cy="4572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100000">
                <a:srgbClr val="FF0000"/>
              </a:gs>
              <a:gs pos="100000">
                <a:srgbClr val="FF8200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High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						Low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	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11430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SRF single/double gap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7530" y="1185899"/>
            <a:ext cx="169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 multi-gap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226288" y="2194560"/>
            <a:ext cx="6705600" cy="47244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100000">
                <a:srgbClr val="FF0000"/>
              </a:gs>
              <a:gs pos="100000">
                <a:srgbClr val="FF8200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Low beam current			High current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219200" y="1555231"/>
            <a:ext cx="6705600" cy="502169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100000">
                <a:srgbClr val="FF0000"/>
              </a:gs>
              <a:gs pos="100000">
                <a:srgbClr val="FF8200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CW operation	</a:t>
            </a:r>
            <a:r>
              <a:rPr lang="en-US" sz="2400" dirty="0">
                <a:solidFill>
                  <a:schemeClr val="bg1"/>
                </a:solidFill>
                <a:latin typeface="Times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Low duty cycle pulsed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226288" y="3505200"/>
            <a:ext cx="6705600" cy="4572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100000">
                <a:srgbClr val="FF0000"/>
              </a:gs>
              <a:gs pos="100000">
                <a:srgbClr val="FF8200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Particles w/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 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ame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E</a:t>
            </a:r>
            <a:r>
              <a:rPr kumimoji="0" lang="en-US" sz="24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k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/q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		Particles w/ same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E</a:t>
            </a:r>
            <a:r>
              <a:rPr kumimoji="0" lang="en-US" sz="24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k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/u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	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4267200"/>
            <a:ext cx="6546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SRF multi-gap cavity is also an option for 0.1&lt;</a:t>
            </a:r>
            <a:r>
              <a:rPr lang="el-GR" dirty="0" smtClean="0"/>
              <a:t>β</a:t>
            </a:r>
            <a:r>
              <a:rPr lang="en-US" dirty="0" smtClean="0"/>
              <a:t>&lt;0.5 CW operation.</a:t>
            </a:r>
          </a:p>
          <a:p>
            <a:r>
              <a:rPr lang="en-US" dirty="0" smtClean="0"/>
              <a:t>Warm DTL allows focusing magnets inside or very close to the tanks, which is crucial for </a:t>
            </a:r>
            <a:r>
              <a:rPr lang="el-GR" dirty="0" smtClean="0"/>
              <a:t>β</a:t>
            </a:r>
            <a:r>
              <a:rPr lang="en-US" dirty="0" smtClean="0"/>
              <a:t>&lt;0.1 heavy ion acceleration. </a:t>
            </a:r>
          </a:p>
          <a:p>
            <a:r>
              <a:rPr lang="en-US" dirty="0" err="1">
                <a:solidFill>
                  <a:srgbClr val="000000"/>
                </a:solidFill>
              </a:rPr>
              <a:t>Z</a:t>
            </a:r>
            <a:r>
              <a:rPr lang="en-US" baseline="-25000" dirty="0" err="1">
                <a:solidFill>
                  <a:srgbClr val="000000"/>
                </a:solidFill>
              </a:rPr>
              <a:t>eff</a:t>
            </a: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dirty="0" smtClean="0"/>
              <a:t>/L  for warm single/double gap structure is a little bit low, and the available RF </a:t>
            </a:r>
            <a:r>
              <a:rPr lang="en-US" dirty="0"/>
              <a:t>sources </a:t>
            </a:r>
            <a:r>
              <a:rPr lang="en-US" dirty="0" smtClean="0"/>
              <a:t>with very </a:t>
            </a:r>
            <a:r>
              <a:rPr lang="en-US" dirty="0"/>
              <a:t>low duty cycle in </a:t>
            </a:r>
            <a:r>
              <a:rPr lang="en-US" dirty="0" smtClean="0"/>
              <a:t>the frequency range of 0.1-0.4GHz cost too much per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avg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37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RF cavities: warm vs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SRF, example 1, </a:t>
            </a:r>
            <a:r>
              <a:rPr lang="el-G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β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~0.2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92426"/>
              </p:ext>
            </p:extLst>
          </p:nvPr>
        </p:nvGraphicFramePr>
        <p:xfrm>
          <a:off x="533400" y="1397000"/>
          <a:ext cx="8077200" cy="3799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98614"/>
                <a:gridCol w="40785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Warm CH-DTL (Use </a:t>
                      </a:r>
                      <a:r>
                        <a:rPr lang="en-US" sz="1600" baseline="0" dirty="0" err="1" smtClean="0"/>
                        <a:t>Z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baseline="0" dirty="0" smtClean="0"/>
                        <a:t> of Tank 5 of FAIR p-linac, 325MHz, </a:t>
                      </a:r>
                      <a:r>
                        <a:rPr lang="el-GR" sz="1600" baseline="0" dirty="0" smtClean="0"/>
                        <a:t>β</a:t>
                      </a:r>
                      <a:r>
                        <a:rPr lang="en-US" sz="1600" baseline="0" dirty="0" smtClean="0"/>
                        <a:t>=0.22-0.25)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SRF QWR (115MHz, 2 cavities)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L=1.52m, </a:t>
                      </a:r>
                      <a:r>
                        <a:rPr lang="en-US" sz="1600" dirty="0" err="1" smtClean="0"/>
                        <a:t>V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baseline="0" dirty="0" smtClean="0"/>
                        <a:t>=4MV (scaled from 6MV)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in</a:t>
                      </a:r>
                      <a:r>
                        <a:rPr lang="en-US" sz="1600" baseline="0" dirty="0" smtClean="0"/>
                        <a:t> cryomodule</a:t>
                      </a:r>
                      <a:r>
                        <a:rPr lang="en-US" sz="1600" dirty="0" smtClean="0"/>
                        <a:t>~1.6m, </a:t>
                      </a:r>
                      <a:r>
                        <a:rPr lang="en-US" sz="1600" dirty="0" err="1" smtClean="0"/>
                        <a:t>V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dirty="0" smtClean="0"/>
                        <a:t>=4MV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baseline="0" dirty="0" smtClean="0"/>
                        <a:t> cos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l-GR" sz="1600" baseline="0" dirty="0" smtClean="0"/>
                        <a:t>Φ</a:t>
                      </a:r>
                      <a:r>
                        <a:rPr lang="en-US" sz="1600" baseline="0" dirty="0" smtClean="0"/>
                        <a:t>=82M</a:t>
                      </a:r>
                      <a:r>
                        <a:rPr lang="el-GR" sz="1600" baseline="0" dirty="0" smtClean="0"/>
                        <a:t>Ω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R/Q=509</a:t>
                      </a:r>
                      <a:r>
                        <a:rPr lang="el-GR" sz="1600" dirty="0" smtClean="0"/>
                        <a:t>Ω</a:t>
                      </a:r>
                      <a:r>
                        <a:rPr lang="en-US" sz="1600" dirty="0" smtClean="0"/>
                        <a:t>, G=42</a:t>
                      </a:r>
                      <a:r>
                        <a:rPr lang="el-GR" sz="1600" dirty="0" smtClean="0"/>
                        <a:t>Ω</a:t>
                      </a:r>
                      <a:r>
                        <a:rPr lang="en-US" sz="1600" dirty="0" smtClean="0"/>
                        <a:t>, </a:t>
                      </a:r>
                      <a:r>
                        <a:rPr lang="el-GR" sz="1600" dirty="0" smtClean="0"/>
                        <a:t>Φ</a:t>
                      </a:r>
                      <a:r>
                        <a:rPr lang="en-US" sz="1600" dirty="0" smtClean="0"/>
                        <a:t>=20°, </a:t>
                      </a:r>
                      <a:r>
                        <a:rPr lang="en-US" sz="1600" dirty="0" err="1" smtClean="0"/>
                        <a:t>R</a:t>
                      </a:r>
                      <a:r>
                        <a:rPr lang="en-US" sz="1600" baseline="-25000" dirty="0" err="1" smtClean="0"/>
                        <a:t>s</a:t>
                      </a:r>
                      <a:r>
                        <a:rPr lang="en-US" sz="1600" baseline="0" dirty="0" smtClean="0"/>
                        <a:t>=65n</a:t>
                      </a:r>
                      <a:r>
                        <a:rPr lang="el-GR" sz="1600" baseline="0" dirty="0" smtClean="0"/>
                        <a:t>Ω</a:t>
                      </a:r>
                      <a:r>
                        <a:rPr lang="en-US" sz="1600" baseline="0" dirty="0" smtClean="0"/>
                        <a:t> 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Z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baseline="0" dirty="0" smtClean="0"/>
                        <a:t> cos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l-GR" sz="1600" baseline="0" dirty="0" smtClean="0"/>
                        <a:t>Φ</a:t>
                      </a:r>
                      <a:r>
                        <a:rPr lang="en-US" sz="1600" baseline="0" dirty="0" smtClean="0"/>
                        <a:t>=2.9×10</a:t>
                      </a:r>
                      <a:r>
                        <a:rPr lang="en-US" sz="1600" baseline="30000" dirty="0" smtClean="0"/>
                        <a:t>11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l-GR" sz="1600" baseline="0" dirty="0" smtClean="0"/>
                        <a:t>Ω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</a:t>
                      </a:r>
                      <a:r>
                        <a:rPr lang="en-US" sz="1600" baseline="-25000" dirty="0" err="1" smtClean="0"/>
                        <a:t>cu,peak</a:t>
                      </a:r>
                      <a:r>
                        <a:rPr lang="en-US" sz="1600" baseline="0" dirty="0" smtClean="0"/>
                        <a:t>=195kW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</a:t>
                      </a:r>
                      <a:r>
                        <a:rPr lang="en-US" sz="1600" baseline="-25000" dirty="0" err="1" smtClean="0"/>
                        <a:t>Nb</a:t>
                      </a:r>
                      <a:r>
                        <a:rPr lang="en-US" sz="1600" baseline="0" dirty="0" smtClean="0"/>
                        <a:t>=28W, </a:t>
                      </a:r>
                      <a:r>
                        <a:rPr lang="en-US" sz="1600" baseline="0" dirty="0" err="1" smtClean="0"/>
                        <a:t>P</a:t>
                      </a:r>
                      <a:r>
                        <a:rPr lang="en-US" sz="1600" baseline="-25000" dirty="0" err="1" smtClean="0"/>
                        <a:t>static</a:t>
                      </a:r>
                      <a:r>
                        <a:rPr lang="en-US" sz="1600" baseline="0" dirty="0" smtClean="0"/>
                        <a:t>=28W, </a:t>
                      </a:r>
                      <a:r>
                        <a:rPr lang="en-US" sz="1600" baseline="0" dirty="0" err="1" smtClean="0"/>
                        <a:t>P</a:t>
                      </a:r>
                      <a:r>
                        <a:rPr lang="en-US" sz="1600" baseline="-25000" dirty="0" err="1" smtClean="0"/>
                        <a:t>cryo</a:t>
                      </a:r>
                      <a:r>
                        <a:rPr lang="en-US" sz="1600" baseline="0" dirty="0" smtClean="0"/>
                        <a:t>=17kW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I</a:t>
                      </a:r>
                      <a:r>
                        <a:rPr lang="en-US" sz="1600" baseline="-25000" dirty="0" err="1" smtClean="0"/>
                        <a:t>b</a:t>
                      </a:r>
                      <a:r>
                        <a:rPr lang="en-US" sz="1600" baseline="0" dirty="0" smtClean="0"/>
                        <a:t>=50mA with 0.3ms pulse width, 5Hz, 0.15% beam duty cycle, </a:t>
                      </a:r>
                      <a:r>
                        <a:rPr lang="en-US" sz="1600" dirty="0" smtClean="0"/>
                        <a:t>RF</a:t>
                      </a:r>
                      <a:r>
                        <a:rPr lang="en-US" sz="1600" baseline="0" dirty="0" smtClean="0"/>
                        <a:t> pulse width 0.5ms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I</a:t>
                      </a:r>
                      <a:r>
                        <a:rPr lang="en-US" sz="1600" baseline="-25000" dirty="0" err="1" smtClean="0"/>
                        <a:t>b</a:t>
                      </a:r>
                      <a:r>
                        <a:rPr lang="en-US" sz="1600" baseline="0" dirty="0" smtClean="0"/>
                        <a:t>=2.5mA with 6ms pulse width, 5Hz, 3% beam duty cycle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RF </a:t>
                      </a:r>
                      <a:r>
                        <a:rPr lang="en-US" sz="1600" baseline="-25000" dirty="0" err="1" smtClean="0"/>
                        <a:t>FWD,peak</a:t>
                      </a:r>
                      <a:r>
                        <a:rPr lang="en-US" sz="1600" baseline="0" dirty="0" smtClean="0"/>
                        <a:t> ~ 440kW</a:t>
                      </a:r>
                    </a:p>
                    <a:p>
                      <a:r>
                        <a:rPr lang="en-US" sz="1600" baseline="0" dirty="0" smtClean="0"/>
                        <a:t>(assume 10% reflection with beam loading)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RF FWD</a:t>
                      </a:r>
                      <a:r>
                        <a:rPr lang="en-US" sz="1600" baseline="0" dirty="0" smtClean="0"/>
                        <a:t> = 15kW (30% reflection due to </a:t>
                      </a:r>
                      <a:r>
                        <a:rPr lang="en-US" sz="1600" baseline="0" dirty="0" err="1" smtClean="0"/>
                        <a:t>microphonics</a:t>
                      </a:r>
                      <a:r>
                        <a:rPr lang="en-US" sz="1600" baseline="0" dirty="0" smtClean="0"/>
                        <a:t> etc.)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P</a:t>
                      </a:r>
                      <a:r>
                        <a:rPr lang="en-US" sz="1600" baseline="-25000" dirty="0" smtClean="0"/>
                        <a:t>RF FWD, </a:t>
                      </a:r>
                      <a:r>
                        <a:rPr lang="en-US" sz="1600" baseline="-25000" dirty="0" err="1" smtClean="0"/>
                        <a:t>avg</a:t>
                      </a:r>
                      <a:r>
                        <a:rPr lang="en-US" sz="1600" baseline="0" dirty="0" smtClean="0"/>
                        <a:t>= 1.1kW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Wall plug power</a:t>
                      </a:r>
                      <a:r>
                        <a:rPr lang="en-US" sz="1600" baseline="0" dirty="0" smtClean="0"/>
                        <a:t> ~3kW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Wall plug power ~50kW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89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RF cavities: warm vs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SRF, example 2, </a:t>
            </a:r>
            <a:r>
              <a:rPr lang="el-G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β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~0.4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842256"/>
              </p:ext>
            </p:extLst>
          </p:nvPr>
        </p:nvGraphicFramePr>
        <p:xfrm>
          <a:off x="533400" y="1397000"/>
          <a:ext cx="7696200" cy="3799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8100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CC-DTL (M</a:t>
                      </a:r>
                      <a:r>
                        <a:rPr lang="en-US" sz="1600" baseline="0" dirty="0" smtClean="0"/>
                        <a:t>odule 4 of CERN linac 4 CC-DTL, 352MHz, </a:t>
                      </a:r>
                      <a:r>
                        <a:rPr lang="el-GR" sz="1600" baseline="0" dirty="0" smtClean="0"/>
                        <a:t>β</a:t>
                      </a:r>
                      <a:r>
                        <a:rPr lang="en-US" sz="1600" baseline="0" dirty="0" smtClean="0"/>
                        <a:t>=0.38-0.40, 80MeV/u)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SRF HWR (230MHz, 3 cavities)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L=2.6m, </a:t>
                      </a:r>
                      <a:r>
                        <a:rPr lang="en-US" sz="1600" dirty="0" err="1" smtClean="0"/>
                        <a:t>V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baseline="0" dirty="0" smtClean="0"/>
                        <a:t>=8MV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in cryomodule~2.4m, </a:t>
                      </a:r>
                      <a:r>
                        <a:rPr lang="en-US" sz="1600" dirty="0" err="1" smtClean="0"/>
                        <a:t>V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dirty="0" smtClean="0"/>
                        <a:t> scale to 8MV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baseline="0" dirty="0" smtClean="0"/>
                        <a:t> cos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l-GR" sz="1600" baseline="0" dirty="0" smtClean="0"/>
                        <a:t>Φ</a:t>
                      </a:r>
                      <a:r>
                        <a:rPr lang="en-US" sz="1600" baseline="0" dirty="0" smtClean="0"/>
                        <a:t>=100M</a:t>
                      </a:r>
                      <a:r>
                        <a:rPr lang="el-GR" sz="1600" baseline="0" dirty="0" smtClean="0"/>
                        <a:t>Ω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R/Q=250</a:t>
                      </a:r>
                      <a:r>
                        <a:rPr lang="el-GR" sz="1600" dirty="0" smtClean="0"/>
                        <a:t>Ω</a:t>
                      </a:r>
                      <a:r>
                        <a:rPr lang="en-US" sz="1600" dirty="0" smtClean="0"/>
                        <a:t>, G=65</a:t>
                      </a:r>
                      <a:r>
                        <a:rPr lang="el-GR" sz="1600" dirty="0" smtClean="0"/>
                        <a:t>Ω</a:t>
                      </a:r>
                      <a:r>
                        <a:rPr lang="en-US" sz="1600" dirty="0" smtClean="0"/>
                        <a:t>, </a:t>
                      </a:r>
                      <a:r>
                        <a:rPr lang="el-GR" sz="1600" dirty="0" smtClean="0"/>
                        <a:t>Φ</a:t>
                      </a:r>
                      <a:r>
                        <a:rPr lang="en-US" sz="1600" dirty="0" smtClean="0"/>
                        <a:t>=20°, </a:t>
                      </a:r>
                      <a:r>
                        <a:rPr lang="en-US" sz="1600" dirty="0" err="1" smtClean="0"/>
                        <a:t>R</a:t>
                      </a:r>
                      <a:r>
                        <a:rPr lang="en-US" sz="1600" baseline="-25000" dirty="0" err="1" smtClean="0"/>
                        <a:t>s</a:t>
                      </a:r>
                      <a:r>
                        <a:rPr lang="en-US" sz="1600" baseline="0" dirty="0" smtClean="0"/>
                        <a:t>=65n</a:t>
                      </a:r>
                      <a:r>
                        <a:rPr lang="el-GR" sz="1600" baseline="0" dirty="0" smtClean="0"/>
                        <a:t>Ω</a:t>
                      </a:r>
                      <a:r>
                        <a:rPr lang="en-US" sz="1600" baseline="0" dirty="0" smtClean="0"/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Z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baseline="0" dirty="0" smtClean="0"/>
                        <a:t> cos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l-GR" sz="1600" baseline="0" dirty="0" smtClean="0"/>
                        <a:t>Φ</a:t>
                      </a:r>
                      <a:r>
                        <a:rPr lang="en-US" sz="1600" baseline="0" dirty="0" smtClean="0"/>
                        <a:t>=2.2×10</a:t>
                      </a:r>
                      <a:r>
                        <a:rPr lang="en-US" sz="1600" baseline="30000" dirty="0" smtClean="0"/>
                        <a:t>11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l-GR" sz="1600" baseline="0" dirty="0" smtClean="0"/>
                        <a:t>Ω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</a:t>
                      </a:r>
                      <a:r>
                        <a:rPr lang="en-US" sz="1600" baseline="-25000" dirty="0" err="1" smtClean="0"/>
                        <a:t>cu,peak</a:t>
                      </a:r>
                      <a:r>
                        <a:rPr lang="en-US" sz="1600" baseline="0" dirty="0" smtClean="0"/>
                        <a:t>=640kW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</a:t>
                      </a:r>
                      <a:r>
                        <a:rPr lang="en-US" sz="1600" baseline="-25000" dirty="0" err="1" smtClean="0"/>
                        <a:t>Nb</a:t>
                      </a:r>
                      <a:r>
                        <a:rPr lang="en-US" sz="1600" baseline="0" dirty="0" smtClean="0"/>
                        <a:t>=97W, </a:t>
                      </a:r>
                      <a:r>
                        <a:rPr lang="en-US" sz="1600" baseline="0" dirty="0" err="1" smtClean="0"/>
                        <a:t>P</a:t>
                      </a:r>
                      <a:r>
                        <a:rPr lang="en-US" sz="1600" baseline="-25000" dirty="0" err="1" smtClean="0"/>
                        <a:t>static</a:t>
                      </a:r>
                      <a:r>
                        <a:rPr lang="en-US" sz="1600" baseline="0" dirty="0" smtClean="0"/>
                        <a:t>=33W, </a:t>
                      </a:r>
                      <a:r>
                        <a:rPr lang="en-US" sz="1600" baseline="0" dirty="0" err="1" smtClean="0"/>
                        <a:t>P</a:t>
                      </a:r>
                      <a:r>
                        <a:rPr lang="en-US" sz="1600" baseline="-25000" dirty="0" err="1" smtClean="0"/>
                        <a:t>cryo</a:t>
                      </a:r>
                      <a:r>
                        <a:rPr lang="en-US" sz="1600" baseline="0" dirty="0" smtClean="0"/>
                        <a:t>=43kW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</a:t>
                      </a:r>
                      <a:r>
                        <a:rPr lang="en-US" sz="1600" baseline="0" dirty="0" smtClean="0"/>
                        <a:t> pulse width 1ms 25Hz, </a:t>
                      </a:r>
                      <a:r>
                        <a:rPr lang="en-US" sz="1600" baseline="0" dirty="0" err="1" smtClean="0"/>
                        <a:t>I</a:t>
                      </a:r>
                      <a:r>
                        <a:rPr lang="en-US" sz="1600" baseline="-25000" dirty="0" err="1" smtClean="0"/>
                        <a:t>b</a:t>
                      </a:r>
                      <a:r>
                        <a:rPr lang="en-US" sz="1600" baseline="0" dirty="0" smtClean="0"/>
                        <a:t>=50mA with 0.8ms pulse width, 2% beam duty cycle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CW RF, CW beam 1mA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RF </a:t>
                      </a:r>
                      <a:r>
                        <a:rPr lang="en-US" sz="1600" baseline="-25000" dirty="0" err="1" smtClean="0"/>
                        <a:t>FWD,peak</a:t>
                      </a:r>
                      <a:r>
                        <a:rPr lang="en-US" sz="1600" baseline="0" dirty="0" smtClean="0"/>
                        <a:t> ~ 1150kW</a:t>
                      </a:r>
                    </a:p>
                    <a:p>
                      <a:r>
                        <a:rPr lang="en-US" sz="1600" baseline="0" dirty="0" smtClean="0"/>
                        <a:t>(assume 10% reflection with beam loading)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RF FWD, </a:t>
                      </a:r>
                      <a:r>
                        <a:rPr lang="en-US" sz="1600" baseline="-25000" dirty="0" err="1" smtClean="0"/>
                        <a:t>cw</a:t>
                      </a:r>
                      <a:r>
                        <a:rPr lang="en-US" sz="1600" baseline="0" dirty="0" smtClean="0"/>
                        <a:t> = 12kW (30% reflection due to </a:t>
                      </a:r>
                      <a:r>
                        <a:rPr lang="en-US" sz="1600" baseline="0" dirty="0" err="1" smtClean="0"/>
                        <a:t>microphonics</a:t>
                      </a:r>
                      <a:r>
                        <a:rPr lang="en-US" sz="1600" baseline="0" dirty="0" smtClean="0"/>
                        <a:t> etc.)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P</a:t>
                      </a:r>
                      <a:r>
                        <a:rPr lang="en-US" sz="1600" baseline="-25000" dirty="0" smtClean="0"/>
                        <a:t>RF FWD, </a:t>
                      </a:r>
                      <a:r>
                        <a:rPr lang="en-US" sz="1600" baseline="-25000" dirty="0" err="1" smtClean="0"/>
                        <a:t>avg</a:t>
                      </a:r>
                      <a:r>
                        <a:rPr lang="en-US" sz="1600" baseline="0" dirty="0" smtClean="0"/>
                        <a:t>= 29kW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Wall plug power</a:t>
                      </a:r>
                      <a:r>
                        <a:rPr lang="en-US" sz="1600" baseline="0" dirty="0" smtClean="0"/>
                        <a:t> ~70kW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Wall plug power ~70kW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6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3657600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E</a:t>
            </a:r>
            <a:r>
              <a:rPr lang="en-US" baseline="-25000" dirty="0" err="1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/u: 30-50MeV for Pb</a:t>
            </a:r>
            <a:r>
              <a:rPr lang="en-US" baseline="30000" dirty="0" smtClean="0">
                <a:latin typeface="+mn-lt"/>
              </a:rPr>
              <a:t>64+#,</a:t>
            </a:r>
            <a:r>
              <a:rPr lang="en-US" dirty="0" smtClean="0">
                <a:latin typeface="+mn-lt"/>
              </a:rPr>
              <a:t> 50-100MeV for 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H</a:t>
            </a:r>
            <a:r>
              <a:rPr lang="en-US" baseline="30000" dirty="0">
                <a:solidFill>
                  <a:srgbClr val="000000"/>
                </a:solidFill>
                <a:latin typeface="Times"/>
              </a:rPr>
              <a:t>-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Ion source pulse width: up to 0.5ms</a:t>
            </a:r>
          </a:p>
          <a:p>
            <a:r>
              <a:rPr lang="en-US" dirty="0" smtClean="0">
                <a:latin typeface="+mn-lt"/>
              </a:rPr>
              <a:t>Ion source current: up to 150mA for non-polarized H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, 4mA for 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polarized 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H</a:t>
            </a:r>
            <a:r>
              <a:rPr lang="en-US" baseline="30000" dirty="0">
                <a:solidFill>
                  <a:srgbClr val="000000"/>
                </a:solidFill>
                <a:latin typeface="Times"/>
              </a:rPr>
              <a:t>-</a:t>
            </a:r>
            <a:r>
              <a:rPr lang="en-US" dirty="0" smtClean="0">
                <a:latin typeface="+mn-lt"/>
              </a:rPr>
              <a:t>, as low as 0.1mA for Li</a:t>
            </a:r>
            <a:r>
              <a:rPr lang="en-US" baseline="30000" dirty="0" smtClean="0">
                <a:latin typeface="+mn-lt"/>
              </a:rPr>
              <a:t>3+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Rep-rate: 5 Hz nominal, depends on the ramping/cooling cycle in the booster ring</a:t>
            </a:r>
          </a:p>
          <a:p>
            <a:r>
              <a:rPr lang="en-US" dirty="0" smtClean="0">
                <a:latin typeface="+mn-lt"/>
              </a:rPr>
              <a:t>Only need to inject once in 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every 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3-8hr,</a:t>
            </a:r>
            <a:r>
              <a:rPr lang="en-US" dirty="0" smtClean="0">
                <a:latin typeface="+mn-lt"/>
              </a:rPr>
              <a:t> ~10µC of charged particles per injection. Each injection should take &lt;=0.5hr. With ~1mA pulsed current, the total linac beam duration will be 10-1000ms, depending </a:t>
            </a:r>
            <a:r>
              <a:rPr lang="en-US" dirty="0">
                <a:latin typeface="+mn-lt"/>
              </a:rPr>
              <a:t>on </a:t>
            </a:r>
            <a:r>
              <a:rPr lang="en-US" dirty="0" smtClean="0">
                <a:latin typeface="+mn-lt"/>
              </a:rPr>
              <a:t>the beam </a:t>
            </a:r>
            <a:r>
              <a:rPr lang="en-US" dirty="0">
                <a:latin typeface="+mn-lt"/>
              </a:rPr>
              <a:t>loss </a:t>
            </a:r>
            <a:r>
              <a:rPr lang="en-US" dirty="0" smtClean="0">
                <a:latin typeface="+mn-lt"/>
              </a:rPr>
              <a:t>factor, so the overall duty factor is 10</a:t>
            </a:r>
            <a:r>
              <a:rPr lang="en-US" baseline="30000" dirty="0" smtClean="0">
                <a:latin typeface="+mn-lt"/>
              </a:rPr>
              <a:t>-4</a:t>
            </a:r>
            <a:r>
              <a:rPr lang="en-US" dirty="0" smtClean="0">
                <a:latin typeface="+mn-lt"/>
              </a:rPr>
              <a:t>-10</a:t>
            </a:r>
            <a:r>
              <a:rPr lang="en-US" baseline="30000" dirty="0" smtClean="0">
                <a:latin typeface="+mn-lt"/>
              </a:rPr>
              <a:t>-6</a:t>
            </a:r>
            <a:r>
              <a:rPr lang="en-US" dirty="0" smtClean="0">
                <a:latin typeface="+mn-lt"/>
              </a:rPr>
              <a:t>. Duty factor during injection should be ~0.1% or less.</a:t>
            </a:r>
          </a:p>
          <a:p>
            <a:r>
              <a:rPr lang="en-US" dirty="0" smtClean="0">
                <a:latin typeface="+mn-lt"/>
              </a:rPr>
              <a:t>Most of the parameters appear to prefer warm DTL, unless a side program is considered, or the required energy changes significantly. 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Need to carefully examine the cost and performance of both technologies, with the consideration of the newest development in ion source and booster ring </a:t>
            </a: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MEIC Booster </a:t>
            </a:r>
            <a:r>
              <a:rPr lang="en-US" sz="2000" dirty="0">
                <a:latin typeface="Comic Sans MS" panose="030F0702030302020204" pitchFamily="66" charset="0"/>
              </a:rPr>
              <a:t>R</a:t>
            </a:r>
            <a:r>
              <a:rPr lang="en-US" sz="2000" dirty="0" smtClean="0">
                <a:latin typeface="Comic Sans MS" panose="030F0702030302020204" pitchFamily="66" charset="0"/>
              </a:rPr>
              <a:t>ing </a:t>
            </a:r>
            <a:r>
              <a:rPr lang="en-US" sz="2000" dirty="0">
                <a:latin typeface="Comic Sans MS" panose="030F0702030302020204" pitchFamily="66" charset="0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</a:rPr>
              <a:t>njection Requirements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61060" y="5715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</a:t>
            </a:r>
            <a:r>
              <a:rPr lang="en-US" sz="1400" dirty="0" err="1" smtClean="0"/>
              <a:t>Pb</a:t>
            </a:r>
            <a:r>
              <a:rPr lang="en-US" sz="1400" dirty="0" smtClean="0"/>
              <a:t> charge state depends on stripping energy, which will be chosen to minimize total accelerating voltage, depending on the final particle energy. Here assumes a stripping energy of ~10MeV/u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777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22"/>
          <p:cNvSpPr>
            <a:spLocks noChangeArrowheads="1"/>
          </p:cNvSpPr>
          <p:nvPr/>
        </p:nvSpPr>
        <p:spPr bwMode="auto">
          <a:xfrm>
            <a:off x="5029200" y="1562497"/>
            <a:ext cx="990600" cy="266303"/>
          </a:xfrm>
          <a:prstGeom prst="roundRect">
            <a:avLst>
              <a:gd name="adj" fmla="val 16667"/>
            </a:avLst>
          </a:prstGeom>
          <a:solidFill>
            <a:srgbClr val="6CBAFF"/>
          </a:solidFill>
          <a:ln w="12699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A conceptual design of the DTL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685800" y="1083624"/>
            <a:ext cx="6740582" cy="1143000"/>
            <a:chOff x="228600" y="914400"/>
            <a:chExt cx="6740582" cy="1143000"/>
          </a:xfrm>
        </p:grpSpPr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228600" y="914400"/>
              <a:ext cx="974071" cy="51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A4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Ion sources</a:t>
              </a:r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1395151" y="1782599"/>
              <a:ext cx="196785" cy="20099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cxnSp>
          <p:nvCxnSpPr>
            <p:cNvPr id="9" name="Straight Connector 13"/>
            <p:cNvCxnSpPr>
              <a:cxnSpLocks noChangeShapeType="1"/>
            </p:cNvCxnSpPr>
            <p:nvPr/>
          </p:nvCxnSpPr>
          <p:spPr bwMode="auto">
            <a:xfrm>
              <a:off x="1157816" y="1227505"/>
              <a:ext cx="0" cy="570935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cxnSp>
          <p:nvCxnSpPr>
            <p:cNvPr id="10" name="Straight Connector 14"/>
            <p:cNvCxnSpPr>
              <a:cxnSpLocks noChangeShapeType="1"/>
            </p:cNvCxnSpPr>
            <p:nvPr/>
          </p:nvCxnSpPr>
          <p:spPr bwMode="auto">
            <a:xfrm rot="16200000">
              <a:off x="1184217" y="1080222"/>
              <a:ext cx="0" cy="899024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551183" y="1458926"/>
              <a:ext cx="303646" cy="146925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081360" y="990601"/>
              <a:ext cx="149413" cy="250998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1083869" y="1806402"/>
              <a:ext cx="149413" cy="250998"/>
            </a:xfrm>
            <a:prstGeom prst="rect">
              <a:avLst/>
            </a:prstGeom>
            <a:solidFill>
              <a:srgbClr val="DEA3A2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1028342" y="1391584"/>
              <a:ext cx="279548" cy="27548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99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1604407" y="1443965"/>
              <a:ext cx="219199" cy="166762"/>
            </a:xfrm>
            <a:prstGeom prst="rect">
              <a:avLst/>
            </a:prstGeom>
            <a:solidFill>
              <a:srgbClr val="FFC30E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823807" y="1473728"/>
              <a:ext cx="192591" cy="113136"/>
            </a:xfrm>
            <a:prstGeom prst="rect">
              <a:avLst/>
            </a:prstGeom>
            <a:solidFill>
              <a:srgbClr val="8AA235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Rounded Rectangle 22"/>
            <p:cNvSpPr>
              <a:spLocks noChangeArrowheads="1"/>
            </p:cNvSpPr>
            <p:nvPr/>
          </p:nvSpPr>
          <p:spPr bwMode="auto">
            <a:xfrm>
              <a:off x="2022417" y="1393273"/>
              <a:ext cx="949384" cy="266303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TextBox 30"/>
            <p:cNvSpPr txBox="1">
              <a:spLocks noChangeArrowheads="1"/>
            </p:cNvSpPr>
            <p:nvPr/>
          </p:nvSpPr>
          <p:spPr bwMode="auto">
            <a:xfrm>
              <a:off x="1371599" y="1143001"/>
              <a:ext cx="765380" cy="20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RFQ</a:t>
              </a:r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1486449" y="1657350"/>
              <a:ext cx="954307" cy="20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MEBT</a:t>
              </a:r>
            </a:p>
          </p:txBody>
        </p:sp>
        <p:sp>
          <p:nvSpPr>
            <p:cNvPr id="21" name="TextBox 33"/>
            <p:cNvSpPr txBox="1">
              <a:spLocks noChangeArrowheads="1"/>
            </p:cNvSpPr>
            <p:nvPr/>
          </p:nvSpPr>
          <p:spPr bwMode="auto">
            <a:xfrm>
              <a:off x="2362200" y="1354776"/>
              <a:ext cx="3898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IH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" name="Rounded Rectangle 22"/>
            <p:cNvSpPr>
              <a:spLocks noChangeArrowheads="1"/>
            </p:cNvSpPr>
            <p:nvPr/>
          </p:nvSpPr>
          <p:spPr bwMode="auto">
            <a:xfrm>
              <a:off x="3505200" y="1393273"/>
              <a:ext cx="1066800" cy="266303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1" name="Rounded Rectangle 22"/>
            <p:cNvSpPr>
              <a:spLocks noChangeArrowheads="1"/>
            </p:cNvSpPr>
            <p:nvPr/>
          </p:nvSpPr>
          <p:spPr bwMode="auto">
            <a:xfrm>
              <a:off x="5562600" y="1393273"/>
              <a:ext cx="1406582" cy="266303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CH3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2" name="TextBox 33"/>
            <p:cNvSpPr txBox="1">
              <a:spLocks noChangeArrowheads="1"/>
            </p:cNvSpPr>
            <p:nvPr/>
          </p:nvSpPr>
          <p:spPr bwMode="auto">
            <a:xfrm>
              <a:off x="3657600" y="1350313"/>
              <a:ext cx="6489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CH1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3" name="TextBox 33"/>
            <p:cNvSpPr txBox="1">
              <a:spLocks noChangeArrowheads="1"/>
            </p:cNvSpPr>
            <p:nvPr/>
          </p:nvSpPr>
          <p:spPr bwMode="auto">
            <a:xfrm>
              <a:off x="4770584" y="1343998"/>
              <a:ext cx="5934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CH2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958021"/>
              </p:ext>
            </p:extLst>
          </p:nvPr>
        </p:nvGraphicFramePr>
        <p:xfrm>
          <a:off x="649604" y="2226624"/>
          <a:ext cx="7823836" cy="28660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76021"/>
                <a:gridCol w="1169369"/>
                <a:gridCol w="1093210"/>
                <a:gridCol w="990600"/>
                <a:gridCol w="914400"/>
                <a:gridCol w="1880236"/>
              </a:tblGrid>
              <a:tr h="3659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RFQ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CH3 (future upgrade)</a:t>
                      </a:r>
                      <a:endParaRPr lang="en-US" sz="1400" dirty="0"/>
                    </a:p>
                  </a:txBody>
                  <a:tcPr/>
                </a:tc>
              </a:tr>
              <a:tr h="5044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Lowest Q/A</a:t>
                      </a:r>
                      <a:r>
                        <a:rPr lang="en-US" sz="1400" baseline="0" dirty="0" smtClean="0"/>
                        <a:t> particle to accelerate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Pb</a:t>
                      </a:r>
                      <a:r>
                        <a:rPr lang="en-US" sz="1400" baseline="30000" dirty="0" smtClean="0"/>
                        <a:t>30+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Pb</a:t>
                      </a:r>
                      <a:r>
                        <a:rPr lang="en-US" sz="1400" baseline="30000" dirty="0" smtClean="0"/>
                        <a:t>30+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Pb</a:t>
                      </a:r>
                      <a:r>
                        <a:rPr lang="en-US" sz="1400" baseline="30000" dirty="0" smtClean="0"/>
                        <a:t>64+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</a:t>
                      </a:r>
                      <a:r>
                        <a:rPr lang="en-US" sz="1400" baseline="30000" dirty="0" smtClean="0"/>
                        <a:t>-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</a:t>
                      </a:r>
                      <a:r>
                        <a:rPr lang="en-US" sz="1400" baseline="30000" dirty="0" smtClean="0"/>
                        <a:t>-</a:t>
                      </a:r>
                      <a:endParaRPr lang="en-US" sz="1400" dirty="0" smtClean="0"/>
                    </a:p>
                  </a:txBody>
                  <a:tcPr/>
                </a:tc>
              </a:tr>
              <a:tr h="365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Exit </a:t>
                      </a:r>
                      <a:r>
                        <a:rPr lang="en-US" sz="1400" dirty="0" err="1" smtClean="0"/>
                        <a:t>E</a:t>
                      </a:r>
                      <a:r>
                        <a:rPr lang="en-US" sz="1400" baseline="-25000" dirty="0" err="1" smtClean="0"/>
                        <a:t>k</a:t>
                      </a:r>
                      <a:r>
                        <a:rPr lang="en-US" sz="1400" baseline="0" dirty="0" smtClean="0"/>
                        <a:t> (MeV/u)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</a:tr>
              <a:tr h="365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Exit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l-GR" sz="1400" baseline="0" dirty="0" smtClean="0"/>
                        <a:t>β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0.428</a:t>
                      </a:r>
                      <a:endParaRPr lang="en-US" sz="1400" dirty="0"/>
                    </a:p>
                  </a:txBody>
                  <a:tcPr/>
                </a:tc>
              </a:tr>
              <a:tr h="365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</a:t>
                      </a:r>
                      <a:r>
                        <a:rPr lang="en-US" sz="1400" dirty="0" err="1" smtClean="0"/>
                        <a:t>V</a:t>
                      </a:r>
                      <a:r>
                        <a:rPr lang="en-US" sz="1400" baseline="-25000" dirty="0" err="1" smtClean="0"/>
                        <a:t>eff</a:t>
                      </a:r>
                      <a:r>
                        <a:rPr lang="en-US" sz="1400" baseline="0" dirty="0" smtClean="0"/>
                        <a:t> (MV)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</a:tr>
              <a:tr h="5044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</a:t>
                      </a:r>
                      <a:r>
                        <a:rPr lang="en-US" sz="1400" baseline="0" dirty="0" smtClean="0"/>
                        <a:t> source (available for now)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108/162/176MHz tetrode, &lt;=400kW peak/tank,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325 or 352MHz Klystron, 2.8MW peak/tank, &lt;5kW average, may upgrade to magnetron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tanks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7" name="Straight Connector 14"/>
          <p:cNvCxnSpPr>
            <a:cxnSpLocks noChangeShapeType="1"/>
            <a:stCxn id="17" idx="3"/>
          </p:cNvCxnSpPr>
          <p:nvPr/>
        </p:nvCxnSpPr>
        <p:spPr bwMode="auto">
          <a:xfrm>
            <a:off x="3429001" y="1695649"/>
            <a:ext cx="533399" cy="0"/>
          </a:xfrm>
          <a:prstGeom prst="line">
            <a:avLst/>
          </a:prstGeom>
          <a:noFill/>
          <a:ln w="38100" algn="ctr">
            <a:solidFill>
              <a:srgbClr val="E26B0A"/>
            </a:solidFill>
            <a:round/>
            <a:headEnd/>
            <a:tailEnd/>
          </a:ln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3657600" y="1332147"/>
            <a:ext cx="0" cy="3621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3276600" y="990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Stripper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33400" y="5181600"/>
            <a:ext cx="792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 peak RF power (~0.1% duty factor): &lt;20MW for 40MeV </a:t>
            </a:r>
            <a:r>
              <a:rPr lang="en-US" sz="1400" dirty="0" err="1" smtClean="0"/>
              <a:t>Pb</a:t>
            </a:r>
            <a:r>
              <a:rPr lang="en-US" sz="1400" dirty="0" smtClean="0"/>
              <a:t>/60MeV H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, ~25MW for </a:t>
            </a:r>
            <a:r>
              <a:rPr lang="en-US" sz="1400" dirty="0"/>
              <a:t>100MeV </a:t>
            </a:r>
            <a:r>
              <a:rPr lang="en-US" sz="1400" dirty="0" smtClean="0"/>
              <a:t>H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. RF system wall-plug power during injection will be ~100kW, depending on duty factor. Average wall plug power will be in 10s of kW, dominated by idle power of the tubes. </a:t>
            </a:r>
          </a:p>
          <a:p>
            <a:r>
              <a:rPr lang="en-US" sz="1400" dirty="0" smtClean="0"/>
              <a:t>Estimated direct cost for HPRF sources and modulators: ~$10M </a:t>
            </a:r>
          </a:p>
          <a:p>
            <a:r>
              <a:rPr lang="en-US" sz="1400" dirty="0" smtClean="0"/>
              <a:t>Capable for &gt;20mA peak current, 0.2-0.5ms pulse width, 5Hz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11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6023</TotalTime>
  <Words>1278</Words>
  <Application>Microsoft Office PowerPoint</Application>
  <PresentationFormat>On-screen Show (4:3)</PresentationFormat>
  <Paragraphs>212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1_JLab_PowerPoint1</vt:lpstr>
      <vt:lpstr>DTL Option for MEIC Ion Injection</vt:lpstr>
      <vt:lpstr>Hardron Linac: Typical Layout</vt:lpstr>
      <vt:lpstr>DTL Efficiency</vt:lpstr>
      <vt:lpstr>RF cavities: warm vs SRF</vt:lpstr>
      <vt:lpstr>Technology choice</vt:lpstr>
      <vt:lpstr>RF cavities: warm vs SRF, example 1, β~0.2</vt:lpstr>
      <vt:lpstr>RF cavities: warm vs SRF, example 2, β~0.4</vt:lpstr>
      <vt:lpstr>MEIC Booster Ring Injection Requirements</vt:lpstr>
      <vt:lpstr>A conceptual design of the DTL</vt:lpstr>
      <vt:lpstr>Compared to the truncated baseline SRF linac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Bunch Filling Pattern in CEBAF</dc:title>
  <dc:creator>Jiquan Guo</dc:creator>
  <cp:lastModifiedBy>Jiquan Guo</cp:lastModifiedBy>
  <cp:revision>165</cp:revision>
  <dcterms:created xsi:type="dcterms:W3CDTF">2014-11-18T14:03:43Z</dcterms:created>
  <dcterms:modified xsi:type="dcterms:W3CDTF">2015-03-27T16:24:31Z</dcterms:modified>
</cp:coreProperties>
</file>