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7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14" r:id="rId1"/>
    <p:sldMasterId id="2147484002" r:id="rId2"/>
    <p:sldMasterId id="2147484026" r:id="rId3"/>
    <p:sldMasterId id="2147484038" r:id="rId4"/>
    <p:sldMasterId id="2147483710" r:id="rId5"/>
    <p:sldMasterId id="2147483698" r:id="rId6"/>
    <p:sldMasterId id="2147484050" r:id="rId7"/>
    <p:sldMasterId id="2147484064" r:id="rId8"/>
    <p:sldMasterId id="2147484076" r:id="rId9"/>
    <p:sldMasterId id="2147484088" r:id="rId10"/>
    <p:sldMasterId id="2147484100" r:id="rId11"/>
    <p:sldMasterId id="2147484112" r:id="rId12"/>
    <p:sldMasterId id="2147484124" r:id="rId13"/>
    <p:sldMasterId id="2147484136" r:id="rId14"/>
    <p:sldMasterId id="2147484148" r:id="rId15"/>
    <p:sldMasterId id="2147484160" r:id="rId16"/>
    <p:sldMasterId id="2147484172" r:id="rId17"/>
    <p:sldMasterId id="2147484184" r:id="rId18"/>
    <p:sldMasterId id="2147484196" r:id="rId19"/>
  </p:sldMasterIdLst>
  <p:notesMasterIdLst>
    <p:notesMasterId r:id="rId35"/>
  </p:notesMasterIdLst>
  <p:handoutMasterIdLst>
    <p:handoutMasterId r:id="rId36"/>
  </p:handoutMasterIdLst>
  <p:sldIdLst>
    <p:sldId id="256" r:id="rId20"/>
    <p:sldId id="456" r:id="rId21"/>
    <p:sldId id="458" r:id="rId22"/>
    <p:sldId id="457" r:id="rId23"/>
    <p:sldId id="464" r:id="rId24"/>
    <p:sldId id="470" r:id="rId25"/>
    <p:sldId id="468" r:id="rId26"/>
    <p:sldId id="463" r:id="rId27"/>
    <p:sldId id="459" r:id="rId28"/>
    <p:sldId id="460" r:id="rId29"/>
    <p:sldId id="461" r:id="rId30"/>
    <p:sldId id="462" r:id="rId31"/>
    <p:sldId id="469" r:id="rId32"/>
    <p:sldId id="467" r:id="rId33"/>
    <p:sldId id="454" r:id="rId34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CCCCFF"/>
    <a:srgbClr val="FFCCFF"/>
    <a:srgbClr val="CC99FF"/>
    <a:srgbClr val="CCFFCC"/>
    <a:srgbClr val="0000CC"/>
    <a:srgbClr val="C1E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957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232" y="-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DD773638-1F7A-47E9-B362-9C259B599A23}" type="datetimeFigureOut">
              <a:rPr lang="en-US"/>
              <a:pPr>
                <a:defRPr/>
              </a:pPr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AB41853B-1ACF-434F-A6B8-FAF00BD78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535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451A5439-5556-4392-9631-155E20E6C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40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59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Times" charset="0"/>
              <a:ea typeface="ＭＳ Ｐゴシック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50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64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48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76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7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10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3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9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57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41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48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62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29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05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06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20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72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2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85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35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69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94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6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80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84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1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93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63EA-19BE-428F-930D-7015CA763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546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20A7-526A-4083-A6F9-D1534CD5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62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D39E-B169-41A0-BA20-670F209E5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72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8CBC-E697-4F47-8CCA-F4DCC8C4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6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41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1FE6-ED2D-47BA-81B9-F5B24E20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4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F042-561B-4295-BE1C-6B95F698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67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768B-B12D-4923-B8F3-B328376C1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00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BA10-013F-42CC-B784-53929107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38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A313-F698-4C72-AF05-94C29204E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83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EEC8-801F-4197-85CD-C82A8B6E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39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B1A5-4993-4BAF-9AB2-B166100F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30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258-1D24-4CA3-A869-85054414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44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9AA9-AC6D-48B2-B55D-3E560C281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0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A87C-36F8-4D2F-B15E-A29E15FC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1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35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185-4923-44A8-8C60-C7F16FA3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38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6907-E93B-4A5A-8E40-E5CAD92C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73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2C44-84F5-4290-8C32-6631D5001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D214-C4D0-4116-9773-B69ED1D66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99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E7D3-7BC3-45FD-A1FF-F795D08B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14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A6F6-C698-423B-9043-355CA60A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81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0CAC-88C3-4A47-81A4-A04E4623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11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1FFE-3A28-4A52-ACB6-17B6FCC1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4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57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644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85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78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26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13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96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37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491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505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48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6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992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41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35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644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99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27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397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646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48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762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274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3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95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577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410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299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625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292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050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0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397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20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7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28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859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353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038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94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665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806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8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64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1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934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63EA-19BE-428F-930D-7015CA763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5468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20A7-526A-4083-A6F9-D1534CD5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624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D39E-B169-41A0-BA20-670F209E5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726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8CBC-E697-4F47-8CCA-F4DCC8C4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614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1FE6-ED2D-47BA-81B9-F5B24E20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48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F042-561B-4295-BE1C-6B95F698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67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768B-B12D-4923-B8F3-B328376C1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003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BA10-013F-42CC-B784-53929107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489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A313-F698-4C72-AF05-94C29204E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837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EEC8-801F-4197-85CD-C82A8B6E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395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B1A5-4993-4BAF-9AB2-B166100F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30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258-1D24-4CA3-A869-85054414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441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9AA9-AC6D-48B2-B55D-3E560C281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05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A87C-36F8-4D2F-B15E-A29E15FC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156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185-4923-44A8-8C60-C7F16FA3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38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6907-E93B-4A5A-8E40-E5CAD92C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732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2C44-84F5-4290-8C32-6631D5001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621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D214-C4D0-4116-9773-B69ED1D66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9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762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E7D3-7BC3-45FD-A1FF-F795D08B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144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A6F6-C698-423B-9043-355CA60A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810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0CAC-88C3-4A47-81A4-A04E4623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113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1FFE-3A28-4A52-ACB6-17B6FCC1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77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1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49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5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4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2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8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22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0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0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2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7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8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33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03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7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6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8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88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9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63EA-19BE-428F-930D-7015CA763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54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20A7-526A-4083-A6F9-D1534CD58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6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D39E-B169-41A0-BA20-670F209E5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7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8CBC-E697-4F47-8CCA-F4DCC8C4A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6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B1FE6-ED2D-47BA-81B9-F5B24E20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2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F042-561B-4295-BE1C-6B95F698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67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768B-B12D-4923-B8F3-B328376C1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0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BA10-013F-42CC-B784-53929107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38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A313-F698-4C72-AF05-94C29204E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783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EEC8-801F-4197-85CD-C82A8B6E5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39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B1A5-4993-4BAF-9AB2-B166100F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630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E258-1D24-4CA3-A869-85054414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4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9AA9-AC6D-48B2-B55D-3E560C281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3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A87C-36F8-4D2F-B15E-A29E15FC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1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185-4923-44A8-8C60-C7F16FA3E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13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6907-E93B-4A5A-8E40-E5CAD92CB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373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2C44-84F5-4290-8C32-6631D5001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62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D214-C4D0-4116-9773-B69ED1D66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99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E7D3-7BC3-45FD-A1FF-F795D08B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14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A6F6-C698-423B-9043-355CA60AD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81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0CAC-88C3-4A47-81A4-A04E4623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11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B1FFE-3A28-4A52-ACB6-17B6FCC1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4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7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9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26388E9D-51C7-4857-A0D7-06DFEF2A7E5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6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96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04DDD9CB-F7E7-41DE-9680-93670C423E85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28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4D905F52-699A-4C97-B27D-9E5B26015A45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0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--</a:t>
            </a:r>
            <a:fld id="{97A1D542-5732-4ED5-AC4C-431D90EBD48A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1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5764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5208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9519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686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883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747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914400"/>
            <a:ext cx="7772400" cy="53340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84451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37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0976"/>
            <a:ext cx="2895600" cy="365125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60976"/>
            <a:ext cx="1066800" cy="365125"/>
          </a:xfr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r>
              <a:rPr lang="en-US"/>
              <a:t>--</a:t>
            </a:r>
            <a:fld id="{045D7771-C512-4210-A2E7-C9FC1305859F}" type="slidenum">
              <a:rPr lang="en-US"/>
              <a:pPr>
                <a:defRPr/>
              </a:pPr>
              <a:t>‹#›</a:t>
            </a:fld>
            <a:r>
              <a:rPr lang="en-US"/>
              <a:t>--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9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686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57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07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185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78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26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13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96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0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49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4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50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48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269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41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35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764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99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27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1ED0B1F9-9344-4989-AB0B-3A65B7D4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74A07403-3A6B-4897-ADBB-D63CB48E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1ED0B1F9-9344-4989-AB0B-3A65B7D4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74A07403-3A6B-4897-ADBB-D63CB48E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5794-CD2A-463E-8639-018325D133EB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95EE-6B8E-4A2A-B223-49013EA8D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4401-CD3A-4B59-961C-BF51E4088DAF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0E28-ACC9-454B-8DA7-881E6B567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1ED0B1F9-9344-4989-AB0B-3A65B7D4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F.Lin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fld id="{74A07403-3A6B-4897-ADBB-D63CB48E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609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smtClean="0"/>
              <a:t>He Zhang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77000" y="6460976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smtClean="0"/>
              <a:t>--</a:t>
            </a:r>
            <a:fld id="{459E11F6-37C3-45EC-A221-A5794041953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--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3993" r:id="rId14"/>
    <p:sldLayoutId id="214748399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5F87-E8AF-44E6-AD4D-612B1CF24538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FA43-24B6-495B-AD80-3822147CF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DD39-72CF-470F-B74E-1CB6ADD5ABA1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9219B-E4DF-40F3-BA7A-786703D9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1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80772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Enhancing Simulation Capability for Electron Cooling in MEIC project</a:t>
            </a:r>
            <a:endParaRPr lang="ru-RU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371600"/>
          </a:xfrm>
        </p:spPr>
        <p:txBody>
          <a:bodyPr/>
          <a:lstStyle/>
          <a:p>
            <a:pPr eaLnBrk="1" hangingPunct="1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He Zhang</a:t>
            </a:r>
          </a:p>
          <a:p>
            <a:pPr eaLnBrk="1" hangingPunct="1"/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MEIC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Collaboration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Workshop, 03/31/2015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Current Status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1" y="914400"/>
            <a:ext cx="7688389" cy="588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3811052"/>
                  </p:ext>
                </p:extLst>
              </p:nvPr>
            </p:nvGraphicFramePr>
            <p:xfrm>
              <a:off x="4648198" y="1743739"/>
              <a:ext cx="4419602" cy="41452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85801"/>
                    <a:gridCol w="914400"/>
                    <a:gridCol w="914400"/>
                    <a:gridCol w="990600"/>
                    <a:gridCol w="914401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r>
                            <a:rPr lang="en-US" sz="1800" i="1" dirty="0" err="1" smtClean="0"/>
                            <a:t>n</a:t>
                          </a:r>
                          <a:endParaRPr lang="en-US" sz="1800" i="1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General Cartesian tensor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 terms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Traceless totally symmetric tensor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dirty="0" smtClean="0"/>
                            <a:t> terms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In </a:t>
                          </a:r>
                          <a:r>
                            <a:rPr lang="en-US" i="1" dirty="0" smtClean="0"/>
                            <a:t>n</a:t>
                          </a:r>
                          <a:r>
                            <a:rPr lang="en-US" baseline="30000" dirty="0" smtClean="0"/>
                            <a:t>th</a:t>
                          </a:r>
                          <a:r>
                            <a:rPr lang="en-US" dirty="0" smtClean="0"/>
                            <a:t> order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Total terms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In </a:t>
                          </a:r>
                          <a:r>
                            <a:rPr lang="en-US" i="1" dirty="0" smtClean="0"/>
                            <a:t>n</a:t>
                          </a:r>
                          <a:r>
                            <a:rPr lang="en-US" baseline="30000" dirty="0" smtClean="0"/>
                            <a:t>th</a:t>
                          </a:r>
                          <a:r>
                            <a:rPr lang="en-US" dirty="0" smtClean="0"/>
                            <a:t> order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Total terms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40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364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1093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49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3811052"/>
                  </p:ext>
                </p:extLst>
              </p:nvPr>
            </p:nvGraphicFramePr>
            <p:xfrm>
              <a:off x="4648198" y="1743739"/>
              <a:ext cx="4419602" cy="41452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85801"/>
                    <a:gridCol w="914400"/>
                    <a:gridCol w="914400"/>
                    <a:gridCol w="990600"/>
                    <a:gridCol w="914401"/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:r>
                            <a:rPr lang="en-US" sz="1800" i="1" dirty="0" err="1" smtClean="0"/>
                            <a:t>n</a:t>
                          </a:r>
                          <a:endParaRPr lang="en-US" sz="1800" i="1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7667" t="-3333" r="-104333" b="-36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131949" t="-3333" b="-36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In </a:t>
                          </a:r>
                          <a:r>
                            <a:rPr lang="en-US" i="1" dirty="0" smtClean="0"/>
                            <a:t>n</a:t>
                          </a:r>
                          <a:r>
                            <a:rPr lang="en-US" baseline="30000" dirty="0" smtClean="0"/>
                            <a:t>th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smtClean="0"/>
                            <a:t>order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Total terms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In </a:t>
                          </a:r>
                          <a:r>
                            <a:rPr lang="en-US" i="1" dirty="0" smtClean="0"/>
                            <a:t>n</a:t>
                          </a:r>
                          <a:r>
                            <a:rPr lang="en-US" baseline="30000" dirty="0" smtClean="0"/>
                            <a:t>th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smtClean="0"/>
                            <a:t>order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Total terms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364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729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1093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49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8" y="3926959"/>
            <a:ext cx="4469130" cy="23583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" y="1720702"/>
            <a:ext cx="4452237" cy="203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4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10633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Current Status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9994706"/>
                  </p:ext>
                </p:extLst>
              </p:nvPr>
            </p:nvGraphicFramePr>
            <p:xfrm>
              <a:off x="228600" y="1371600"/>
              <a:ext cx="8534400" cy="407924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877368"/>
                    <a:gridCol w="1036890"/>
                    <a:gridCol w="2352941"/>
                    <a:gridCol w="917250"/>
                    <a:gridCol w="1036890"/>
                    <a:gridCol w="2313061"/>
                  </a:tblGrid>
                  <a:tr h="370840">
                    <a:tc gridSpan="3">
                      <a:txBody>
                        <a:bodyPr/>
                        <a:lstStyle/>
                        <a:p>
                          <a:r>
                            <a:rPr lang="en-US" dirty="0" smtClean="0"/>
                            <a:t>Uniform distribution (1048576 particles)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Normal distribution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(1048576 particles)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Order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 (s)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Relative</a:t>
                          </a:r>
                          <a:r>
                            <a:rPr lang="en-US" baseline="0" dirty="0" smtClean="0"/>
                            <a:t> error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Order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 (s)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Relative error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11.77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baseline="0" smtClean="0">
                                    <a:latin typeface="Cambria Math" panose="02040503050406030204" pitchFamily="18" charset="0"/>
                                  </a:rPr>
                                  <m:t>1.099×</m:t>
                                </m:r>
                                <m:sSup>
                                  <m:sSupPr>
                                    <m:ctrlPr>
                                      <a:rPr lang="en-US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baseline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baseline="0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15.48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2.576×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13.12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4.473×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20.81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7.116×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15.81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1.191×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29.67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2.089×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20.52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4.127×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43.70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7.237×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2.344×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65.45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3.413×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39.54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1.775×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77.09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2.110×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9.642×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95.96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1.345×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79.80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6.664×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121.80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1.045×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82.90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5.231×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156.13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7.422×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9994706"/>
                  </p:ext>
                </p:extLst>
              </p:nvPr>
            </p:nvGraphicFramePr>
            <p:xfrm>
              <a:off x="228600" y="1371600"/>
              <a:ext cx="8534400" cy="407924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877368"/>
                    <a:gridCol w="1036890"/>
                    <a:gridCol w="2352941"/>
                    <a:gridCol w="917250"/>
                    <a:gridCol w="1036890"/>
                    <a:gridCol w="2313061"/>
                  </a:tblGrid>
                  <a:tr h="370840">
                    <a:tc gridSpan="3">
                      <a:txBody>
                        <a:bodyPr/>
                        <a:lstStyle/>
                        <a:p>
                          <a:r>
                            <a:rPr lang="en-US" dirty="0" smtClean="0"/>
                            <a:t>Uniform distribution (1048576 particles)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Normal distribution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(1048576 particles)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Order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 (s)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Relative</a:t>
                          </a:r>
                          <a:r>
                            <a:rPr lang="en-US" baseline="0" dirty="0" smtClean="0"/>
                            <a:t> error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Order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 (s)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Relative error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11.77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1606" t="-208197" r="-182642" b="-8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15.48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8947" t="-208197" r="-1053" b="-8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13.12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1606" t="-308197" r="-182642" b="-7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20.81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8947" t="-308197" r="-1053" b="-7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15.81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1606" t="-408197" r="-182642" b="-6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29.67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8947" t="-408197" r="-1053" b="-62131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20.52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1606" t="-516667" r="-182642" b="-5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43.70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8947" t="-516667" r="-1053" b="-531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28.36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1606" t="-606557" r="-182642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65.45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8947" t="-606557" r="-1053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39.54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1606" t="-706557" r="-182642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77.09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8947" t="-706557" r="-1053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56.36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1606" t="-806557" r="-182642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95.96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8947" t="-806557" r="-1053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79.80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1606" t="-906557" r="-182642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121.80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8947" t="-906557" r="-1053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82.90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1606" t="-1006557" r="-182642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156.13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8947" t="-1006557" r="-1053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694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10633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Current Status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1"/>
            <a:ext cx="7688389" cy="53854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733800" cy="250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82472"/>
            <a:ext cx="3738563" cy="25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73297"/>
            <a:ext cx="3733800" cy="250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7982039"/>
                  </p:ext>
                </p:extLst>
              </p:nvPr>
            </p:nvGraphicFramePr>
            <p:xfrm>
              <a:off x="4330973" y="4159101"/>
              <a:ext cx="4791761" cy="17526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460227"/>
                    <a:gridCol w="1740173"/>
                    <a:gridCol w="1591361"/>
                  </a:tblGrid>
                  <a:tr h="370840">
                    <a:tc gridSpan="3">
                      <a:txBody>
                        <a:bodyPr/>
                        <a:lstStyle/>
                        <a:p>
                          <a:r>
                            <a:rPr lang="en-US" dirty="0" smtClean="0"/>
                            <a:t>Time for IBS simulation of the proton beam in MEIC collider ring for an hour, step</a:t>
                          </a:r>
                          <a:r>
                            <a:rPr lang="en-US" baseline="0" dirty="0" smtClean="0"/>
                            <a:t> size is 10 s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BETACOOL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New code *</a:t>
                          </a:r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Total</a:t>
                          </a:r>
                          <a:r>
                            <a:rPr lang="en-US" baseline="0" dirty="0" smtClean="0"/>
                            <a:t>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2hr22min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11min13sec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Time/</a:t>
                          </a:r>
                          <a:r>
                            <a:rPr lang="en-US" baseline="0" dirty="0" smtClean="0"/>
                            <a:t>element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1.15×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 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9.10×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/>
                            <a:t> s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7982039"/>
                  </p:ext>
                </p:extLst>
              </p:nvPr>
            </p:nvGraphicFramePr>
            <p:xfrm>
              <a:off x="4330973" y="4159101"/>
              <a:ext cx="4791761" cy="17526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460227"/>
                    <a:gridCol w="1740173"/>
                    <a:gridCol w="1591361"/>
                  </a:tblGrid>
                  <a:tr h="640080">
                    <a:tc gridSpan="3">
                      <a:txBody>
                        <a:bodyPr/>
                        <a:lstStyle/>
                        <a:p>
                          <a:r>
                            <a:rPr lang="en-US" dirty="0" smtClean="0"/>
                            <a:t>Time for IBS simulation of the proton beam in MEIC collider ring for an hour, step</a:t>
                          </a:r>
                          <a:r>
                            <a:rPr lang="en-US" baseline="0" dirty="0" smtClean="0"/>
                            <a:t> size is 10 s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BETACOOL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New code *</a:t>
                          </a:r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Total</a:t>
                          </a:r>
                          <a:r>
                            <a:rPr lang="en-US" baseline="0" dirty="0" smtClean="0"/>
                            <a:t>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2hr22min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11min13sec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Time/</a:t>
                          </a:r>
                          <a:r>
                            <a:rPr lang="en-US" baseline="0" dirty="0" smtClean="0"/>
                            <a:t>element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83916" t="-380328" r="-91259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01533" t="-380328" b="-262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4322133" y="5954233"/>
            <a:ext cx="2437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Hasn’t been parallelized.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94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10633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Little Bit Out of the Scope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1" y="1600200"/>
            <a:ext cx="7688389" cy="38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10633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600200"/>
            <a:ext cx="6682549" cy="337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6984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15</a:t>
            </a:fld>
            <a:r>
              <a:rPr lang="en-US" dirty="0" smtClean="0"/>
              <a:t>--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095375"/>
            <a:ext cx="86582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13" y="1295400"/>
            <a:ext cx="6345174" cy="588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07" y="2514600"/>
            <a:ext cx="2780728" cy="2483167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0633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0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4" y="1219200"/>
            <a:ext cx="7690485" cy="4490656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10633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MEIC Cooling Scheme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470072"/>
              </p:ext>
            </p:extLst>
          </p:nvPr>
        </p:nvGraphicFramePr>
        <p:xfrm>
          <a:off x="205565" y="1116427"/>
          <a:ext cx="8686800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5600"/>
                <a:gridCol w="2895600"/>
                <a:gridCol w="2895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MEIC Cooling Simulation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BETACOOL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Limitations</a:t>
                      </a:r>
                      <a:endParaRPr lang="en-US" dirty="0"/>
                    </a:p>
                  </a:txBody>
                  <a:tcPr/>
                </a:tc>
              </a:tr>
              <a:tr h="455122">
                <a:tc>
                  <a:txBody>
                    <a:bodyPr/>
                    <a:lstStyle/>
                    <a:p>
                      <a:r>
                        <a:rPr lang="en-US" dirty="0" smtClean="0"/>
                        <a:t>DC Cooling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  RMS method</a:t>
                      </a:r>
                      <a:r>
                        <a:rPr lang="en-US" baseline="0" dirty="0" smtClean="0"/>
                        <a:t> (single particle model, Monte Carlo)</a:t>
                      </a:r>
                    </a:p>
                    <a:p>
                      <a:r>
                        <a:rPr lang="en-US" baseline="0" dirty="0" smtClean="0"/>
                        <a:t>2.   Model beam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122">
                <a:tc>
                  <a:txBody>
                    <a:bodyPr/>
                    <a:lstStyle/>
                    <a:p>
                      <a:r>
                        <a:rPr lang="en-US" dirty="0" smtClean="0"/>
                        <a:t>Bunched electron cooling for coasting ion 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  RMS method (single particle)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Gaussian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distribution for the ion bunch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Overestimation of the friction force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55122">
                <a:tc>
                  <a:txBody>
                    <a:bodyPr/>
                    <a:lstStyle/>
                    <a:p>
                      <a:r>
                        <a:rPr lang="en-US" dirty="0" smtClean="0"/>
                        <a:t>Bunched electron cooling for bunched ion 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  RMS method</a:t>
                      </a:r>
                      <a:r>
                        <a:rPr lang="en-US" baseline="0" dirty="0" smtClean="0"/>
                        <a:t> (single particle model, Monte Carlo)</a:t>
                      </a:r>
                    </a:p>
                    <a:p>
                      <a:r>
                        <a:rPr lang="en-US" baseline="0" dirty="0" smtClean="0"/>
                        <a:t>2.   Model beam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5122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</a:t>
                      </a:r>
                      <a:r>
                        <a:rPr lang="en-US" baseline="0" dirty="0" smtClean="0"/>
                        <a:t> bunch evolution during cooling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1.   Electron bunch profile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does NOT change during cooling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Cooling Simulation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sing BETACOOL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9" y="5896999"/>
            <a:ext cx="159449" cy="157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681" y="5791200"/>
            <a:ext cx="848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BETACOOL is a serial </a:t>
            </a:r>
            <a:r>
              <a:rPr lang="en-US" sz="1800" dirty="0" smtClean="0"/>
              <a:t>program.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82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Goals of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his Project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7" y="1391094"/>
            <a:ext cx="4857369" cy="125939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999823"/>
              </p:ext>
            </p:extLst>
          </p:nvPr>
        </p:nvGraphicFramePr>
        <p:xfrm>
          <a:off x="1032448" y="3119120"/>
          <a:ext cx="7391400" cy="22910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57399"/>
                <a:gridCol w="2603844"/>
                <a:gridCol w="27301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Martini</a:t>
                      </a:r>
                      <a:r>
                        <a:rPr lang="en-US" baseline="0" dirty="0" smtClean="0"/>
                        <a:t> model</a:t>
                      </a:r>
                    </a:p>
                    <a:p>
                      <a:r>
                        <a:rPr lang="en-US" baseline="0" dirty="0" smtClean="0"/>
                        <a:t>Core-tail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Follow BETACOOL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Friction Force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Parkhomchuk</a:t>
                      </a:r>
                      <a:r>
                        <a:rPr lang="en-US" b="1" dirty="0" smtClean="0"/>
                        <a:t> formula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Follow BETACOOL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DC Cooling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RMS method</a:t>
                      </a:r>
                    </a:p>
                    <a:p>
                      <a:r>
                        <a:rPr lang="en-US" b="1" dirty="0" smtClean="0"/>
                        <a:t>Model</a:t>
                      </a:r>
                      <a:r>
                        <a:rPr lang="en-US" b="1" baseline="0" dirty="0" smtClean="0"/>
                        <a:t> beam method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Follow BETACOOL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Bunched Cooling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RMS method</a:t>
                      </a:r>
                    </a:p>
                    <a:p>
                      <a:r>
                        <a:rPr lang="en-US" b="1" dirty="0" smtClean="0"/>
                        <a:t>Model beam method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Improve</a:t>
                      </a:r>
                      <a:r>
                        <a:rPr lang="en-US" b="1" baseline="0" dirty="0" smtClean="0"/>
                        <a:t> BETACOOL model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9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Goals of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his Project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6" y="1323754"/>
            <a:ext cx="7688389" cy="452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 Zhang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7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High Efficiency Parallel Program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" y="1447800"/>
            <a:ext cx="8084820" cy="424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330380"/>
              </p:ext>
            </p:extLst>
          </p:nvPr>
        </p:nvGraphicFramePr>
        <p:xfrm>
          <a:off x="304800" y="1524000"/>
          <a:ext cx="8382000" cy="39464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3345"/>
                <a:gridCol w="2023242"/>
                <a:gridCol w="2938517"/>
                <a:gridCol w="1926896"/>
              </a:tblGrid>
              <a:tr h="4551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Organization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Responsibility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(/year)</a:t>
                      </a:r>
                      <a:endParaRPr lang="en-US" dirty="0"/>
                    </a:p>
                  </a:txBody>
                  <a:tcPr/>
                </a:tc>
              </a:tr>
              <a:tr h="785553">
                <a:tc>
                  <a:txBody>
                    <a:bodyPr/>
                    <a:lstStyle/>
                    <a:p>
                      <a:r>
                        <a:rPr lang="en-US" dirty="0" smtClean="0"/>
                        <a:t>He Zhang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Staff Scientist,</a:t>
                      </a:r>
                      <a:r>
                        <a:rPr lang="en-US" baseline="0" dirty="0" smtClean="0"/>
                        <a:t> JLab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 cooling</a:t>
                      </a:r>
                      <a:r>
                        <a:rPr lang="en-US" baseline="0" dirty="0" smtClean="0"/>
                        <a:t> code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months</a:t>
                      </a:r>
                      <a:endParaRPr lang="en-US" dirty="0"/>
                    </a:p>
                  </a:txBody>
                  <a:tcPr/>
                </a:tc>
              </a:tr>
              <a:tr h="785553">
                <a:tc>
                  <a:txBody>
                    <a:bodyPr/>
                    <a:lstStyle/>
                    <a:p>
                      <a:r>
                        <a:rPr lang="en-US" dirty="0" smtClean="0"/>
                        <a:t>He Huang</a:t>
                      </a:r>
                    </a:p>
                    <a:p>
                      <a:r>
                        <a:rPr lang="en-US" dirty="0" smtClean="0"/>
                        <a:t>(River)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Visiting Scientist, ODU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FMM code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&lt;7 months</a:t>
                      </a:r>
                      <a:endParaRPr lang="en-US" dirty="0"/>
                    </a:p>
                  </a:txBody>
                  <a:tcPr/>
                </a:tc>
              </a:tr>
              <a:tr h="45512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Rui</a:t>
                      </a:r>
                      <a:r>
                        <a:rPr lang="en-US" dirty="0" smtClean="0"/>
                        <a:t> 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Staff Scientist, JLab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 of physics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months</a:t>
                      </a:r>
                      <a:endParaRPr lang="en-US" dirty="0"/>
                    </a:p>
                  </a:txBody>
                  <a:tcPr/>
                </a:tc>
              </a:tr>
              <a:tr h="45512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Jie</a:t>
                      </a:r>
                      <a:r>
                        <a:rPr lang="en-US" dirty="0" smtClean="0"/>
                        <a:t> 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Staff Scientist, JLab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 of high performance computation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months</a:t>
                      </a:r>
                      <a:endParaRPr lang="en-US" dirty="0"/>
                    </a:p>
                  </a:txBody>
                  <a:tcPr/>
                </a:tc>
              </a:tr>
              <a:tr h="455122">
                <a:tc>
                  <a:txBody>
                    <a:bodyPr/>
                    <a:lstStyle/>
                    <a:p>
                      <a:r>
                        <a:rPr lang="en-US" dirty="0" smtClean="0"/>
                        <a:t>Li-</a:t>
                      </a:r>
                      <a:r>
                        <a:rPr lang="en-US" dirty="0" err="1" smtClean="0"/>
                        <a:t>shi</a:t>
                      </a:r>
                      <a:r>
                        <a:rPr lang="en-US" dirty="0" smtClean="0"/>
                        <a:t> Luo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Professor,  ODU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 of Algorithm</a:t>
                      </a:r>
                      <a:r>
                        <a:rPr lang="en-US" baseline="0" dirty="0" smtClean="0"/>
                        <a:t> design &amp; optimization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1 months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4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0633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Work plan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6" y="1447800"/>
            <a:ext cx="7688389" cy="39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newcommand{\mr}{\mathrm } &#10;\usepackage{amsmath}&#10;\usepackage{color}&#10;\pagestyle{empty}&#10;\begin{document}&#10;&#10;\noindent Enhancing simulation capability for electron cooling \\&#10;in MEIC project &#10;&#10;&#10;\end{document}"/>
  <p:tag name="IGUANATEXSIZE" val="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&#10;\begin{document}&#10;\parbox{2.6 in}{&#10;\begin{itemize}&#10;\barrow Decompose the whole domain into small boxes&#10;\barrow Represent each box by an expansion&#10;\barrow $O(N)$ efficiency for $N$ particles&#10;\barrow Grid-free, suitable for any charge distribution and geometry&#10;&#10;\end{itemize}}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&#10;\begin{document}&#10;\parbox{4 in}{&#10;\begin{itemize}&#10;\bsquare IBS effect calculation using Martini model, benchmarked &#10;with BETACOOL &#10;\end{itemize}}&#10;\end{document}"/>
  <p:tag name="IGUANATEXSIZE" val="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&#10;\begin{document}&#10;\parbox{4 in}{&#10;\begin{itemize}&#10;\bsquare Cooperate with other codes, for example the GA package, for optimization &#10;&#10;\bsquare Multi-particle tracking for space charge effect, beam-beam interaction&#10; &#10;\bsquare Add boundary condition into the FMM code&#10;   \begin{itemize}&#10;        \barrow Calculate wake field&#10;        \barrow Simulate photo emission, field emission for cathode or cavity study&#10;    \end{itemize} &#10;\bsquare Add other kernels into the FMM code&#10;&#10;\end{itemize}}&#10;\end{document}"/>
  <p:tag name="IGUANATEXSIZE" val="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&#10;\begin{document}&#10;\parbox{4 in}{&#10;\begin{itemize}&#10;\bsquare Purpose: develope cooling simulation codes&#10;   \begin{itemize}&#10;        \barrow Fit the need of MEIC&#10;        \barrow Have good efficiency&#10;    \end{itemize} &#10;\bsquare Have set up a solid plan and made good progress&#10;  \begin{itemize}&#10;        \barrow Traceless totally symmetric tensor based FMM&#10;        \barrow IBS simulation&#10;    \end{itemize} &#10;&#10;\bsquare New projects can be build up on this platform.&#10;&#10;\end{itemize}}&#10;\end{document}"/>
  <p:tag name="IGUANATEXSIZE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&#10;\begin{document}&#10;\parbox{4 in}{&#10;\begin{itemize}&#10;\bsquare Scope of the project&#10;&#10;\bsquare Project team&#10;&#10;\bsquare Work plan&#10;&#10;\bsquare Current status&#10;&#10;\bsquare Summary&#10;&#10;\end{itemize}}&#10;\end{document}"/>
  <p:tag name="IGUANATEXSIZE" val="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&#10;\begin{document}&#10;\parbox{4 in}{&#10;\begin{itemize}&#10;\bsquare The MEIC conceptual design aims for reaching ultra high &#10;luminosity up to $10^{34} \mathrm{cm^{-2}s^{-1}}$ per interaction &#10;point&#10;&#10;\bsquare Electron cooling is essential to compensate IBS effect and&#10;maintian high luminosity&#10;&#10;\bsquare Multi-stage cooling scheme&#10;\begin{itemize}&#10;    \barrow  DC electron cooling for the coasting ion beam in the pre-booster ($E_p \sim 3 \mathrm{GeV}$)&#10;&#10;    \barrow  bunched electron cooling for the coasting ion beam at the injection energy in the collider ring&#10;&#10;    \barrow bunched electron cooling for the bunched ion beam at the collision energy in the collider ring&#10;&#10;\end{itemize}&#10;&#10;\end{itemize}}&#10;\end{document}"/>
  <p:tag name="IGUANATEXSIZE" val="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&#10;\begin{document}&#10;\parbox{5.2 in}{&#10;\begin{itemize}&#10;&#10;\bsquare &#10;&#10;\end{itemize}}&#10;\end{document}"/>
  <p:tag name="IGUANATEXSIZE" val="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&#10;\begin{document}&#10;\parbox{4 in}{&#10;\begin{itemize}&#10;&#10;\bsquare Focus on the needs of MEIC:  &#10;\begin{itemize}&#10;\barrow traditional electron cooling &#10;\barrow using magnetized electron beam&#10;\end{itemize}&#10;&#10;\end{itemize}}&#10;\end{document}"/>
  <p:tag name="IGUANATEXSIZE" val="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&#10;\begin{document}&#10;\parbox{4 in}{&#10;\begin{itemize}&#10;&#10;\bsquare Multi-particle simulations&#10;\begin{itemize}&#10;\barrow Friction force calculation&#10;\barrow Single pass cooling simulation&#10;\end{itemize}&#10;&#10;\bsquare Solve dynamic equations for millions of macro-particles,&#10;$$\frac{d \mathbf{x}}{d\tau} = \frac{\mathbf{p}}{\gamma m}$$&#10;$$\frac{d \mathbf{p}}{d \tau}=q(\mathbf{E}+c \boldsymbol{\beta} \times \mathbf{B})$$&#10;&#10;\bsquare Use fast multipole method (FMM) to calculate the Coulomb&#10;interaction between charged particles.&#10;&#10;\end{itemize}}&#10;\end{document}"/>
  <p:tag name="IGUANATEXSIZE" val="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&#10;\begin{document}&#10;\parbox{4.6 in}{&#10;\begin{itemize}&#10;&#10;\bsquare Optimize the code for modern computing platforms (NVIDIA GPUS or Intel Xeon Phi co-processors)&#10;\begin{itemize}&#10;    \barrow  Memory layout of data in the forms of Structure of Arrays&#10;&#10;    \barrow  CUDA programming for NVIDIA GPUs&#10;&#10;    \barrow  Intel MIC Compiler Intrinsics in addition to compiler&#10;directives for Xeon Phi co-processors. &#10;&#10;\end{itemize}&#10;&#10;\bsquare The Parallalization of FMM is challenging, but there are good &#10;discussions&#10;&#10;\bsquare Speedups range from 10 to 100.&#10;&#10;\bsquare JLab receives latest GPUs and Xeon Phi co-processors before&#10;production releases.&#10;&#10;&#10;\end{itemize}}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&#10;\begin{document}&#10;\parbox{4 in}{&#10;\begin{itemize}&#10;\bsquare First year:&#10;   \begin{itemize}&#10;        \barrow IBS, friction force (Parkhomchuk), DC Cooling, Bunched Cooling&#10;        \barrow Traceless totally symmetric tensor based FMM for Coulomb interaction&#10;        \barrow Parallelization of the codes&#10;   \end{itemize} &#10;\bsquare Second year:&#10;\begin{itemize}&#10;        \barrow Cooling process modeling and simulation&#10;        \barrow Polish the algorithm and codes&#10;    \end{itemize} &#10;&#10;&#10;\end{itemize}}&#10;\end{document}"/>
  <p:tag name="IGUANATEXSIZE" val="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pifont}&#10;\usepackage{xcolor}&#10;\definecolor{myblue}{RGB}{0,29,119}&#10;&#10;\pagestyle{empty}&#10;&#10;\newcommand{\bsquare}{\item[\color{myblue}\ding{110}]} &#10;\newcommand{\barrow}{\item[\color{myblue}\ding{228}]}&#10;\newcommand{\bwarrow}{\item[\color{myblue}\ding{227}]}&#10;&#10;&#10;\begin{document}&#10;\parbox{4 in}{&#10;\begin{itemize}&#10;\bsquare Traceless totally symmetric tensor based FMM algorithm &#10;for Coulomb interaction within a bunch of charges&#10;&#10;&#10;\end{itemize}}&#10;\end{document}"/>
  <p:tag name="IGUANATEXSIZE" val="22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JLab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33531</TotalTime>
  <Words>510</Words>
  <Application>Microsoft Office PowerPoint</Application>
  <PresentationFormat>On-screen Show (4:3)</PresentationFormat>
  <Paragraphs>205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15</vt:i4>
      </vt:variant>
    </vt:vector>
  </HeadingPairs>
  <TitlesOfParts>
    <vt:vector size="40" baseType="lpstr">
      <vt:lpstr>ＭＳ Ｐゴシック</vt:lpstr>
      <vt:lpstr>Arial</vt:lpstr>
      <vt:lpstr>Calibri</vt:lpstr>
      <vt:lpstr>Cambria Math</vt:lpstr>
      <vt:lpstr>Times</vt:lpstr>
      <vt:lpstr>Times New Roman</vt:lpstr>
      <vt:lpstr>1_Custom Design</vt:lpstr>
      <vt:lpstr>Custom Design</vt:lpstr>
      <vt:lpstr>4_Custom Design</vt:lpstr>
      <vt:lpstr>5_Custom Design</vt:lpstr>
      <vt:lpstr>3_Custom Design</vt:lpstr>
      <vt:lpstr>2_Custom Design</vt:lpstr>
      <vt:lpstr>JLab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Enhancing Simulation Capability for Electron Cooling in MEIC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He Zhang</cp:lastModifiedBy>
  <cp:revision>732</cp:revision>
  <cp:lastPrinted>2012-11-01T20:10:28Z</cp:lastPrinted>
  <dcterms:created xsi:type="dcterms:W3CDTF">2007-06-12T14:12:08Z</dcterms:created>
  <dcterms:modified xsi:type="dcterms:W3CDTF">2015-03-30T03:30:14Z</dcterms:modified>
</cp:coreProperties>
</file>