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63" r:id="rId3"/>
    <p:sldId id="265" r:id="rId4"/>
    <p:sldId id="268" r:id="rId5"/>
    <p:sldId id="274" r:id="rId6"/>
    <p:sldId id="267" r:id="rId7"/>
    <p:sldId id="27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>
      <p:cViewPr>
        <p:scale>
          <a:sx n="110" d="100"/>
          <a:sy n="110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2C9D7F-8D40-4AB5-8EC8-C9D2E486A903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0FE797-3602-4734-BC6E-E6655A050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61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551A-D377-40BD-8891-C874B97A46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4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607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T.Reilly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, Accelerator Ops </a:t>
            </a:r>
            <a:r>
              <a:rPr lang="en-US" dirty="0" err="1" smtClean="0">
                <a:solidFill>
                  <a:prstClr val="black">
                    <a:tint val="75000"/>
                  </a:prstClr>
                </a:solidFill>
              </a:rPr>
              <a:t>StayTreat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4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607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7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6607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2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4629" y="6684547"/>
            <a:ext cx="2895600" cy="165517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T.Reilly, Accelerator Ops StayTreat 2015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379029" y="6658500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Minion Pro"/>
              </a:defRPr>
            </a:lvl1pPr>
          </a:lstStyle>
          <a:p>
            <a:pPr defTabSz="457200"/>
            <a:r>
              <a:rPr lang="en-US" smtClean="0">
                <a:solidFill>
                  <a:prstClr val="white"/>
                </a:solidFill>
              </a:rPr>
              <a:t>Slide </a:t>
            </a:r>
            <a:fld id="{B58F48A6-A3E1-4848-9AC3-B43F560BE4FE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71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187A627-7AC1-4C17-BBCC-25B25E1CDC24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1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6607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C50-12 and C75-1 FY16 Budget for SRF Ops Scope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T. Reilly</a:t>
            </a:r>
            <a:endParaRPr lang="en-US" dirty="0" smtClean="0"/>
          </a:p>
          <a:p>
            <a:r>
              <a:rPr lang="en-US" dirty="0" smtClean="0"/>
              <a:t>31AUG2015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46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C50-12 Rebuild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dirty="0" smtClean="0"/>
              <a:t>General</a:t>
            </a:r>
          </a:p>
          <a:p>
            <a:r>
              <a:rPr lang="en-US" sz="3400" dirty="0" smtClean="0"/>
              <a:t>Rebuild FEL02 (older C20)</a:t>
            </a:r>
          </a:p>
          <a:p>
            <a:r>
              <a:rPr lang="en-US" sz="3400" dirty="0" smtClean="0"/>
              <a:t>Reuse most major components </a:t>
            </a:r>
          </a:p>
          <a:p>
            <a:r>
              <a:rPr lang="en-US" sz="3400" dirty="0" smtClean="0"/>
              <a:t>Cavities, HOM loads, gate valves, etc.</a:t>
            </a:r>
          </a:p>
          <a:p>
            <a:pPr lvl="1"/>
            <a:r>
              <a:rPr lang="en-US" sz="2900" dirty="0" smtClean="0"/>
              <a:t>Cavities will receive light EP</a:t>
            </a:r>
          </a:p>
          <a:p>
            <a:pPr lvl="1"/>
            <a:r>
              <a:rPr lang="en-US" sz="2900" dirty="0" smtClean="0"/>
              <a:t>Cavity recipe is same as used for C50-11</a:t>
            </a:r>
          </a:p>
          <a:p>
            <a:r>
              <a:rPr lang="en-US" sz="3400" dirty="0" smtClean="0"/>
              <a:t>Leverage </a:t>
            </a:r>
            <a:r>
              <a:rPr lang="en-US" sz="3400" dirty="0" err="1" smtClean="0"/>
              <a:t>Qo</a:t>
            </a:r>
            <a:r>
              <a:rPr lang="en-US" sz="3400" dirty="0" smtClean="0"/>
              <a:t> improvements as proven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5100" b="1" dirty="0"/>
              <a:t>FY15 Scope</a:t>
            </a:r>
          </a:p>
          <a:p>
            <a:r>
              <a:rPr lang="en-US" sz="3400" dirty="0" smtClean="0"/>
              <a:t>Baseline test</a:t>
            </a:r>
          </a:p>
          <a:p>
            <a:r>
              <a:rPr lang="en-US" sz="3400" dirty="0" smtClean="0"/>
              <a:t>Disassemble </a:t>
            </a:r>
            <a:r>
              <a:rPr lang="en-US" sz="3400" dirty="0" err="1" smtClean="0"/>
              <a:t>cryomodule</a:t>
            </a:r>
            <a:r>
              <a:rPr lang="en-US" sz="3400" dirty="0" smtClean="0"/>
              <a:t> </a:t>
            </a:r>
          </a:p>
          <a:p>
            <a:r>
              <a:rPr lang="en-US" sz="3400" dirty="0" smtClean="0"/>
              <a:t>Buyout </a:t>
            </a:r>
            <a:r>
              <a:rPr lang="en-US" sz="3400" dirty="0" smtClean="0"/>
              <a:t>primary procurements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5100" b="1" dirty="0"/>
              <a:t>FY16 Scope </a:t>
            </a:r>
          </a:p>
          <a:p>
            <a:r>
              <a:rPr lang="en-US" sz="3400" dirty="0" smtClean="0"/>
              <a:t>Qualify </a:t>
            </a:r>
            <a:r>
              <a:rPr lang="en-US" sz="3400" dirty="0" smtClean="0"/>
              <a:t>cavity </a:t>
            </a:r>
            <a:r>
              <a:rPr lang="en-US" sz="3400" dirty="0" smtClean="0"/>
              <a:t>pairs</a:t>
            </a:r>
          </a:p>
          <a:p>
            <a:r>
              <a:rPr lang="en-US" sz="3400" dirty="0" err="1" smtClean="0"/>
              <a:t>Cryo</a:t>
            </a:r>
            <a:r>
              <a:rPr lang="en-US" sz="3400" dirty="0" smtClean="0"/>
              <a:t> unit assembly</a:t>
            </a:r>
          </a:p>
          <a:p>
            <a:r>
              <a:rPr lang="en-US" sz="3400" dirty="0" err="1" smtClean="0"/>
              <a:t>Cryomodule</a:t>
            </a:r>
            <a:r>
              <a:rPr lang="en-US" sz="3400" dirty="0" smtClean="0"/>
              <a:t> assembly</a:t>
            </a:r>
          </a:p>
          <a:p>
            <a:r>
              <a:rPr lang="en-US" sz="3400" dirty="0" err="1" smtClean="0"/>
              <a:t>Cryomodule</a:t>
            </a:r>
            <a:r>
              <a:rPr lang="en-US" sz="3400" dirty="0" smtClean="0"/>
              <a:t> acceptance test</a:t>
            </a:r>
          </a:p>
          <a:p>
            <a:r>
              <a:rPr lang="en-US" sz="3400" dirty="0" err="1" smtClean="0"/>
              <a:t>Cryomodule</a:t>
            </a:r>
            <a:r>
              <a:rPr lang="en-US" sz="3400" dirty="0" smtClean="0"/>
              <a:t> install and commission</a:t>
            </a:r>
            <a:endParaRPr lang="en-US" sz="3400" dirty="0"/>
          </a:p>
          <a:p>
            <a:endParaRPr lang="en-US" dirty="0"/>
          </a:p>
        </p:txBody>
      </p:sp>
      <p:pic>
        <p:nvPicPr>
          <p:cNvPr id="1028" name="Picture 4" descr="M:\asd\asddata\CryomoduleAssembly\pictures\FL02\FL02 Move to CMTF - 28Feb14\FL02 Final Edits\Photo-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1219200"/>
            <a:ext cx="309271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54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C50-12 Status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4953000" cy="5211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800" b="1" dirty="0" err="1" smtClean="0">
                <a:solidFill>
                  <a:srgbClr val="0070C0"/>
                </a:solidFill>
              </a:rPr>
              <a:t>Cryomodule</a:t>
            </a:r>
            <a:endParaRPr lang="en-US" sz="3800" b="1" dirty="0" smtClean="0">
              <a:solidFill>
                <a:srgbClr val="0070C0"/>
              </a:solidFill>
            </a:endParaRPr>
          </a:p>
          <a:p>
            <a:r>
              <a:rPr lang="en-US" sz="3000" dirty="0" smtClean="0"/>
              <a:t>Baseline test is done</a:t>
            </a:r>
          </a:p>
          <a:p>
            <a:r>
              <a:rPr lang="en-US" sz="3000" dirty="0" smtClean="0"/>
              <a:t>Disassembly </a:t>
            </a:r>
            <a:r>
              <a:rPr lang="en-US" sz="3000" dirty="0" smtClean="0"/>
              <a:t>is done</a:t>
            </a:r>
          </a:p>
          <a:p>
            <a:r>
              <a:rPr lang="en-US" sz="3000" dirty="0" smtClean="0"/>
              <a:t>HOM cans are built</a:t>
            </a:r>
          </a:p>
          <a:p>
            <a:r>
              <a:rPr lang="en-US" sz="3000" dirty="0" smtClean="0"/>
              <a:t>Rotary feed-</a:t>
            </a:r>
            <a:r>
              <a:rPr lang="en-US" sz="3000" dirty="0" err="1" smtClean="0"/>
              <a:t>throughs</a:t>
            </a:r>
            <a:r>
              <a:rPr lang="en-US" sz="3000" dirty="0" smtClean="0"/>
              <a:t> are being worked</a:t>
            </a:r>
          </a:p>
          <a:p>
            <a:r>
              <a:rPr lang="en-US" sz="3000" dirty="0" smtClean="0"/>
              <a:t>Helium vessels have been </a:t>
            </a:r>
            <a:r>
              <a:rPr lang="en-US" sz="3000" dirty="0" err="1" smtClean="0"/>
              <a:t>prep’d</a:t>
            </a:r>
            <a:endParaRPr lang="en-US" sz="3000" dirty="0" smtClean="0"/>
          </a:p>
          <a:p>
            <a:r>
              <a:rPr lang="en-US" sz="3000" dirty="0" smtClean="0"/>
              <a:t>All primary procurements have been made with exception of $10K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FF0000"/>
                </a:solidFill>
              </a:rPr>
              <a:t>Cavity Pairs</a:t>
            </a:r>
          </a:p>
          <a:p>
            <a:r>
              <a:rPr lang="en-US" sz="3000" dirty="0"/>
              <a:t>One pair is </a:t>
            </a:r>
            <a:r>
              <a:rPr lang="en-US" sz="3000" dirty="0" smtClean="0"/>
              <a:t>completely disassembled</a:t>
            </a:r>
            <a:endParaRPr lang="en-US" dirty="0"/>
          </a:p>
          <a:p>
            <a:r>
              <a:rPr lang="en-US" sz="3000" dirty="0" smtClean="0"/>
              <a:t>Second pair is </a:t>
            </a:r>
            <a:r>
              <a:rPr lang="en-US" sz="3000" dirty="0" smtClean="0"/>
              <a:t>partially d</a:t>
            </a:r>
            <a:r>
              <a:rPr lang="en-US" sz="3000" dirty="0" smtClean="0"/>
              <a:t>isassembled</a:t>
            </a:r>
          </a:p>
          <a:p>
            <a:r>
              <a:rPr lang="en-US" sz="3000" dirty="0" smtClean="0"/>
              <a:t>D</a:t>
            </a:r>
            <a:r>
              <a:rPr lang="en-US" sz="3000" dirty="0" smtClean="0"/>
              <a:t>og </a:t>
            </a:r>
            <a:r>
              <a:rPr lang="en-US" sz="3000" dirty="0" smtClean="0"/>
              <a:t>legs and </a:t>
            </a:r>
            <a:r>
              <a:rPr lang="en-US" sz="3000" dirty="0" smtClean="0"/>
              <a:t>windows </a:t>
            </a:r>
            <a:r>
              <a:rPr lang="en-US" sz="3000" dirty="0" smtClean="0"/>
              <a:t>have been fabricated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M:\asd\asddata\CryomoduleAssembly\pictures\FL02\C50 12 PICS\DSC_00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803" y="990601"/>
            <a:ext cx="341488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:\asd\asddata\CryomoduleAssembly\pictures\FL02\C50 12 PICS\DSC_019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682" y="3810000"/>
            <a:ext cx="3426178" cy="229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70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491074"/>
          </a:xfrm>
        </p:spPr>
        <p:txBody>
          <a:bodyPr/>
          <a:lstStyle/>
          <a:p>
            <a:r>
              <a:rPr lang="en-US" b="1" dirty="0" smtClean="0"/>
              <a:t>FY16 C50-12 </a:t>
            </a:r>
            <a:r>
              <a:rPr lang="en-US" b="1" dirty="0" smtClean="0"/>
              <a:t>Plans</a:t>
            </a:r>
            <a:endParaRPr lang="en-US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875788"/>
              </p:ext>
            </p:extLst>
          </p:nvPr>
        </p:nvGraphicFramePr>
        <p:xfrm>
          <a:off x="457200" y="1066800"/>
          <a:ext cx="8229600" cy="4723106"/>
        </p:xfrm>
        <a:graphic>
          <a:graphicData uri="http://schemas.openxmlformats.org/drawingml/2006/table">
            <a:tbl>
              <a:tblPr/>
              <a:tblGrid>
                <a:gridCol w="3657600"/>
                <a:gridCol w="1455446"/>
                <a:gridCol w="1113733"/>
                <a:gridCol w="2002821"/>
              </a:tblGrid>
              <a:tr h="8051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Scope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FY16 AWP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</a:t>
                      </a: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($K)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FTE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Non-labor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 Cost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($K)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16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 CM from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Linac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Baseline test CM in Cave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Disassemble CM in Test Lab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                               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Rework Cavity Pairs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295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25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Windows and Dog Legs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25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20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Assemble CM in Test Lab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326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25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Conduct Acceptance Test in Cave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45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10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Install and Commission in Linac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35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  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Quality Control (Done by QA group)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40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 -  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total direct cost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766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        85 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87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36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Approximate number of FTEs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</a:t>
                      </a: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96" marR="9496" marT="9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63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FY16 C75-1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SRF Operation only (no R&amp;D)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860420"/>
              </p:ext>
            </p:extLst>
          </p:nvPr>
        </p:nvGraphicFramePr>
        <p:xfrm>
          <a:off x="533400" y="1981200"/>
          <a:ext cx="8229601" cy="3349551"/>
        </p:xfrm>
        <a:graphic>
          <a:graphicData uri="http://schemas.openxmlformats.org/drawingml/2006/table">
            <a:tbl>
              <a:tblPr/>
              <a:tblGrid>
                <a:gridCol w="3624159"/>
                <a:gridCol w="1517382"/>
                <a:gridCol w="1517382"/>
                <a:gridCol w="1570678"/>
              </a:tblGrid>
              <a:tr h="13172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Scope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 Estimate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 Cost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($K)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FTE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Non-labor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 Cost in ($K)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 CM from Linac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15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-  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Baseline test CM in Cave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45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10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Disassemble CM in Test Lab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55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   -  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Long Lead Procurements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200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total direct cost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115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     210 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177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44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</a:t>
                      </a: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09" marR="9409" marT="94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58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6" r="29213"/>
          <a:stretch/>
        </p:blipFill>
        <p:spPr bwMode="auto">
          <a:xfrm>
            <a:off x="0" y="1143000"/>
            <a:ext cx="8839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High </a:t>
            </a:r>
            <a:r>
              <a:rPr lang="en-US" sz="3200" dirty="0" smtClean="0"/>
              <a:t>Level SRF Production Plan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7432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Planning </a:t>
            </a:r>
            <a:r>
              <a:rPr lang="en-US" dirty="0" smtClean="0"/>
              <a:t>Only</a:t>
            </a:r>
          </a:p>
          <a:p>
            <a:endParaRPr lang="en-US" dirty="0"/>
          </a:p>
          <a:p>
            <a:pPr algn="ctr"/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b="1" dirty="0" smtClean="0">
                <a:solidFill>
                  <a:srgbClr val="0070C0"/>
                </a:solidFill>
              </a:rPr>
              <a:t>C50-12</a:t>
            </a:r>
            <a:endParaRPr lang="en-US" sz="5100" b="1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FY16 C50-12 scope is to complete the refurbishment, test, install and commission in late summer 2016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C50-12 AWP first draft are done</a:t>
            </a:r>
          </a:p>
          <a:p>
            <a:pPr lvl="1"/>
            <a:r>
              <a:rPr lang="en-US" sz="3200" dirty="0" smtClean="0">
                <a:solidFill>
                  <a:srgbClr val="0070C0"/>
                </a:solidFill>
              </a:rPr>
              <a:t>$851K direct and 8 FTE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Does not include any R&amp;D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5100" b="1" dirty="0" smtClean="0">
                <a:solidFill>
                  <a:srgbClr val="00B050"/>
                </a:solidFill>
              </a:rPr>
              <a:t>C75-1</a:t>
            </a:r>
            <a:endParaRPr lang="en-US" sz="5100" b="1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C75-1 SRF Operations scope </a:t>
            </a:r>
            <a:r>
              <a:rPr lang="en-US" dirty="0" smtClean="0">
                <a:solidFill>
                  <a:srgbClr val="00B050"/>
                </a:solidFill>
              </a:rPr>
              <a:t>is to remove from tunnel, baseline test, and disassemble.  Suggest adding procurement of long lead items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C75-1 AWPS are not in place to populate.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FY16 Estimate:  $115K labor, $210K non-labor both in direct $ and 1.3 FTE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Does not include any R&amp;D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T.Reilly, Accelerator Ops StayTreat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68326"/>
      </p:ext>
    </p:extLst>
  </p:cSld>
  <p:clrMapOvr>
    <a:masterClrMapping/>
  </p:clrMapOvr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443</Words>
  <Application>Microsoft Office PowerPoint</Application>
  <PresentationFormat>On-screen Show (4:3)</PresentationFormat>
  <Paragraphs>125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JLabPowerpointMain</vt:lpstr>
      <vt:lpstr>C50-12 and C75-1 FY16 Budget for SRF Ops Scope</vt:lpstr>
      <vt:lpstr>C50-12 Rebuild</vt:lpstr>
      <vt:lpstr>C50-12 Status</vt:lpstr>
      <vt:lpstr>FY16 C50-12 Plans</vt:lpstr>
      <vt:lpstr>FY16 C75-1 Plans</vt:lpstr>
      <vt:lpstr>High Level SRF Production Plan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 Facilities and Operations Resources</dc:title>
  <dc:creator>Anthony Reilly</dc:creator>
  <cp:lastModifiedBy>Anthony Reilly</cp:lastModifiedBy>
  <cp:revision>37</cp:revision>
  <cp:lastPrinted>2015-07-14T17:23:27Z</cp:lastPrinted>
  <dcterms:created xsi:type="dcterms:W3CDTF">2015-07-13T17:14:44Z</dcterms:created>
  <dcterms:modified xsi:type="dcterms:W3CDTF">2015-08-31T17:11:09Z</dcterms:modified>
</cp:coreProperties>
</file>