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96" r:id="rId3"/>
    <p:sldId id="299" r:id="rId4"/>
    <p:sldId id="300" r:id="rId5"/>
    <p:sldId id="301" r:id="rId6"/>
    <p:sldId id="302" r:id="rId7"/>
    <p:sldId id="304" r:id="rId8"/>
    <p:sldId id="305" r:id="rId9"/>
    <p:sldId id="308" r:id="rId10"/>
    <p:sldId id="310" r:id="rId11"/>
    <p:sldId id="309" r:id="rId12"/>
    <p:sldId id="306" r:id="rId13"/>
    <p:sldId id="31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60"/>
  </p:normalViewPr>
  <p:slideViewPr>
    <p:cSldViewPr>
      <p:cViewPr varScale="1">
        <p:scale>
          <a:sx n="83" d="100"/>
          <a:sy n="83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2DF7-93D5-4CEF-9904-B7FEFBB00F1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EB5-C1FA-43C7-A80A-F1A1354D9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2DF7-93D5-4CEF-9904-B7FEFBB00F1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EB5-C1FA-43C7-A80A-F1A1354D9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2DF7-93D5-4CEF-9904-B7FEFBB00F1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EB5-C1FA-43C7-A80A-F1A1354D9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2DF7-93D5-4CEF-9904-B7FEFBB00F1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EB5-C1FA-43C7-A80A-F1A1354D9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2DF7-93D5-4CEF-9904-B7FEFBB00F1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EB5-C1FA-43C7-A80A-F1A1354D9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2DF7-93D5-4CEF-9904-B7FEFBB00F1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EB5-C1FA-43C7-A80A-F1A1354D9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2DF7-93D5-4CEF-9904-B7FEFBB00F1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EB5-C1FA-43C7-A80A-F1A1354D9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2DF7-93D5-4CEF-9904-B7FEFBB00F1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EB5-C1FA-43C7-A80A-F1A1354D9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2DF7-93D5-4CEF-9904-B7FEFBB00F1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EB5-C1FA-43C7-A80A-F1A1354D9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2DF7-93D5-4CEF-9904-B7FEFBB00F1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EB5-C1FA-43C7-A80A-F1A1354D9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2DF7-93D5-4CEF-9904-B7FEFBB00F1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EB5-C1FA-43C7-A80A-F1A1354D9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C2DF7-93D5-4CEF-9904-B7FEFBB00F1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CEB5-C1FA-43C7-A80A-F1A1354D9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668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0L04 </a:t>
            </a:r>
            <a:r>
              <a:rPr lang="en-US" sz="4000" dirty="0" err="1"/>
              <a:t>M</a:t>
            </a:r>
            <a:r>
              <a:rPr lang="en-US" sz="4000" dirty="0" err="1" smtClean="0"/>
              <a:t>icrophonics</a:t>
            </a:r>
            <a:r>
              <a:rPr lang="en-US" sz="4000" dirty="0" smtClean="0"/>
              <a:t> Test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1600199"/>
            <a:ext cx="430053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R100 in SL vs 0L04 </a:t>
            </a:r>
            <a:r>
              <a:rPr lang="en-US" sz="2400" dirty="0" smtClean="0"/>
              <a:t>slot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0L04 trip investigation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Stepper vs detuning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He pressure ? 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 kHz instability vs control 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5954638"/>
            <a:ext cx="975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T. </a:t>
            </a:r>
            <a:r>
              <a:rPr lang="en-US" sz="1600" dirty="0" err="1" smtClean="0"/>
              <a:t>Plawski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4147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667000" y="228600"/>
            <a:ext cx="4419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noProof="0" dirty="0" smtClean="0"/>
              <a:t>0L04 cav7 – accelerometer He U-tube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lang="en-US" sz="3200" noProof="0" dirty="0" smtClean="0"/>
              <a:t>10</a:t>
            </a:r>
            <a:r>
              <a:rPr lang="en-US" sz="3200" dirty="0" smtClean="0"/>
              <a:t>/31/2014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0008" y="4471172"/>
            <a:ext cx="3056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dirty="0" err="1" smtClean="0"/>
              <a:t>ms</a:t>
            </a:r>
            <a:r>
              <a:rPr lang="en-US" dirty="0" smtClean="0"/>
              <a:t> detuning  5 </a:t>
            </a:r>
            <a:r>
              <a:rPr lang="en-US" dirty="0" err="1" smtClean="0"/>
              <a:t>deg</a:t>
            </a:r>
            <a:r>
              <a:rPr lang="en-US" dirty="0" smtClean="0"/>
              <a:t> ( 2.5 </a:t>
            </a:r>
            <a:r>
              <a:rPr lang="en-US" dirty="0"/>
              <a:t>H</a:t>
            </a:r>
            <a:r>
              <a:rPr lang="en-US" dirty="0" smtClean="0"/>
              <a:t>z)  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k-pk</a:t>
            </a:r>
            <a:r>
              <a:rPr lang="en-US" dirty="0" smtClean="0"/>
              <a:t> detuning 31 </a:t>
            </a:r>
            <a:r>
              <a:rPr lang="en-US" dirty="0" err="1" smtClean="0"/>
              <a:t>deg</a:t>
            </a:r>
            <a:r>
              <a:rPr lang="en-US" dirty="0" smtClean="0"/>
              <a:t>  (18 Hz)</a:t>
            </a:r>
          </a:p>
          <a:p>
            <a:endParaRPr lang="en-US" dirty="0"/>
          </a:p>
          <a:p>
            <a:r>
              <a:rPr lang="en-US" dirty="0" smtClean="0"/>
              <a:t>                       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70484" y="4248833"/>
            <a:ext cx="1013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Forward power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78348" y="4171890"/>
            <a:ext cx="6912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Detuning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813" y="4148689"/>
            <a:ext cx="966587" cy="4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J:\tomek\projects\Project- old_but_pending\LLRF\tests_LLRF_important\R100_April_2011_Oct_2014\cav7_det_r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9495"/>
            <a:ext cx="8686800" cy="357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8089" y="5317558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65005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667000" y="228600"/>
            <a:ext cx="4419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noProof="0" dirty="0" smtClean="0"/>
              <a:t>0L04 cav7 – accelerometer He U-tube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lang="en-US" sz="3200" noProof="0" dirty="0" smtClean="0"/>
              <a:t>10</a:t>
            </a:r>
            <a:r>
              <a:rPr lang="en-US" sz="3200" dirty="0" smtClean="0"/>
              <a:t>/31/2014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3567" y="4788568"/>
            <a:ext cx="4144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power vs He tube accelerometer)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58581" y="4191000"/>
            <a:ext cx="1013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Forward power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52513" y="4171890"/>
            <a:ext cx="942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Signal from </a:t>
            </a:r>
          </a:p>
          <a:p>
            <a:pPr algn="ctr"/>
            <a:r>
              <a:rPr lang="en-US" sz="1000" dirty="0" smtClean="0"/>
              <a:t>accelerometer</a:t>
            </a:r>
            <a:endParaRPr lang="en-U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1000"/>
            <a:ext cx="966587" cy="4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J:\tomek\projects\Project- old_but_pending\LLRF\tests_LLRF_important\R100_April_2011_Oct_2014\cav7_fpowe_he_mo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432"/>
            <a:ext cx="8534400" cy="356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813" y="4148689"/>
            <a:ext cx="966587" cy="4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28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667000" y="228600"/>
            <a:ext cx="4419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100-Injector (</a:t>
            </a:r>
            <a:r>
              <a:rPr lang="en-US" sz="3200" noProof="0" dirty="0" smtClean="0"/>
              <a:t>10</a:t>
            </a:r>
            <a:r>
              <a:rPr lang="en-US" sz="3200" dirty="0" smtClean="0"/>
              <a:t>/24/2014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4800600"/>
            <a:ext cx="5271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kHz instabilities ( mitigate by gain change/reduction)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4191000"/>
            <a:ext cx="1013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Forward power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4171890"/>
            <a:ext cx="942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Signal from </a:t>
            </a:r>
          </a:p>
          <a:p>
            <a:pPr algn="ctr"/>
            <a:r>
              <a:rPr lang="en-US" sz="1000" dirty="0" smtClean="0"/>
              <a:t>accelerometer</a:t>
            </a:r>
            <a:endParaRPr lang="en-U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1000"/>
            <a:ext cx="966587" cy="4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2676" y="4191000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Detuning 18°/div</a:t>
            </a:r>
            <a:endParaRPr lang="en-US" sz="1000" dirty="0"/>
          </a:p>
        </p:txBody>
      </p:sp>
      <p:pic>
        <p:nvPicPr>
          <p:cNvPr id="3074" name="Picture 2" descr="H:\cav7_4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" y="609599"/>
            <a:ext cx="8892763" cy="36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460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Conclusions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524000"/>
            <a:ext cx="7391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R100 in 0L04 slot acts similar to when in SL location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I did not find any particular source of mechanical vibration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Accelerometer measurements were not correlated with strong detuning events  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Helium supply line may required more investigation (accelerometer positioning) 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4 kHz instability known from </a:t>
            </a:r>
            <a:r>
              <a:rPr lang="en-US" dirty="0" err="1" smtClean="0"/>
              <a:t>linac</a:t>
            </a:r>
            <a:r>
              <a:rPr lang="en-US" dirty="0" smtClean="0"/>
              <a:t> LLRF systems has been measured and alleviated  ( later, same procedure has been </a:t>
            </a:r>
            <a:r>
              <a:rPr lang="en-US" smtClean="0"/>
              <a:t>applied for </a:t>
            </a:r>
            <a:r>
              <a:rPr lang="en-US" dirty="0" smtClean="0"/>
              <a:t>all C100 LLRF)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985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752600" y="381000"/>
            <a:ext cx="5257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R100/C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100- SL tunnel ( 2011)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1397000"/>
          <a:ext cx="7543800" cy="46871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14600"/>
                <a:gridCol w="2514600"/>
                <a:gridCol w="2514600"/>
              </a:tblGrid>
              <a:tr h="5037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Cavity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R100 </a:t>
                      </a:r>
                      <a:r>
                        <a:rPr lang="en-US" dirty="0" err="1" smtClean="0"/>
                        <a:t>rms</a:t>
                      </a:r>
                      <a:r>
                        <a:rPr lang="en-US" dirty="0" smtClean="0"/>
                        <a:t> detuning [Hz]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C100 </a:t>
                      </a:r>
                      <a:r>
                        <a:rPr lang="en-US" dirty="0" err="1" smtClean="0"/>
                        <a:t>rms</a:t>
                      </a:r>
                      <a:r>
                        <a:rPr lang="en-US" dirty="0" smtClean="0"/>
                        <a:t> detuning [Hz]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</a:tr>
              <a:tr h="5206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</a:t>
                      </a:r>
                      <a:endParaRPr lang="en-US" dirty="0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6.1</a:t>
                      </a:r>
                      <a:endParaRPr lang="en-US" dirty="0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tomek\projects\Project- old_but_pending\LLRF\CMTF_LLRF\R100_April_2011\R100_tunnel_05_26_11\cav5tonebw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303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438400" y="-76200"/>
            <a:ext cx="441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/>
              <a:t>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100-SL (</a:t>
            </a:r>
            <a:r>
              <a:rPr lang="en-US" sz="2200" dirty="0" smtClean="0"/>
              <a:t>05/26/2011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</a:t>
            </a:r>
          </a:p>
        </p:txBody>
      </p:sp>
      <p:pic>
        <p:nvPicPr>
          <p:cNvPr id="1028" name="Picture 4" descr="F:\R100_inje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8534400" cy="301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438400" y="3429000"/>
            <a:ext cx="4419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100-Injector (</a:t>
            </a:r>
            <a:r>
              <a:rPr lang="en-US" sz="3200" noProof="0" dirty="0" smtClean="0"/>
              <a:t>10</a:t>
            </a:r>
            <a:r>
              <a:rPr lang="en-US" sz="3200" dirty="0" smtClean="0"/>
              <a:t>/17/2014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3200" y="1822936"/>
            <a:ext cx="123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Tone mode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4953000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GDR mode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0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362200" y="228600"/>
            <a:ext cx="4419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100-Injector (</a:t>
            </a:r>
            <a:r>
              <a:rPr lang="en-US" sz="3200" noProof="0" dirty="0" smtClean="0"/>
              <a:t>10</a:t>
            </a:r>
            <a:r>
              <a:rPr lang="en-US" sz="3200" dirty="0" smtClean="0"/>
              <a:t>/17/2014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pic>
        <p:nvPicPr>
          <p:cNvPr id="2050" name="Picture 2" descr="F:\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2131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0626" y="4876800"/>
            <a:ext cx="46276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detuning pattern ( every 10-20 minutes)</a:t>
            </a:r>
          </a:p>
          <a:p>
            <a:r>
              <a:rPr lang="en-US" dirty="0"/>
              <a:t>f</a:t>
            </a:r>
            <a:r>
              <a:rPr lang="en-US" dirty="0" smtClean="0"/>
              <a:t>requency ( mechanical modes) 11/21 Hz</a:t>
            </a:r>
          </a:p>
          <a:p>
            <a:r>
              <a:rPr lang="en-US" dirty="0" smtClean="0"/>
              <a:t>detuning ~ 36 </a:t>
            </a:r>
            <a:r>
              <a:rPr lang="en-US" dirty="0" err="1" smtClean="0"/>
              <a:t>deg</a:t>
            </a:r>
            <a:r>
              <a:rPr lang="en-US" dirty="0" smtClean="0"/>
              <a:t>,</a:t>
            </a:r>
          </a:p>
          <a:p>
            <a:r>
              <a:rPr lang="en-US" dirty="0"/>
              <a:t>f</a:t>
            </a:r>
            <a:r>
              <a:rPr lang="en-US" dirty="0" smtClean="0"/>
              <a:t>orward power rises 50 % 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334000" y="2514600"/>
            <a:ext cx="1295400" cy="2362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62200" y="443126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Detuning 18°/div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06181" y="4419600"/>
            <a:ext cx="1013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Forward power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4431268"/>
            <a:ext cx="16097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Signals from accelerometer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2182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:\tomek\projects\Project- old_but_pending\LLRF\CMTF_LLRF\R100_April_2011\10_17_2014\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077200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667000" y="228600"/>
            <a:ext cx="4419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100-Injector (</a:t>
            </a:r>
            <a:r>
              <a:rPr lang="en-US" sz="3200" noProof="0" dirty="0" smtClean="0"/>
              <a:t>10</a:t>
            </a:r>
            <a:r>
              <a:rPr lang="en-US" sz="3200" dirty="0" smtClean="0"/>
              <a:t>/17/2014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70626" y="4876800"/>
            <a:ext cx="40594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 trip event (1 </a:t>
            </a:r>
            <a:r>
              <a:rPr lang="en-US" dirty="0" err="1" smtClean="0"/>
              <a:t>hr</a:t>
            </a:r>
            <a:r>
              <a:rPr lang="en-US" dirty="0" smtClean="0"/>
              <a:t> - </a:t>
            </a:r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r>
              <a:rPr lang="en-US" dirty="0"/>
              <a:t>f</a:t>
            </a:r>
            <a:r>
              <a:rPr lang="en-US" dirty="0" smtClean="0"/>
              <a:t>requency ( mechanical modes) 11/21 Hz</a:t>
            </a:r>
          </a:p>
          <a:p>
            <a:r>
              <a:rPr lang="en-US" dirty="0" smtClean="0"/>
              <a:t>detuning ~ 4</a:t>
            </a:r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 err="1" smtClean="0"/>
              <a:t>deg</a:t>
            </a:r>
            <a:r>
              <a:rPr lang="en-US" dirty="0" smtClean="0"/>
              <a:t>,</a:t>
            </a:r>
          </a:p>
          <a:p>
            <a:r>
              <a:rPr lang="en-US" dirty="0"/>
              <a:t>f</a:t>
            </a:r>
            <a:r>
              <a:rPr lang="en-US" dirty="0" smtClean="0"/>
              <a:t>orward power rises &gt;100 % 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334000" y="2667000"/>
            <a:ext cx="990600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79774" y="4114800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Detuning 18°/div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49298" y="4100530"/>
            <a:ext cx="1013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Forward power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4100530"/>
            <a:ext cx="942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Signal from </a:t>
            </a:r>
          </a:p>
          <a:p>
            <a:pPr algn="ctr"/>
            <a:r>
              <a:rPr lang="en-US" sz="1000" dirty="0" smtClean="0"/>
              <a:t>accelerometer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4239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533400"/>
            <a:ext cx="8659812" cy="361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667000" y="228600"/>
            <a:ext cx="4419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100-Injector (</a:t>
            </a:r>
            <a:r>
              <a:rPr lang="en-US" sz="3200" noProof="0" dirty="0" smtClean="0"/>
              <a:t>10</a:t>
            </a:r>
            <a:r>
              <a:rPr lang="en-US" sz="3200" dirty="0" smtClean="0"/>
              <a:t>/17/2014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70626" y="4876800"/>
            <a:ext cx="40594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 trip event (1 </a:t>
            </a:r>
            <a:r>
              <a:rPr lang="en-US" dirty="0" err="1" smtClean="0"/>
              <a:t>hr</a:t>
            </a:r>
            <a:r>
              <a:rPr lang="en-US" dirty="0" smtClean="0"/>
              <a:t> - 3 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r>
              <a:rPr lang="en-US" dirty="0"/>
              <a:t>f</a:t>
            </a:r>
            <a:r>
              <a:rPr lang="en-US" dirty="0" smtClean="0"/>
              <a:t>requency ( mechanical modes) 11/21 Hz</a:t>
            </a:r>
          </a:p>
          <a:p>
            <a:r>
              <a:rPr lang="en-US" dirty="0" smtClean="0"/>
              <a:t>detuning ~ 50 </a:t>
            </a:r>
            <a:r>
              <a:rPr lang="en-US" dirty="0" err="1" smtClean="0"/>
              <a:t>deg</a:t>
            </a:r>
            <a:r>
              <a:rPr lang="en-US" dirty="0" smtClean="0"/>
              <a:t>,</a:t>
            </a:r>
          </a:p>
          <a:p>
            <a:r>
              <a:rPr lang="en-US" dirty="0"/>
              <a:t>f</a:t>
            </a:r>
            <a:r>
              <a:rPr lang="en-US" dirty="0" smtClean="0"/>
              <a:t>orward power rises &gt;130 % 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334000" y="2341136"/>
            <a:ext cx="1447800" cy="2535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79774" y="4114800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Detuning 18°/div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4114800"/>
            <a:ext cx="1013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Forward power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4100530"/>
            <a:ext cx="942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Signal from </a:t>
            </a:r>
          </a:p>
          <a:p>
            <a:pPr algn="ctr"/>
            <a:r>
              <a:rPr lang="en-US" sz="1000" dirty="0" smtClean="0"/>
              <a:t>accelerometer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4285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cav7_trig_m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3888"/>
            <a:ext cx="8382000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667000" y="228600"/>
            <a:ext cx="4419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100-Injector (</a:t>
            </a:r>
            <a:r>
              <a:rPr lang="en-US" sz="3200" noProof="0" dirty="0" smtClean="0"/>
              <a:t>10</a:t>
            </a:r>
            <a:r>
              <a:rPr lang="en-US" sz="3200" dirty="0" smtClean="0"/>
              <a:t>/23/2014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5144869"/>
            <a:ext cx="3366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Triggered on mechanical vibration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724400" y="3048000"/>
            <a:ext cx="1066800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71600" y="4038600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Detuning 18°/div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58581" y="4020979"/>
            <a:ext cx="1013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Forward power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4038600"/>
            <a:ext cx="942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Signal from </a:t>
            </a:r>
          </a:p>
          <a:p>
            <a:pPr algn="ctr"/>
            <a:r>
              <a:rPr lang="en-US" sz="1000" dirty="0" smtClean="0"/>
              <a:t>accelerometer</a:t>
            </a:r>
            <a:endParaRPr lang="en-U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05263"/>
            <a:ext cx="8969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400" y="5791200"/>
            <a:ext cx="5789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Accelerometer installed on the top of stepper motor – </a:t>
            </a:r>
            <a:r>
              <a:rPr lang="en-US" dirty="0" err="1" smtClean="0"/>
              <a:t>cav</a:t>
            </a:r>
            <a:r>
              <a:rPr lang="en-US" dirty="0" smtClean="0"/>
              <a:t>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7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cav7_trig_fo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3780"/>
            <a:ext cx="8686800" cy="362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667000" y="228600"/>
            <a:ext cx="4419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100-Injector (</a:t>
            </a:r>
            <a:r>
              <a:rPr lang="en-US" sz="3200" noProof="0" dirty="0" smtClean="0"/>
              <a:t>10</a:t>
            </a:r>
            <a:r>
              <a:rPr lang="en-US" sz="3200" dirty="0" smtClean="0"/>
              <a:t>/24/2014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3800" y="4706034"/>
            <a:ext cx="2808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Triggered on forward power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>
            <a:stCxn id="2" idx="0"/>
          </p:cNvCxnSpPr>
          <p:nvPr/>
        </p:nvCxnSpPr>
        <p:spPr>
          <a:xfrm flipV="1">
            <a:off x="5137903" y="2209800"/>
            <a:ext cx="272297" cy="2496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96681" y="4210697"/>
            <a:ext cx="1013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Forward power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614" y="4210697"/>
            <a:ext cx="942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Signal from </a:t>
            </a:r>
          </a:p>
          <a:p>
            <a:pPr algn="ctr"/>
            <a:r>
              <a:rPr lang="en-US" sz="1000" dirty="0" smtClean="0"/>
              <a:t>accelerometer</a:t>
            </a:r>
            <a:endParaRPr lang="en-U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21" y="4219427"/>
            <a:ext cx="966587" cy="4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1600" y="428480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Detuning 18°/div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919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cav7_tuner_on_o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9" y="609599"/>
            <a:ext cx="8455471" cy="36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667000" y="228600"/>
            <a:ext cx="4419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100-Injector (</a:t>
            </a:r>
            <a:r>
              <a:rPr lang="en-US" sz="3200" noProof="0" dirty="0" smtClean="0"/>
              <a:t>10</a:t>
            </a:r>
            <a:r>
              <a:rPr lang="en-US" sz="3200" dirty="0" smtClean="0"/>
              <a:t>/24/2014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3000" y="4032730"/>
            <a:ext cx="1012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 run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96681" y="4210697"/>
            <a:ext cx="1013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Forward power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614" y="4210697"/>
            <a:ext cx="942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Signal from </a:t>
            </a:r>
          </a:p>
          <a:p>
            <a:pPr algn="ctr"/>
            <a:r>
              <a:rPr lang="en-US" sz="1000" dirty="0" smtClean="0"/>
              <a:t>accelerometer</a:t>
            </a:r>
            <a:endParaRPr lang="en-U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21" y="4219427"/>
            <a:ext cx="966587" cy="4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1600" y="428480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Detuning 18°/div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1044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404</Words>
  <Application>Microsoft Office PowerPoint</Application>
  <PresentationFormat>On-screen Show (4:3)</PresentationFormat>
  <Paragraphs>120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0L04 Microphonics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plawski</dc:creator>
  <cp:lastModifiedBy>Geoffrey A. Krafft</cp:lastModifiedBy>
  <cp:revision>109</cp:revision>
  <dcterms:created xsi:type="dcterms:W3CDTF">2011-04-26T13:54:22Z</dcterms:created>
  <dcterms:modified xsi:type="dcterms:W3CDTF">2015-04-13T15:17:25Z</dcterms:modified>
</cp:coreProperties>
</file>