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14" r:id="rId1"/>
    <p:sldMasterId id="2147484002" r:id="rId2"/>
    <p:sldMasterId id="2147484026" r:id="rId3"/>
    <p:sldMasterId id="2147484038" r:id="rId4"/>
    <p:sldMasterId id="2147483710" r:id="rId5"/>
    <p:sldMasterId id="2147483698" r:id="rId6"/>
    <p:sldMasterId id="2147484050" r:id="rId7"/>
    <p:sldMasterId id="2147484064" r:id="rId8"/>
    <p:sldMasterId id="2147484076" r:id="rId9"/>
    <p:sldMasterId id="2147484088" r:id="rId10"/>
    <p:sldMasterId id="2147484100" r:id="rId11"/>
    <p:sldMasterId id="2147484112" r:id="rId12"/>
    <p:sldMasterId id="2147484124" r:id="rId13"/>
    <p:sldMasterId id="2147484136" r:id="rId14"/>
    <p:sldMasterId id="2147484148" r:id="rId15"/>
    <p:sldMasterId id="2147484160" r:id="rId16"/>
    <p:sldMasterId id="2147484172" r:id="rId17"/>
    <p:sldMasterId id="2147484184" r:id="rId18"/>
    <p:sldMasterId id="2147484196" r:id="rId19"/>
  </p:sldMasterIdLst>
  <p:notesMasterIdLst>
    <p:notesMasterId r:id="rId39"/>
  </p:notesMasterIdLst>
  <p:handoutMasterIdLst>
    <p:handoutMasterId r:id="rId40"/>
  </p:handoutMasterIdLst>
  <p:sldIdLst>
    <p:sldId id="256" r:id="rId20"/>
    <p:sldId id="453" r:id="rId21"/>
    <p:sldId id="455" r:id="rId22"/>
    <p:sldId id="465" r:id="rId23"/>
    <p:sldId id="456" r:id="rId24"/>
    <p:sldId id="466" r:id="rId25"/>
    <p:sldId id="468" r:id="rId26"/>
    <p:sldId id="467" r:id="rId27"/>
    <p:sldId id="472" r:id="rId28"/>
    <p:sldId id="469" r:id="rId29"/>
    <p:sldId id="470" r:id="rId30"/>
    <p:sldId id="474" r:id="rId31"/>
    <p:sldId id="457" r:id="rId32"/>
    <p:sldId id="458" r:id="rId33"/>
    <p:sldId id="473" r:id="rId34"/>
    <p:sldId id="463" r:id="rId35"/>
    <p:sldId id="462" r:id="rId36"/>
    <p:sldId id="464" r:id="rId37"/>
    <p:sldId id="454" r:id="rId38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CCFF"/>
    <a:srgbClr val="FFCCFF"/>
    <a:srgbClr val="CC99FF"/>
    <a:srgbClr val="CCFFCC"/>
    <a:srgbClr val="0000CC"/>
    <a:srgbClr val="C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957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232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D773638-1F7A-47E9-B362-9C259B599A23}" type="datetimeFigureOut">
              <a:rPr lang="en-US"/>
              <a:pPr>
                <a:defRPr/>
              </a:pPr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B41853B-1ACF-434F-A6B8-FAF00BD7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3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51A5439-5556-4392-9631-155E20E6C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0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26388E9D-51C7-4857-A0D7-06DFEF2A7E5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04DDD9CB-F7E7-41DE-9680-93670C423E8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4D905F52-699A-4C97-B27D-9E5B26015A4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97A1D542-5732-4ED5-AC4C-431D90EBD48A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76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520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51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8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4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4451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/>
              <a:t>--</a:t>
            </a:r>
            <a:fld id="{045D7771-C512-4210-A2E7-C9FC1305859F}" type="slidenum">
              <a:rPr lang="en-US"/>
              <a:pPr>
                <a:defRPr/>
              </a:pPr>
              <a:t>‹#›</a:t>
            </a:fld>
            <a:r>
              <a:rPr lang="en-US"/>
              <a:t>--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609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77000" y="6460976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--</a:t>
            </a:r>
            <a:fld id="{459E11F6-37C3-45EC-A221-A5794041953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3993" r:id="rId14"/>
    <p:sldLayoutId id="214748399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0.png"/><Relationship Id="rId5" Type="http://schemas.openxmlformats.org/officeDocument/2006/relationships/tags" Target="../tags/tag9.xml"/><Relationship Id="rId10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57200" y="914400"/>
            <a:ext cx="83280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US" sz="3200" kern="0" smtClean="0">
                <a:latin typeface="Candara"/>
                <a:cs typeface="Candara"/>
              </a:rPr>
              <a:t>Development of Electron Cooling </a:t>
            </a:r>
            <a:br>
              <a:rPr lang="en-US" sz="3200" kern="0" smtClean="0">
                <a:latin typeface="Candara"/>
                <a:cs typeface="Candara"/>
              </a:rPr>
            </a:br>
            <a:r>
              <a:rPr lang="en-US" sz="3200" kern="0" smtClean="0">
                <a:latin typeface="Candara"/>
                <a:cs typeface="Candara"/>
              </a:rPr>
              <a:t>Simulation Program</a:t>
            </a:r>
            <a:endParaRPr lang="en-US" sz="3200" kern="0" dirty="0">
              <a:latin typeface="Candara"/>
              <a:ea typeface="ヒラギノ角ゴ ProN W3" charset="0"/>
              <a:cs typeface="Candara"/>
              <a:sym typeface="Papyrus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0713" y="4076700"/>
            <a:ext cx="8001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13208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9688">
              <a:buFont typeface="Times" charset="0"/>
              <a:buNone/>
              <a:defRPr/>
            </a:pPr>
            <a:endParaRPr lang="en-US" b="1" kern="0" smtClean="0">
              <a:latin typeface="Candara"/>
              <a:cs typeface="Candara"/>
              <a:sym typeface="Papyrus" charset="0"/>
            </a:endParaRPr>
          </a:p>
          <a:p>
            <a:pPr marL="39688">
              <a:buFont typeface="Times" charset="0"/>
              <a:buNone/>
              <a:defRPr/>
            </a:pPr>
            <a:r>
              <a:rPr lang="en-US" b="1" kern="0" smtClean="0">
                <a:latin typeface="Candara"/>
                <a:cs typeface="Candara"/>
                <a:sym typeface="Papyrus" charset="0"/>
              </a:rPr>
              <a:t>He Zhang</a:t>
            </a:r>
            <a:endParaRPr lang="en-US" b="1" kern="0" smtClean="0">
              <a:latin typeface="Candara"/>
              <a:ea typeface="ヒラギノ角ゴ ProN W3" charset="0"/>
              <a:cs typeface="Candara"/>
              <a:sym typeface="Papyrus" charset="0"/>
            </a:endParaRPr>
          </a:p>
          <a:p>
            <a:pPr marL="39688">
              <a:lnSpc>
                <a:spcPct val="80000"/>
              </a:lnSpc>
              <a:buFont typeface="Times" charset="0"/>
              <a:buNone/>
              <a:defRPr/>
            </a:pPr>
            <a:r>
              <a:rPr lang="en-US" sz="1800" kern="0" smtClean="0">
                <a:latin typeface="Candara"/>
                <a:cs typeface="Candara"/>
                <a:sym typeface="Papyrus" charset="0"/>
              </a:rPr>
              <a:t>Center for Advanced Studies of Accelerators (CASA), Jefferson Lab</a:t>
            </a:r>
          </a:p>
          <a:p>
            <a:pPr marL="39688">
              <a:buFont typeface="Times" charset="0"/>
              <a:buNone/>
              <a:defRPr/>
            </a:pPr>
            <a:endParaRPr lang="en-US" sz="1600" kern="0" smtClean="0">
              <a:latin typeface="Candara"/>
              <a:cs typeface="Candara"/>
              <a:sym typeface="Papyrus" charset="0"/>
            </a:endParaRPr>
          </a:p>
          <a:p>
            <a:pPr marL="39688">
              <a:buFont typeface="Times" charset="0"/>
              <a:buNone/>
              <a:defRPr/>
            </a:pPr>
            <a:endParaRPr lang="en-US" sz="1600" kern="0" dirty="0">
              <a:latin typeface="Candara"/>
              <a:cs typeface="Candara"/>
              <a:sym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Special Treatment for Bunched to Coasting Cooling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</p:spPr>
            <p:txBody>
              <a:bodyPr tIns="10056"/>
              <a:lstStyle/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How to sample the coasting beam in the longitudinal direction</a:t>
                </a: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Sample the ions in the center plate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(Single particle model  in BETACOOL)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Ions only see a piece of the 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 electron beam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Do not include the effect of the 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  profile of the electron beam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Sample th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e ions along the ring (MC model in BETACOOL)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Electron beam leng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th &lt;&lt; the circumference of the ring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Moderate number of ion samples,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 e- bunch CANNOT catch any ion.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Too many ion samples means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  a lot of redundant calculation.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  <a:blipFill rotWithShape="1">
                <a:blip r:embed="rId3"/>
                <a:stretch>
                  <a:fillRect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82" y="1676400"/>
            <a:ext cx="3124200" cy="18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19400"/>
            <a:ext cx="818656" cy="7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94" y="4580965"/>
            <a:ext cx="4200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171" y="5671712"/>
            <a:ext cx="818656" cy="7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6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</p:spPr>
            <p:txBody>
              <a:bodyPr tIns="10056"/>
              <a:lstStyle/>
              <a:p>
                <a:pPr marL="414338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How to sample the coasting beam in the longitudinal direction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Only sample the ions that interact with one electron bunch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cooling rate in the sampled region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Adjust the cooling rate w.r.t. the duty factor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𝑠𝑎𝑚𝑝𝑙𝑒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/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𝑑𝑖𝑠𝑡𝑎𝑛𝑐𝑒</m:t>
                        </m:r>
                      </m:sub>
                    </m:sSub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𝑐𝑜𝑜𝑙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𝑠𝑎𝑚𝑝𝑙𝑒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𝐷</m:t>
                    </m:r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R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andom (uniform distribution) longitudinal position in the sample area.  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Avoid redundant calculation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Take account the electron bunch profile</a:t>
                </a: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  <a:blipFill rotWithShape="1">
                <a:blip r:embed="rId3"/>
                <a:stretch>
                  <a:fillRect t="-1626" r="-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724400"/>
            <a:ext cx="7372350" cy="171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50" y="5367639"/>
            <a:ext cx="882050" cy="10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Special Treatment for Bunched to Coasting Cooling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---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</p:spPr>
            <p:txBody>
              <a:bodyPr tIns="10056"/>
              <a:lstStyle/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We treat the bunched electron cooling as an average effect on the coasting ion beam. Is it 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valid?</a:t>
                </a:r>
              </a:p>
              <a:p>
                <a:pPr marL="414338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If there is a particle that is always cooled in each circle, the longitudinal displacement of this particle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during the cooling time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is less than the cooler length:</a:t>
                </a:r>
              </a:p>
              <a:p>
                <a:pPr marL="1214438" lvl="2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𝑣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𝑑𝑝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𝑝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𝑇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≤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𝑐𝑜𝑜𝑙𝑒𝑟</m:t>
                        </m:r>
                      </m:sub>
                    </m:sSub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1214438" lvl="2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velocity of the particle v -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3×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6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~3×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m/s</a:t>
                </a:r>
              </a:p>
              <a:p>
                <a:pPr marL="1214438" lvl="2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cooling time T -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10 ~ 100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</a:t>
                </a:r>
              </a:p>
              <a:p>
                <a:pPr marL="1214438" lvl="2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cooler length </a:t>
                </a:r>
                <a:r>
                  <a:rPr lang="en-US" sz="2200" dirty="0" err="1" smtClean="0">
                    <a:latin typeface="Candara" charset="0"/>
                    <a:ea typeface="ヒラギノ明朝 ProN W3" charset="0"/>
                    <a:cs typeface="Candara" charset="0"/>
                  </a:rPr>
                  <a:t>L</a:t>
                </a:r>
                <a:r>
                  <a:rPr lang="en-US" sz="2200" baseline="-25000" dirty="0" err="1" smtClean="0">
                    <a:latin typeface="Candara" charset="0"/>
                    <a:ea typeface="ヒラギノ明朝 ProN W3" charset="0"/>
                    <a:cs typeface="Candara" charset="0"/>
                  </a:rPr>
                  <a:t>cooler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60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m</a:t>
                </a:r>
              </a:p>
              <a:p>
                <a:pPr marL="1214438" lvl="2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momentum spread of the particle </a:t>
                </a:r>
                <a:r>
                  <a:rPr lang="en-US" sz="2200" dirty="0" err="1" smtClean="0">
                    <a:latin typeface="Candara" charset="0"/>
                    <a:ea typeface="ヒラギノ明朝 ProN W3" charset="0"/>
                    <a:cs typeface="Candara" charset="0"/>
                  </a:rPr>
                  <a:t>dp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/p -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2×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−6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~2×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−9</m:t>
                        </m:r>
                      </m:sup>
                    </m:sSup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In practice, </a:t>
                </a:r>
                <a:r>
                  <a:rPr lang="en-US" sz="2200" dirty="0" err="1" smtClean="0">
                    <a:latin typeface="Candara" charset="0"/>
                    <a:ea typeface="ヒラギノ明朝 ProN W3" charset="0"/>
                    <a:cs typeface="Candara" charset="0"/>
                  </a:rPr>
                  <a:t>dp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/p is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−5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~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. 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Diffusion is much stronger than the weak bunching effect of electron cooling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  <a:blipFill rotWithShape="1">
                <a:blip r:embed="rId3"/>
                <a:stretch>
                  <a:fillRect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Special Treatment for Bunched to Coasting Cooling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Dynamic Simulation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</p:spPr>
            <p:txBody>
              <a:bodyPr tIns="10056"/>
              <a:lstStyle/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RMS dynamic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In each time step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Sample the ions (single particle or Monte Carlo) w.r.t the given emittance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Calculate IBS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𝐼𝐵𝑆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Calculate electron cooling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𝑒𝑐𝑜𝑜𝑙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Total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𝜏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𝐼𝐵𝑆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𝑒𝑐𝑜𝑜𝑙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𝜀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𝑛𝑒𝑤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𝜀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𝑜𝑙𝑑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𝑑𝑡</m:t>
                        </m:r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/</m:t>
                        </m:r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𝜏</m:t>
                        </m:r>
                      </m:sup>
                    </m:sSup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Repeat till the end.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Ions are sampled at each time step, which means 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the Gaussian distribution is always assumed. 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  <a:blipFill rotWithShape="1">
                <a:blip r:embed="rId3"/>
                <a:stretch>
                  <a:fillRect t="-1626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9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Dynamic Simulation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</p:spPr>
            <p:txBody>
              <a:bodyPr tIns="10056"/>
              <a:lstStyle/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Model beam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Sample the ions (according to its initial distribution)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For each time step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IBS effect, and apply the IBS kick on each particle as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𝜀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⊥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𝑑𝑡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𝐼𝐵𝑆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Δ</m:t>
                    </m:r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𝜃</m:t>
                    </m:r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dirty="0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200" b="0" i="1" dirty="0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dirty="0" smtClean="0">
                                    <a:latin typeface="Cambria Math"/>
                                    <a:ea typeface="ヒラギノ明朝 ProN W3" charset="0"/>
                                    <a:cs typeface="Candara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  <a:ea typeface="ヒラギノ明朝 ProN W3" charset="0"/>
                                    <a:cs typeface="Candara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latin typeface="Cambria Math"/>
                                    <a:ea typeface="ヒラギノ明朝 ProN W3" charset="0"/>
                                    <a:cs typeface="Candara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𝜉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, Gaussian random number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𝜉</m:t>
                    </m:r>
                    <m:r>
                      <a:rPr lang="en-US" sz="2200" b="0" i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𝜉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=1</m:t>
                    </m:r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Friction force on each particle, and apply the kick as 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ea typeface="ヒラギノ明朝 ProN W3" charset="0"/>
                    <a:cs typeface="Candara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𝑑</m:t>
                    </m:r>
                    <m:r>
                      <a:rPr lang="en-US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𝒑</m:t>
                    </m:r>
                    <m:r>
                      <a:rPr lang="en-US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r>
                      <a:rPr lang="en-US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𝑭</m:t>
                    </m:r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𝑑𝑡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	 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Apply a random phase advance on each particle</a:t>
                </a:r>
              </a:p>
              <a:p>
                <a:pPr marL="414338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Repeat the above step till the end</a:t>
                </a:r>
              </a:p>
              <a:p>
                <a:pPr marL="414338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The ions are sampled only once at the beginning. </a:t>
                </a:r>
              </a:p>
              <a:p>
                <a:pPr marL="414338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Can simulate the change of ion distribution during cooling. 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  <a:blipFill rotWithShape="1">
                <a:blip r:embed="rId3"/>
                <a:stretch>
                  <a:fillRect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4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Bunched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Coasting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in Model Beam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220200" cy="5248275"/>
          </a:xfrm>
        </p:spPr>
        <p:txBody>
          <a:bodyPr tIns="10056"/>
          <a:lstStyle/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Problem: </a:t>
            </a:r>
          </a:p>
          <a:p>
            <a:pPr marL="814388" lvl="1" indent="0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as discussed the bunched electron cooling is an average effect on the coasting ion beam. But in model beam dynamic simulation, each ion feels different friction force. Ions are not re-sampled, hence the cooling effect is not averaged. </a:t>
            </a: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latin typeface="Candara" charset="0"/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Solution: </a:t>
            </a:r>
          </a:p>
          <a:p>
            <a:pPr marL="81438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Sample the ions as groups. In each group, all the ions have the same transverse coordinate and momentum spread, but different longitudinal positions. </a:t>
            </a:r>
          </a:p>
          <a:p>
            <a:pPr marL="81438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latin typeface="Candara" charset="0"/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Calculate the average friction force on each group and apply the same kick to particles in the same group. </a:t>
            </a:r>
          </a:p>
          <a:p>
            <a:pPr marL="81438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latin typeface="Candara" charset="0"/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Apply the same IBS kick on the particles in the same group too. </a:t>
            </a:r>
          </a:p>
          <a:p>
            <a:pPr marL="81438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latin typeface="Candara" charset="0"/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Apply the same phase advance on the particles in the same group. </a:t>
            </a:r>
          </a:p>
          <a:p>
            <a:pPr marL="414338" indent="0" eaLnBrk="1" hangingPunct="1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Benchmark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220200" cy="5248275"/>
          </a:xfrm>
        </p:spPr>
        <p:txBody>
          <a:bodyPr tIns="10056"/>
          <a:lstStyle/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DC Cooling on coasting ion beam</a:t>
            </a: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17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Benchmark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220200" cy="5248275"/>
          </a:xfrm>
        </p:spPr>
        <p:txBody>
          <a:bodyPr tIns="10056"/>
          <a:lstStyle/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Bunched Cooling on bunched ion beam</a:t>
            </a: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18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Benchmark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220200" cy="5248275"/>
          </a:xfrm>
        </p:spPr>
        <p:txBody>
          <a:bodyPr tIns="10056"/>
          <a:lstStyle/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Bunched Cooling on coasting ion beam</a:t>
            </a: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19</a:t>
            </a:fld>
            <a:r>
              <a:rPr lang="en-US" dirty="0" smtClean="0"/>
              <a:t>--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095375"/>
            <a:ext cx="86582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600200"/>
            <a:ext cx="5410200" cy="431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tx1"/>
                </a:solidFill>
                <a:latin typeface="Candara" charset="0"/>
                <a:cs typeface="Candara" charset="0"/>
              </a:rPr>
              <a:t>IBS </a:t>
            </a:r>
            <a:r>
              <a:rPr lang="en-US" sz="2200" dirty="0" smtClean="0">
                <a:solidFill>
                  <a:schemeClr val="tx1"/>
                </a:solidFill>
                <a:latin typeface="Candara" charset="0"/>
                <a:cs typeface="Candara" charset="0"/>
              </a:rPr>
              <a:t>calculation</a:t>
            </a: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tx1"/>
                </a:solidFill>
                <a:latin typeface="Candara" charset="0"/>
                <a:cs typeface="Candara" charset="0"/>
              </a:rPr>
              <a:t>Friction force calculation</a:t>
            </a:r>
            <a:endParaRPr lang="en-US" sz="2200" dirty="0" smtClean="0">
              <a:solidFill>
                <a:schemeClr val="tx1"/>
              </a:solidFill>
              <a:latin typeface="Candara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solidFill>
                <a:schemeClr val="tx1"/>
              </a:solidFill>
              <a:latin typeface="Candara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tx1"/>
                </a:solidFill>
                <a:latin typeface="Candara" charset="0"/>
                <a:cs typeface="Candara" charset="0"/>
              </a:rPr>
              <a:t>Electron cooling rate  </a:t>
            </a:r>
            <a:r>
              <a:rPr lang="en-US" sz="2200" dirty="0" smtClean="0">
                <a:solidFill>
                  <a:schemeClr val="tx1"/>
                </a:solidFill>
                <a:latin typeface="Candara" charset="0"/>
                <a:cs typeface="Candara" charset="0"/>
              </a:rPr>
              <a:t>calculation</a:t>
            </a: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tx1"/>
                </a:solidFill>
                <a:latin typeface="Candara" charset="0"/>
                <a:cs typeface="Candara" charset="0"/>
              </a:rPr>
              <a:t>Special treatment for bunched electron cooling on coasting ion beam</a:t>
            </a:r>
            <a:endParaRPr lang="en-US" sz="2200" dirty="0" smtClean="0">
              <a:solidFill>
                <a:schemeClr val="tx1"/>
              </a:solidFill>
              <a:latin typeface="Candara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solidFill>
                <a:schemeClr val="tx1"/>
              </a:solidFill>
              <a:latin typeface="Candara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tx1"/>
                </a:solidFill>
                <a:latin typeface="Candara" charset="0"/>
                <a:cs typeface="Candara" charset="0"/>
              </a:rPr>
              <a:t>Electron cooling dynamic </a:t>
            </a:r>
            <a:r>
              <a:rPr lang="en-US" sz="2200" dirty="0" smtClean="0">
                <a:solidFill>
                  <a:schemeClr val="tx1"/>
                </a:solidFill>
                <a:latin typeface="Candara" charset="0"/>
                <a:cs typeface="Candara" charset="0"/>
              </a:rPr>
              <a:t>simulation</a:t>
            </a: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solidFill>
                  <a:schemeClr val="tx1"/>
                </a:solidFill>
                <a:latin typeface="Candara" charset="0"/>
                <a:cs typeface="Candara" charset="0"/>
              </a:rPr>
              <a:t>Benchmark</a:t>
            </a:r>
            <a:endParaRPr lang="en-US" sz="2200" dirty="0" smtClean="0">
              <a:solidFill>
                <a:schemeClr val="tx1"/>
              </a:solidFill>
              <a:latin typeface="Candara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solidFill>
                <a:schemeClr val="tx1"/>
              </a:solidFill>
              <a:latin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IBS Calculation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220200" cy="5248275"/>
          </a:xfrm>
        </p:spPr>
        <p:txBody>
          <a:bodyPr tIns="10056"/>
          <a:lstStyle/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Martini model (No vertical dispersion, Transverse Gaussian distribution)</a:t>
            </a: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000" i="1" dirty="0" smtClean="0">
              <a:solidFill>
                <a:srgbClr val="0000FF"/>
              </a:solidFill>
              <a:latin typeface="Candara" charset="0"/>
              <a:ea typeface="ヒラギノ明朝 ProN W3" charset="0"/>
              <a:cs typeface="Candar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04365"/>
            <a:ext cx="2470404" cy="1655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12" y="1764613"/>
            <a:ext cx="3619500" cy="11948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140964"/>
            <a:ext cx="6972300" cy="32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IBS Calculation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" y="1295400"/>
                <a:ext cx="8991600" cy="4867275"/>
              </a:xfrm>
            </p:spPr>
            <p:txBody>
              <a:bodyPr tIns="10056"/>
              <a:lstStyle/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Efficient calculation of the IBS expansion rate using Martini model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and the rates for each element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Take average over  the whole ring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In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𝜇</m:t>
                    </m:r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𝜈</m:t>
                    </m:r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𝑧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are the sample points one selects to numerically calculate the integration. They do NOT depend on the TWISS parameters and the beam property. 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S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ignificant parts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𝐷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𝜇</m:t>
                        </m:r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𝜈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,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only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𝜇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𝜈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𝑧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. They have the same value for all the elements. So we only need to calculate them once. 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It improves the efficiency of the program to avoid the redundant calculation. 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000" i="1" dirty="0" smtClean="0">
                  <a:solidFill>
                    <a:srgbClr val="0000FF"/>
                  </a:solidFill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991600" cy="4867275"/>
              </a:xfrm>
              <a:blipFill rotWithShape="1">
                <a:blip r:embed="rId3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1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Friction Force Calculation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-17929" y="990600"/>
            <a:ext cx="9220200" cy="5248275"/>
          </a:xfrm>
        </p:spPr>
        <p:txBody>
          <a:bodyPr tIns="10056"/>
          <a:lstStyle/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Friction force calculation for magnetized electron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beam</a:t>
            </a:r>
          </a:p>
          <a:p>
            <a:pPr marL="81438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latin typeface="Candara" charset="0"/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Use </a:t>
            </a:r>
            <a:r>
              <a:rPr lang="en-US" sz="2200" dirty="0" err="1" smtClean="0">
                <a:latin typeface="Candara" charset="0"/>
                <a:ea typeface="ヒラギノ明朝 ProN W3" charset="0"/>
                <a:cs typeface="Candara" charset="0"/>
              </a:rPr>
              <a:t>Parkhomchuk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formula for friction force in </a:t>
            </a:r>
            <a:r>
              <a:rPr lang="en-US" sz="2200" dirty="0">
                <a:latin typeface="Candara" charset="0"/>
                <a:ea typeface="ヒラギノ明朝 ProN W3" charset="0"/>
                <a:cs typeface="Candara" charset="0"/>
              </a:rPr>
              <a:t>magnetized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e</a:t>
            </a:r>
            <a:r>
              <a:rPr lang="en-US" sz="2200" baseline="30000" dirty="0" smtClean="0">
                <a:latin typeface="Candara" charset="0"/>
                <a:ea typeface="ヒラギノ明朝 ProN W3" charset="0"/>
                <a:cs typeface="Candara" charset="0"/>
              </a:rPr>
              <a:t>-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beam</a:t>
            </a: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81438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81438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13784"/>
            <a:ext cx="6978396" cy="37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Rate Calculation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-17929" y="990600"/>
            <a:ext cx="9220200" cy="5248275"/>
          </a:xfrm>
        </p:spPr>
        <p:txBody>
          <a:bodyPr tIns="10056"/>
          <a:lstStyle/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Single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particle model: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sample the ion beam with particles with the </a:t>
            </a:r>
            <a:r>
              <a:rPr lang="en-US" sz="2200" dirty="0" smtClean="0">
                <a:solidFill>
                  <a:srgbClr val="0000FF"/>
                </a:solidFill>
                <a:latin typeface="Candara" charset="0"/>
                <a:ea typeface="ヒラギノ明朝 ProN W3" charset="0"/>
                <a:cs typeface="Candara" charset="0"/>
              </a:rPr>
              <a:t>same emittance</a:t>
            </a:r>
          </a:p>
          <a:p>
            <a:pPr marL="814388" lvl="2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Transversely:</a:t>
            </a:r>
          </a:p>
          <a:p>
            <a:pPr marL="814388" lvl="2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814388" lvl="2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814388" lvl="2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814388" lvl="2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814388" lvl="2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latin typeface="Candara" charset="0"/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longitudinally: </a:t>
            </a: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1" y="2439390"/>
            <a:ext cx="4135374" cy="411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1" y="2874613"/>
            <a:ext cx="2347151" cy="258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1" y="2084633"/>
            <a:ext cx="3236976" cy="318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1" y="3215952"/>
            <a:ext cx="4471416" cy="2674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1" y="4114800"/>
            <a:ext cx="5301234" cy="12087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2" y="5486400"/>
            <a:ext cx="5100638" cy="4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Rate Calculation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-17929" y="990600"/>
                <a:ext cx="9009529" cy="5248275"/>
              </a:xfrm>
            </p:spPr>
            <p:txBody>
              <a:bodyPr tIns="10056"/>
              <a:lstStyle/>
              <a:p>
                <a:pPr marL="41433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Single particle model: sample the ion beam with particles with the </a:t>
                </a:r>
                <a:r>
                  <a:rPr lang="en-US" sz="2200" dirty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same emittance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Sample the ion beam (as in the previous page)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Calculate the electron charge density around each ion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Convert into beam frame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f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riction force on each ion 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Convert back to lab frame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Each ion feels a kick 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𝑑</m:t>
                    </m:r>
                    <m:r>
                      <a:rPr lang="en-US" sz="2200" b="1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𝒑</m:t>
                    </m:r>
                    <m:r>
                      <a:rPr lang="en-US" sz="2200" b="1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𝑭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𝑑𝑡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.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b="1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new dynamic invariant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𝐼</m:t>
                    </m:r>
                  </m:oMath>
                </a14:m>
                <a:r>
                  <a:rPr lang="en-US" sz="2200" b="1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and thus the emittance</a:t>
                </a:r>
                <a:r>
                  <a:rPr lang="en-US" sz="2200" b="1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for each ion (as in the previous page) and take average on all of them.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b="1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𝜏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𝑛𝑒𝑤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𝑜𝑙𝑑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−1</m:t>
                    </m:r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929" y="990600"/>
                <a:ext cx="9009529" cy="5248275"/>
              </a:xfrm>
              <a:blipFill rotWithShape="1">
                <a:blip r:embed="rId3"/>
                <a:stretch>
                  <a:fillRect t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5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705225" cy="133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Rate Calculation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-17929" y="990600"/>
                <a:ext cx="9220200" cy="5248275"/>
              </a:xfrm>
            </p:spPr>
            <p:txBody>
              <a:bodyPr tIns="10056"/>
              <a:lstStyle/>
              <a:p>
                <a:pPr marL="41433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Monte Carlo model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: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sample the ion beam with particles of 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Gaussian distribution</a:t>
                </a:r>
              </a:p>
              <a:p>
                <a:pPr marL="41433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Transversely: </a:t>
                </a: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From the TWISS parameters at the cooler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𝛼</m:t>
                            </m:r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𝛽</m:t>
                            </m:r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𝛾</m:t>
                            </m:r>
                          </m:e>
                        </m:d>
                      </m:e>
                      <m:sub>
                        <m:acc>
                          <m:accPr>
                            <m:chr m:val="̂"/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𝑆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,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𝛽</m:t>
                            </m:r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𝛾</m:t>
                            </m:r>
                          </m:e>
                        </m:d>
                      </m:e>
                      <m:sub>
                        <m:acc>
                          <m:accPr>
                            <m:chr m:val="̂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𝛼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𝑂</m:t>
                            </m:r>
                          </m:e>
                        </m:acc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. </a:t>
                </a: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Generate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′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of Gaussian distribution.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𝛽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𝜀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𝛽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200" b="0" i="1" smtClean="0">
                                    <a:latin typeface="Cambria Math"/>
                                    <a:ea typeface="ヒラギノ明朝 ProN W3" charset="0"/>
                                    <a:cs typeface="Candara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ヒラギノ明朝 ProN W3" charset="0"/>
                                    <a:cs typeface="Candara" charset="0"/>
                                  </a:rPr>
                                  <m:t>𝑂</m:t>
                                </m:r>
                              </m:e>
                            </m:acc>
                          </m:sub>
                        </m:sSub>
                      </m:e>
                    </m:rad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𝛽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𝜀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  <a:ea typeface="ヒラギノ明朝 ProN W3" charset="0"/>
                                    <a:cs typeface="Candara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ヒラギノ明朝 ProN W3" charset="0"/>
                                    <a:cs typeface="Candara" charset="0"/>
                                  </a:rPr>
                                  <m:t>𝛽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sz="2200" b="0" i="1" smtClean="0">
                                        <a:latin typeface="Cambria Math"/>
                                        <a:ea typeface="ヒラギノ明朝 ProN W3" charset="0"/>
                                        <a:cs typeface="Candara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  <a:ea typeface="ヒラギノ明朝 ProN W3" charset="0"/>
                                        <a:cs typeface="Candara" charset="0"/>
                                      </a:rPr>
                                      <m:t>𝑜</m:t>
                                    </m:r>
                                  </m:e>
                                </m:acc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.</a:t>
                </a: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Transfer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′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back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. </a:t>
                </a: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With dispersion: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𝛽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𝛿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𝑥</m:t>
                        </m:r>
                      </m:e>
                      <m:sub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𝛽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𝐷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𝛿</m:t>
                    </m:r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Longitudinally:</a:t>
                </a: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Gaussian random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𝛿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for coasting beam</a:t>
                </a: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Gaussian random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𝛿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for bunched beam</a:t>
                </a: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929" y="990600"/>
                <a:ext cx="9220200" cy="5248275"/>
              </a:xfrm>
              <a:blipFill rotWithShape="1">
                <a:blip r:embed="rId4"/>
                <a:stretch>
                  <a:fillRect t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9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7235" y="990600"/>
                <a:ext cx="9009529" cy="5248275"/>
              </a:xfrm>
            </p:spPr>
            <p:txBody>
              <a:bodyPr tIns="10056"/>
              <a:lstStyle/>
              <a:p>
                <a:pPr marL="41433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Monte Carlo model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: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sample the ion beam with particles of 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Gaussian distribution</a:t>
                </a: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Sample th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e ions as described in the previous page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Calculate the electron charge density around each ion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Convert into beam frame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Calculate the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f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riction force on each ion 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Convert back to lab frame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Each ion feels a kick as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𝑑</m:t>
                    </m:r>
                    <m:r>
                      <a:rPr lang="en-US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𝒑</m:t>
                    </m:r>
                    <m:r>
                      <a:rPr lang="en-US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r>
                      <a:rPr lang="en-US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𝑭</m:t>
                    </m:r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𝑑𝑡</m:t>
                    </m:r>
                  </m:oMath>
                </a14:m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.</a:t>
                </a: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err="1" smtClean="0">
                    <a:latin typeface="Candara" charset="0"/>
                    <a:ea typeface="ヒラギノ明朝 ProN W3" charset="0"/>
                    <a:cs typeface="Candara" charset="0"/>
                  </a:rPr>
                  <a:t>Emittace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is calculated statistically as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b="1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𝜏</m:t>
                        </m:r>
                      </m:den>
                    </m:f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𝑛𝑒𝑤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𝑜𝑙𝑑</m:t>
                            </m:r>
                          </m:sub>
                        </m:sSub>
                      </m:den>
                    </m:f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−</m:t>
                    </m:r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1</m:t>
                    </m:r>
                  </m:oMath>
                </a14:m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235" y="990600"/>
                <a:ext cx="9009529" cy="5248275"/>
              </a:xfrm>
              <a:blipFill rotWithShape="1">
                <a:blip r:embed="rId5"/>
                <a:stretch>
                  <a:fillRect t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Rate Calculation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962400"/>
            <a:ext cx="2177415" cy="411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41" y="4419600"/>
            <a:ext cx="5891022" cy="11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$$\frac{1}{\tau_p} = \langle \frac{nA}{2} (1-d^2)f_1 \rangle$$&#10;$$\frac{1}{\tau_x} = \langle \frac{A}{2} \left [ f_2+(d^2+ \tilde{d}^2)f_1 \right ] \rangle$$&#10;$$\frac{1}{\tau_z} = \langle \frac{A}{2} f_3 \rangle $$&#10;&#10;\end{document}"/>
  <p:tag name="IGUANATEXSIZ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$R$ - the mean ring radius, $\eta$ - off momentum factor,\\&#10;$Q_s$ - synchrotron tune, $\delta_s$ - bunch length.&#10;\end{document}"/>
  <p:tag name="IGUANATEXSIZE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varepsilon_\mathrm{rms} = \sqrt{\sigma_x^2 \sigma_{x'}^2&#10;-\sigma^2_{xx'}} $$&#10;\end{document}"/>
  <p:tag name="IGUANATEXSIZE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sigma_x^2 = \int (x-\bar{x}) \rho(x,x') dx dx', &#10;\ \sigma_{x'} ^2 = \int (x' -\bar{x}') \rho(x,x') dx dx'$$&#10;$$ \sigma_{xx'} = \int (x-bar{x})(x' -\bar{x}') \rho(x,x') dx dx'$$&#10;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$$A = \frac{\sqrt{1+\alpha_x^2} \sqrt{1+\alpha_z^2} c r_i^2 \lambda}&#10;{16 \pi \sqrt{\pi}\sigma_{x_\beta} \sigma_{x_\beta ^\prime} &#10;\sigma_{z} \sigma_{z ^\prime} \sigma_p \beta^3 \gamma^4 }$$&#10;$$ \lambda = \left\{ \begin{array}{cc} N/L &amp; \mathrm{for\ coasting\ beam}\\&#10;N_b/(2\sqrt{\pi}\sigma_s) &amp; \mathrm{for\ a\ bunched beam} &#10; \end{array}  \right. $$ &#10;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$$ f_i = k_i \int_0^\infty \int_0^\pi \int_0^{2\pi} &#10;\sin \mu g_i(\mu, \nu) \exp[-zD(\mu,\nu)] \ln(1+z^2) d\nu d\mu dz  $$&#10;$$k_1 = 1/c^2, k_2 = a^2/c^2, k_3 = b^2/c^2$$&#10;$$ D(\mu,\nu) = \frac{\sin^2 \mu \cos^2 \nu + \sin^2 \mu &#10;(a\sin\nu-\tilde{d} \cos \nu)^2 + b^2 \cos^2 \nu}{c^2} $$&#10;$$g_1(\mu, \nu) = 1-3\sin^2 \mu \cos^2 \nu$$&#10;$$g_2(\mu, \nu) = 1-3\sin^2\mu \cos^2\nu +6\tilde{d} \sin\mu cos\nu/a$$&#10;$$g_3(\mu, \nu) = 1-3\cos^2\mu$$&#10;&#10;$a, b, c, d, \tilde{d}$ depend on the TWISS parameters and the beam property,&#10;but $\mu, \nu, z$ do NOT. 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$$ \mathbf{F} = -\mathbf{V} \frac{4Z^2 e^4 n_e L_p}{ m (V^2 +\Delta_{e,eff}^2)^{3/2}} $$&#10;$$ L_p = \ln \left ( &#10;\frac{\rho_{\mathrm{max}}+\rho_{\mathrm{min}}+\rho_{\perp}}&#10;{\rho_{\mathrm{min}}+\rho_{\perp}}&#10;\right )$$&#10;$$\rho_\mathrm{min} = \frac{Ze^2}{m (V^2+\Delta^2_{e,eff})} $$&#10;$$\rho_\mathrm{max} = \min\{\max(\rho_1, \rho_2),\rho_3\}$$&#10;$$\rho_1 = \Delta/\omega_p, \ \rho_2 = \sqrt[3]{3Z/n_e},&#10;\ \rho_3 = \Delta \cdot \tau,  \ &#10;\Delta = \sqrt{V^2 + \Delta_{e,eff}^2}$$&#10;&#10;$\mathbf{V}$ ion velocity, $Z$ ion charge number, $n_e$ electron density, $\Delta_{e,eff}$ effective electron velocity spread, &#10;$\rho_\perp$ electron Larmor radius, $\omega_p$ plasma frequency of the electron &#10;beam, $\tau$ time for the ion to fly through the cooler. All the parameters are defined &#10;in the beam frame. &#10;\end{document}"/>
  <p:tag name="IGUANATEXSIZE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x_{\beta} = \sqrt{I\beta}\sin{\varphi}, &#10;x^{\prime}_\beta=\sqrt{\frac{I}{\beta}}(\cos \varphi - \alpha \sin \varphi) $&#10;&#10;&#10;\end{document}"/>
  <p:tag name="IGUANATEXSIZE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sigma_x = \sqrt{\beta \varepsilon_x},&#10;\sigma_{x^{\prime}} = \sqrt{\gamma \varepsilon_x} $&#10;&#10;&#10;\end{document}"/>
  <p:tag name="IGUANATEXSIZE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I=\beta {x^{\prime}_\beta}^2 + 2 \alpha x_\beta x^{\prime}_\beta&#10;+ \gamma x^2_\beta = 2 \varepsilon_x $&#10;&#10;&#10;\end{document}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With dispersion,&#10;$x = x_\beta + D \delta, x^{\prime} = x^{\prime}_\beta + D^{\prime} \delta $&#10;&#10;&#10;\end{document}"/>
  <p:tag name="IGUANATEXSIZE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delta = \pm \sqrt{\varepsilon_l}, s-s_0 = 0, &#10;I = \langle\delta^2 \rangle = \varepsilon_l$ for coasting beam&#10;&#10;$ \delta=\sqrt{I_l} \cos \psi, s-s_0=\beta_l \sqrt{I_l} \sin \psi,$ for bunched beam&#10;&#10;$I_l = \delta^2+(\frac{s-s_0}{\beta_l})^2 = 2 \varepsilon_l$&#10;&#10;$\beta_l = \frac{R|\eta|}{Q_s}$,  $\delta_s = \sqrt{\beta_l \delta}$&#10;\end{document}"/>
  <p:tag name="IGUANATEXSIZE" val="18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JLab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34720</TotalTime>
  <Words>1462</Words>
  <Application>Microsoft Office PowerPoint</Application>
  <PresentationFormat>On-screen Show (4:3)</PresentationFormat>
  <Paragraphs>239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1_Custom Design</vt:lpstr>
      <vt:lpstr>Custom Design</vt:lpstr>
      <vt:lpstr>4_Custom Design</vt:lpstr>
      <vt:lpstr>5_Custom Design</vt:lpstr>
      <vt:lpstr>3_Custom Design</vt:lpstr>
      <vt:lpstr>2_Custom Design</vt:lpstr>
      <vt:lpstr>JLab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He Zhang</cp:lastModifiedBy>
  <cp:revision>763</cp:revision>
  <cp:lastPrinted>2012-11-01T20:10:28Z</cp:lastPrinted>
  <dcterms:created xsi:type="dcterms:W3CDTF">2007-06-12T14:12:08Z</dcterms:created>
  <dcterms:modified xsi:type="dcterms:W3CDTF">2015-08-05T15:42:42Z</dcterms:modified>
</cp:coreProperties>
</file>